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58" r:id="rId7"/>
    <p:sldId id="259" r:id="rId8"/>
    <p:sldId id="260" r:id="rId9"/>
    <p:sldId id="267" r:id="rId10"/>
    <p:sldId id="268" r:id="rId11"/>
    <p:sldId id="269" r:id="rId12"/>
    <p:sldId id="261" r:id="rId13"/>
    <p:sldId id="262" r:id="rId14"/>
    <p:sldId id="263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199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ไฟฟ้าเคมี</a:t>
            </a:r>
            <a:endParaRPr lang="th-TH" sz="199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84299" y="4777380"/>
            <a:ext cx="8596313" cy="86142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66FF99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อ.ณัฐวัฒน์  ธนสารโชคพิบูลย์</a:t>
            </a:r>
            <a:endParaRPr lang="th-TH" sz="4800" b="1" dirty="0">
              <a:solidFill>
                <a:srgbClr val="66FF99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pic>
        <p:nvPicPr>
          <p:cNvPr id="4" name="Picture 4" descr="CHA56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479925"/>
            <a:ext cx="38893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1376346"/>
            <a:ext cx="1163958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71550" lvl="1" indent="-514350">
              <a:lnSpc>
                <a:spcPct val="125000"/>
              </a:lnSpc>
              <a:tabLst>
                <a:tab pos="457200" algn="l"/>
              </a:tabLst>
            </a:pPr>
            <a:r>
              <a:rPr lang="th-TH" sz="4000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</a:t>
            </a:r>
            <a:r>
              <a:rPr lang="en-US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 </a:t>
            </a:r>
            <a:r>
              <a:rPr lang="th-TH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ปฏิกิริยารีดักชัน (</a:t>
            </a:r>
            <a:r>
              <a:rPr lang="en-US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Reduction reaction)</a:t>
            </a:r>
          </a:p>
          <a:p>
            <a:pPr marL="1428750" lvl="2" indent="-51435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เป็นปฏิกิริยาที่มีการรับอิเล็กตรอน</a:t>
            </a:r>
          </a:p>
          <a:p>
            <a:pPr marL="1428750" lvl="2" indent="-51435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สารที่เกิดปฏิกิริยารีดักชัน เรียกว่า </a:t>
            </a:r>
            <a:r>
              <a:rPr lang="th-TH" sz="40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ตัวออกซิไดซ์  หรือ  ตัวถูก</a:t>
            </a:r>
            <a:r>
              <a:rPr lang="th-TH" sz="4000" b="1" dirty="0" err="1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รีดิวซ์</a:t>
            </a:r>
            <a:r>
              <a:rPr lang="en-US" sz="40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(Oxidizing agent)</a:t>
            </a:r>
          </a:p>
          <a:p>
            <a:pPr marL="1428750" lvl="2" indent="-514350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สารที่เกิดปฏิกิริยาออกซิเดชันจะมีเลขออกซิเดชันเพิ่มขึ้น</a:t>
            </a:r>
          </a:p>
          <a:p>
            <a:pPr marL="1428750" lvl="2" indent="-514350">
              <a:lnSpc>
                <a:spcPct val="125000"/>
              </a:lnSpc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เช่น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Fe</a:t>
            </a:r>
            <a:r>
              <a:rPr lang="en-US" sz="40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40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+  2e</a:t>
            </a:r>
            <a:r>
              <a:rPr lang="en-US" sz="40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–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        Fe (s)</a:t>
            </a:r>
          </a:p>
          <a:p>
            <a:pPr marL="1428750" lvl="2" indent="-514350">
              <a:lnSpc>
                <a:spcPct val="125000"/>
              </a:lnSpc>
              <a:tabLst>
                <a:tab pos="457200" algn="l"/>
              </a:tabLst>
            </a:pP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        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เลข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ออกซิเดชันลดลงจาก</a:t>
            </a:r>
            <a:r>
              <a:rPr lang="en-US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+2 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เป็น </a:t>
            </a:r>
            <a:r>
              <a:rPr lang="en-US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0</a:t>
            </a:r>
            <a:endParaRPr lang="en-US" sz="4000" dirty="0" smtClean="0">
              <a:solidFill>
                <a:srgbClr val="FF99FF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48472" y="5684988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4620" y="1092200"/>
            <a:ext cx="108013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25000"/>
              </a:lnSpc>
              <a:buFont typeface="Wingdings" pitchFamily="2" charset="2"/>
              <a:buChar char="v"/>
              <a:tabLst>
                <a:tab pos="457200" algn="l"/>
              </a:tabLst>
            </a:pP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เมื่อรวม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ปฏิกิริยาเข้าด้วยกัน  จะได้ปฏิกิริยารี</a:t>
            </a:r>
            <a:r>
              <a:rPr lang="th-TH" sz="3600" b="1" dirty="0" err="1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ดอกซ์</a:t>
            </a:r>
            <a:endParaRPr lang="th-TH" sz="3600" dirty="0" smtClean="0">
              <a:solidFill>
                <a:srgbClr val="00FFFF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  <a:p>
            <a:pPr marL="971550" lvl="1" indent="-51435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Cu (s)          Cu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+  2e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–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;  </a:t>
            </a:r>
            <a:r>
              <a:rPr lang="en-US" sz="3600" b="1" dirty="0" smtClean="0">
                <a:solidFill>
                  <a:srgbClr val="FFFF00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Oxidation  reaction</a:t>
            </a:r>
            <a:endParaRPr lang="en-US" sz="3600" b="1" baseline="30000" dirty="0" smtClean="0">
              <a:solidFill>
                <a:srgbClr val="FFFF00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  <a:p>
            <a:pPr marL="971550" lvl="1" indent="-51435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Fe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+  2e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–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        Fe (s)	;  </a:t>
            </a:r>
            <a:r>
              <a:rPr lang="en-US" sz="3600" b="1" dirty="0" smtClean="0">
                <a:solidFill>
                  <a:srgbClr val="FFFF00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Reduction  reaction</a:t>
            </a:r>
          </a:p>
          <a:p>
            <a:pPr marL="971550" lvl="1" indent="-51435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Cu (s)  + Fe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        Cu</a:t>
            </a:r>
            <a:r>
              <a:rPr lang="en-US" sz="36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+  Fe (s)  ; </a:t>
            </a:r>
            <a:r>
              <a:rPr lang="en-US" sz="3600" b="1" dirty="0" smtClean="0">
                <a:solidFill>
                  <a:srgbClr val="FFFF00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Redox </a:t>
            </a:r>
            <a:r>
              <a:rPr lang="en-US" sz="3600" b="1" dirty="0" smtClean="0">
                <a:solidFill>
                  <a:srgbClr val="FFFF00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reaction</a:t>
            </a:r>
            <a:endParaRPr lang="en-US" sz="3600" b="1" dirty="0">
              <a:solidFill>
                <a:srgbClr val="FFFF00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95953" y="2250794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71097" y="2934688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25906" y="3660370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4620" y="382191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25000"/>
              </a:lnSpc>
              <a:buFont typeface="Wingdings" pitchFamily="2" charset="2"/>
              <a:buChar char="v"/>
              <a:tabLst>
                <a:tab pos="457200" algn="l"/>
              </a:tabLst>
            </a:pPr>
            <a:r>
              <a:rPr lang="th-TH" sz="32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เทคนิคการดูปฏิกิริยาออกซิเดชัน </a:t>
            </a:r>
            <a:r>
              <a:rPr lang="en-US" sz="32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– </a:t>
            </a:r>
            <a:r>
              <a:rPr lang="th-TH" sz="32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รีดักชัน</a:t>
            </a:r>
            <a:endParaRPr lang="th-TH" sz="2800" b="1" u="sng" baseline="30000" dirty="0" smtClean="0">
              <a:solidFill>
                <a:srgbClr val="00FFFF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26493"/>
              </p:ext>
            </p:extLst>
          </p:nvPr>
        </p:nvGraphicFramePr>
        <p:xfrm>
          <a:off x="1174724" y="4462198"/>
          <a:ext cx="7500990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0330"/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3200" b="1" dirty="0">
                        <a:solidFill>
                          <a:srgbClr val="00309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Oxidation reaction</a:t>
                      </a:r>
                      <a:endParaRPr lang="th-TH" sz="3200" b="1" baseline="30000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Reduction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ordia New" pitchFamily="34" charset="-34"/>
                          <a:cs typeface="Cordia New" pitchFamily="34" charset="-34"/>
                        </a:rPr>
                        <a:t> reaction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ลักษณะปฏิกิริยา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ให้ </a:t>
                      </a:r>
                      <a:r>
                        <a:rPr lang="en-US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  <a:r>
                        <a:rPr lang="en-US" sz="3200" b="1" baseline="30000" dirty="0" smtClean="0">
                          <a:latin typeface="Cordia New" pitchFamily="34" charset="-34"/>
                          <a:cs typeface="Cordia New" pitchFamily="34" charset="-34"/>
                        </a:rPr>
                        <a:t>–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รับ </a:t>
                      </a:r>
                      <a:r>
                        <a:rPr lang="en-US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  <a:r>
                        <a:rPr lang="en-US" sz="3200" b="1" baseline="30000" dirty="0" smtClean="0">
                          <a:latin typeface="Cordia New" pitchFamily="34" charset="-34"/>
                          <a:cs typeface="Cordia New" pitchFamily="34" charset="-34"/>
                        </a:rPr>
                        <a:t>–</a:t>
                      </a:r>
                      <a:endParaRPr lang="th-TH" sz="3200" b="1" dirty="0" smtClean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สารที่เกิดปฏิกิริยา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ตัว</a:t>
                      </a:r>
                      <a:r>
                        <a:rPr lang="th-TH" sz="3200" b="1" dirty="0" err="1" smtClean="0">
                          <a:latin typeface="Cordia New" pitchFamily="34" charset="-34"/>
                          <a:cs typeface="Cordia New" pitchFamily="34" charset="-34"/>
                        </a:rPr>
                        <a:t>รีดิวซ์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ตัวออกซิไดซ์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เลขออกซิเดชัน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เพิ่มขึ้น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Cordia New" pitchFamily="34" charset="-34"/>
                          <a:cs typeface="Cordia New" pitchFamily="34" charset="-34"/>
                        </a:rPr>
                        <a:t>ลดลง</a:t>
                      </a:r>
                      <a:endParaRPr lang="th-TH" sz="3200" b="1" dirty="0"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4362" y="3956050"/>
            <a:ext cx="498951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ปฏิกิริยาที่สารหนึ่งให้อิเล็กตรอนแล้วมีเลขออกซิเดชันเพิ่มขึ้น เรียกว่า </a:t>
            </a:r>
            <a:r>
              <a:rPr lang="th-TH" sz="36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16078" y="3949700"/>
            <a:ext cx="4901112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ปฏิกิริยาที่สารหนึ่งรับอิเล็กตรอนแล้วมีเลขออกซิเดชันลดลง เรียกว่า </a:t>
            </a:r>
            <a:r>
              <a:rPr lang="th-TH" sz="36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 rot="10800000">
            <a:off x="3233738" y="2951163"/>
            <a:ext cx="5935662" cy="1008062"/>
            <a:chOff x="1429" y="2341"/>
            <a:chExt cx="2812" cy="635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429" y="2341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241" y="2341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429" y="2568"/>
              <a:ext cx="28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80" y="2568"/>
              <a:ext cx="0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63937" y="1935500"/>
            <a:ext cx="527526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6000" b="1" dirty="0">
                <a:latin typeface="Arial" panose="020B0604020202020204" pitchFamily="34" charset="0"/>
                <a:cs typeface="Cordia New" panose="020B0304020202020204" pitchFamily="34" charset="-34"/>
              </a:rPr>
              <a:t>ปฏิกิริยารี</a:t>
            </a:r>
            <a:r>
              <a:rPr lang="th-TH" sz="6000" b="1" dirty="0" err="1">
                <a:latin typeface="Arial" panose="020B0604020202020204" pitchFamily="34" charset="0"/>
                <a:cs typeface="Cordia New" panose="020B0304020202020204" pitchFamily="34" charset="-34"/>
              </a:rPr>
              <a:t>ดอกซ์</a:t>
            </a:r>
            <a:endParaRPr lang="th-TH" sz="6000" b="1" dirty="0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7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411" y="101916"/>
            <a:ext cx="3671889" cy="948347"/>
          </a:xfrm>
        </p:spPr>
        <p:txBody>
          <a:bodyPr/>
          <a:lstStyle/>
          <a:p>
            <a:r>
              <a:rPr lang="th-TH" sz="54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54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54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 rot="10800000">
            <a:off x="3233738" y="1655763"/>
            <a:ext cx="5935662" cy="3322779"/>
            <a:chOff x="1429" y="2152"/>
            <a:chExt cx="2812" cy="824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429" y="2152"/>
              <a:ext cx="0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4241" y="2152"/>
              <a:ext cx="0" cy="4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429" y="2568"/>
              <a:ext cx="28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80" y="2568"/>
              <a:ext cx="0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135438" y="640100"/>
            <a:ext cx="4132262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6000" b="1" dirty="0">
                <a:latin typeface="Arial" panose="020B0604020202020204" pitchFamily="34" charset="0"/>
                <a:cs typeface="Cordia New" panose="020B0304020202020204" pitchFamily="34" charset="-34"/>
              </a:rPr>
              <a:t>ปฏิกิริยารี</a:t>
            </a:r>
            <a:r>
              <a:rPr lang="th-TH" sz="6000" b="1" dirty="0" err="1">
                <a:latin typeface="Arial" panose="020B0604020202020204" pitchFamily="34" charset="0"/>
                <a:cs typeface="Cordia New" panose="020B0304020202020204" pitchFamily="34" charset="-34"/>
              </a:rPr>
              <a:t>ดอกซ์</a:t>
            </a:r>
            <a:endParaRPr lang="th-TH" sz="6000" b="1" dirty="0">
              <a:latin typeface="Arial" panose="020B06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2366170" y="2092689"/>
            <a:ext cx="767079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Zn(s) + Cu</a:t>
            </a:r>
            <a:r>
              <a:rPr lang="en-US" sz="48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2+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aq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) </a:t>
            </a:r>
            <a:r>
              <a:rPr lang="en-US" sz="48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 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48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  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Zn</a:t>
            </a:r>
            <a:r>
              <a:rPr lang="en-US" sz="48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2+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aq</a:t>
            </a:r>
            <a:r>
              <a:rPr lang="en-US" sz="48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 + Cu(s)</a:t>
            </a:r>
            <a:endParaRPr lang="en-US" sz="48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  <a:sym typeface="Symbol" panose="05050102010706020507" pitchFamily="18" charset="2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2882900" y="1864823"/>
            <a:ext cx="1039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</a:t>
            </a:r>
            <a:endParaRPr lang="th-TH" sz="4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4024576" y="1864822"/>
            <a:ext cx="13876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+2</a:t>
            </a:r>
            <a:endParaRPr lang="th-TH" sz="4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6730228" y="1856151"/>
            <a:ext cx="13876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+2</a:t>
            </a:r>
            <a:endParaRPr lang="th-TH" sz="4400" b="1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8824406" y="1856151"/>
            <a:ext cx="1039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0</a:t>
            </a:r>
            <a:endParaRPr lang="th-TH" sz="4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1344899" y="3864649"/>
            <a:ext cx="3777676" cy="707886"/>
          </a:xfrm>
          <a:prstGeom prst="rect">
            <a:avLst/>
          </a:prstGeom>
          <a:gradFill rotWithShape="1">
            <a:gsLst>
              <a:gs pos="0">
                <a:srgbClr val="00DCDC"/>
              </a:gs>
              <a:gs pos="50000">
                <a:srgbClr val="00FFFF"/>
              </a:gs>
              <a:gs pos="100000">
                <a:srgbClr val="00DCDC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4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7280562" y="3862456"/>
            <a:ext cx="3777676" cy="707886"/>
          </a:xfrm>
          <a:prstGeom prst="rect">
            <a:avLst/>
          </a:prstGeom>
          <a:gradFill rotWithShape="1">
            <a:gsLst>
              <a:gs pos="0">
                <a:srgbClr val="00DCDC"/>
              </a:gs>
              <a:gs pos="50000">
                <a:srgbClr val="00FFFF"/>
              </a:gs>
              <a:gs pos="100000">
                <a:srgbClr val="00DCDC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40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760517" y="5008647"/>
            <a:ext cx="494644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Zn(s)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  Zn</a:t>
            </a:r>
            <a:r>
              <a:rPr lang="en-US" sz="44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2+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aq</a:t>
            </a:r>
            <a:r>
              <a:rPr lang="en-US" sz="4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)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+ </a:t>
            </a:r>
            <a:r>
              <a:rPr lang="en-US" sz="4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2e</a:t>
            </a:r>
            <a:r>
              <a:rPr lang="en-US" sz="4400" b="1" baseline="30000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-</a:t>
            </a:r>
            <a:endParaRPr lang="en-US" sz="44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  <a:sym typeface="Symbol" panose="05050102010706020507" pitchFamily="18" charset="2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6696180" y="5008647"/>
            <a:ext cx="494644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Cu</a:t>
            </a:r>
            <a:r>
              <a:rPr lang="en-US" sz="44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2+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aq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) </a:t>
            </a:r>
            <a:r>
              <a:rPr lang="en-US" sz="4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+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2e</a:t>
            </a:r>
            <a:r>
              <a:rPr lang="en-US" sz="44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-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4400" b="1" baseline="30000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Cu(s</a:t>
            </a:r>
            <a:r>
              <a:rPr lang="en-US" sz="44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4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  <a:sym typeface="Symbol" panose="05050102010706020507" pitchFamily="18" charset="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60517" y="6167870"/>
            <a:ext cx="3237541" cy="584775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</a:t>
            </a:r>
            <a:r>
              <a:rPr lang="th-TH" sz="3200" b="1" dirty="0" err="1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รีดิวซ์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 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ถูก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ออกซิไดซ์</a:t>
            </a:r>
          </a:p>
        </p:txBody>
      </p:sp>
      <p:sp>
        <p:nvSpPr>
          <p:cNvPr id="23" name="Line 68"/>
          <p:cNvSpPr>
            <a:spLocks noChangeShapeType="1"/>
          </p:cNvSpPr>
          <p:nvPr/>
        </p:nvSpPr>
        <p:spPr bwMode="auto">
          <a:xfrm>
            <a:off x="1147762" y="5580787"/>
            <a:ext cx="0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824033" y="6157050"/>
            <a:ext cx="3237541" cy="584775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ตัวออกซิไดซ์ </a:t>
            </a:r>
            <a:r>
              <a:rPr lang="en-US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 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ถูก</a:t>
            </a:r>
            <a:r>
              <a:rPr lang="th-TH" sz="3200" b="1" dirty="0" err="1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รีดิวซ์</a:t>
            </a:r>
            <a:endParaRPr lang="th-TH" sz="32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Line 68"/>
          <p:cNvSpPr>
            <a:spLocks noChangeShapeType="1"/>
          </p:cNvSpPr>
          <p:nvPr/>
        </p:nvSpPr>
        <p:spPr bwMode="auto">
          <a:xfrm>
            <a:off x="7211278" y="5569967"/>
            <a:ext cx="0" cy="5762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5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1131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40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ลำดับในความสามารถในการให้ และรับอิเล็กตรอนของโลหะบางชนิด</a:t>
            </a:r>
            <a:endParaRPr lang="th-TH" sz="40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0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0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3" y="2579427"/>
            <a:ext cx="11768493" cy="37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1131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4400" b="1" dirty="0" smtClean="0">
                <a:solidFill>
                  <a:srgbClr val="FF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 </a:t>
            </a:r>
            <a:r>
              <a:rPr lang="th-TH" sz="44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จงพิจารณาว่าปฏิกิริยาใดต่อไปนี้  เป็นปฏิกิริยารีดอกซ์</a:t>
            </a:r>
            <a:endParaRPr lang="th-TH" sz="4400" b="1" dirty="0">
              <a:solidFill>
                <a:srgbClr val="FF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" y="2757227"/>
            <a:ext cx="11911199" cy="31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21717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4000" b="1" dirty="0" smtClean="0">
                <a:solidFill>
                  <a:srgbClr val="FF99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 </a:t>
            </a:r>
            <a:r>
              <a:rPr lang="th-TH" sz="40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จงเขียนสมการแสดงครึ่งปฏิกิริยาที่เป็นปฏิกิริยาออกซิเดชัน  และครึ่งปฏิกิริยาที่เป็นปฏิกิริยารีดักชันของปฏิกิริยารีดอกซ์ที่กำหนดให้  พร้อมทั้งระบุตัวออกซิไดส์ และตัวรีดิวซ์</a:t>
            </a:r>
            <a:endParaRPr lang="th-TH" sz="4000" b="1" dirty="0">
              <a:solidFill>
                <a:srgbClr val="FF99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0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0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" y="3619500"/>
            <a:ext cx="10769602" cy="22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2235200"/>
            <a:ext cx="11480800" cy="45085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ตัวออกซิไดส์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ตัวรีดิวซ์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________________________________________________</a:t>
            </a:r>
            <a:endParaRPr lang="th-TH" sz="3800" b="1" dirty="0">
              <a:solidFill>
                <a:srgbClr val="66FF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827"/>
          <a:stretch/>
        </p:blipFill>
        <p:spPr>
          <a:xfrm>
            <a:off x="723899" y="1397000"/>
            <a:ext cx="10769602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2235200"/>
            <a:ext cx="11480800" cy="45085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ตัวออกซิไดส์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ตัวรีดิวซ์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________________________________________________</a:t>
            </a:r>
            <a:endParaRPr lang="th-TH" sz="3800" b="1" dirty="0">
              <a:solidFill>
                <a:srgbClr val="66FF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173" b="37654"/>
          <a:stretch/>
        </p:blipFill>
        <p:spPr>
          <a:xfrm>
            <a:off x="723899" y="1397000"/>
            <a:ext cx="10769602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2235200"/>
            <a:ext cx="11480800" cy="45085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00FFFF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  คือ</a:t>
            </a:r>
            <a:r>
              <a:rPr lang="en-US" sz="3800" b="1" dirty="0" smtClean="0">
                <a:solidFill>
                  <a:srgbClr val="00FF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ตัวออกซิไดส์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66FF99"/>
              </a:buClr>
              <a:buFont typeface="Wingdings" panose="05000000000000000000" pitchFamily="2" charset="2"/>
              <a:buChar char="§"/>
            </a:pPr>
            <a:r>
              <a:rPr lang="th-TH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ตัวรีดิวซ์  คือ</a:t>
            </a:r>
            <a:r>
              <a:rPr lang="en-US" sz="3800" b="1" dirty="0" smtClean="0">
                <a:solidFill>
                  <a:srgbClr val="66FF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________________________________________________</a:t>
            </a:r>
            <a:endParaRPr lang="th-TH" sz="3800" b="1" dirty="0">
              <a:solidFill>
                <a:srgbClr val="66FF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38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5686" b="3141"/>
          <a:stretch/>
        </p:blipFill>
        <p:spPr>
          <a:xfrm>
            <a:off x="723899" y="1397000"/>
            <a:ext cx="10769602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ไฟฟ้าเคมี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488949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h-TH" sz="4400" b="1" dirty="0">
                <a:solidFill>
                  <a:srgbClr val="00B0F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ไฟฟ้าเคมี </a:t>
            </a:r>
            <a:r>
              <a:rPr lang="en-US" sz="4400" b="1" dirty="0">
                <a:solidFill>
                  <a:srgbClr val="00B0F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(Electrochemistry) 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สาขาของวิชาเคมีที่ศึกษาเกี่ยวกับการ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ใช้ไฟฟ้าทำให้เกิดการเปลี่ยนแปลงทาง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เคมี และ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การเปลี่ยนแปลงทางเคมีทำให้เกิดไฟฟ้า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h-TH" sz="4400" b="1" dirty="0">
                <a:solidFill>
                  <a:srgbClr val="00B0F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ปฏิกิริยาไฟฟ้าเคมี </a:t>
            </a:r>
            <a:r>
              <a:rPr lang="en-US" sz="4400" b="1" dirty="0" smtClean="0">
                <a:solidFill>
                  <a:srgbClr val="00B0F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(Electrochemical </a:t>
            </a:r>
            <a:r>
              <a:rPr lang="en-US" sz="4400" b="1" dirty="0">
                <a:solidFill>
                  <a:srgbClr val="00B0F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reaction) 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เป็นปฏิกิริยาที่เกี่ยวกับการถ่ายโอนอิเล็กตรอน โดยเปลี่ยนแปลงพลังงานเคมีเป็นไฟฟ้า หรือให้กระแสไฟฟ้าแล้วทำให้เกิดปฏิกิริยาเคมี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589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ไฟฟ้าเคมี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6538" y="1270000"/>
            <a:ext cx="11650662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1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36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เลขออกซิเดชัน </a:t>
            </a:r>
            <a:r>
              <a:rPr lang="en-US" sz="36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(Oxidation number) </a:t>
            </a:r>
            <a:r>
              <a:rPr lang="en-US" sz="3600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คือ  ค่าที่นักเคมีกำหนดขึ้นเพื่อแสดงถึงค่าประจุไฟฟ้า  หรือประจุไฟฟ้าสมมติของไอออน  หรืออะตอมของธาตุ  โดยมีกฎดังนี้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ธาตุอิสระทุกชนิดที่อยู่ในรูปอะตอมหรือโมเลกุล  มีเลขออกซิเดชัน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= 0 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เช่น  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Ca , Na , Zn , He , O</a:t>
            </a:r>
            <a:r>
              <a:rPr lang="en-US" sz="3600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2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และ 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S</a:t>
            </a:r>
            <a:r>
              <a:rPr lang="en-US" sz="3600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8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โลหะหมู่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1A, 2A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และ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3A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มีเลขออกซิเดชัน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= +1, +2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และ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+3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ตามลำดับ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เช่น  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Na</a:t>
            </a:r>
            <a:r>
              <a:rPr lang="en-US" sz="3600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+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, Ca</a:t>
            </a:r>
            <a:r>
              <a:rPr lang="en-US" sz="3600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2+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, Al</a:t>
            </a:r>
            <a:r>
              <a:rPr lang="en-US" sz="3600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3+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เป็นต้น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ไฮโดรเจน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(H) 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มีเลขออกซิเดชัน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2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ค่า  คือ 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+1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และ –</a:t>
            </a:r>
            <a:r>
              <a:rPr lang="en-US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1  </a:t>
            </a:r>
            <a:r>
              <a:rPr lang="th-TH" sz="36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โดย</a:t>
            </a:r>
          </a:p>
          <a:p>
            <a:pPr marL="1428750" lvl="2" indent="-514350">
              <a:lnSpc>
                <a:spcPct val="11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ในสารประกอบ</a:t>
            </a:r>
            <a:r>
              <a:rPr lang="th-TH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โคเวเลนต์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H 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มีค่า 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+1 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เช่น  </a:t>
            </a:r>
            <a:r>
              <a:rPr lang="en-US" sz="3600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HCl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, </a:t>
            </a:r>
            <a:r>
              <a:rPr lang="en-US" sz="3600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HBr</a:t>
            </a:r>
            <a:endParaRPr lang="th-TH" sz="3600" dirty="0" smtClean="0">
              <a:latin typeface="CordiaUPC" pitchFamily="34" charset="-34"/>
              <a:ea typeface="Times New Roman" pitchFamily="18" charset="0"/>
              <a:cs typeface="CordiaUPC" pitchFamily="34" charset="-34"/>
              <a:sym typeface="Wingdings"/>
            </a:endParaRPr>
          </a:p>
          <a:p>
            <a:pPr marL="1428750" lvl="2" indent="-514350">
              <a:lnSpc>
                <a:spcPct val="11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ในสารประกอบไอออ</a:t>
            </a:r>
            <a:r>
              <a:rPr lang="th-TH" sz="36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นิก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H 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มีค่า –</a:t>
            </a:r>
            <a:r>
              <a:rPr lang="en-US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1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 </a:t>
            </a:r>
            <a:r>
              <a:rPr lang="th-TH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เช่น  </a:t>
            </a:r>
            <a:r>
              <a:rPr lang="en-US" sz="3600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LiH</a:t>
            </a:r>
            <a:r>
              <a:rPr lang="en-US" sz="3600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, </a:t>
            </a:r>
            <a:r>
              <a:rPr lang="en-US" sz="3600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NaH</a:t>
            </a:r>
            <a:r>
              <a:rPr lang="th-TH" sz="36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</a:t>
            </a:r>
            <a:endParaRPr lang="th-TH" sz="3600" b="1" dirty="0" smtClean="0"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48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ไฟฟ้าเคมี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38" y="1270000"/>
            <a:ext cx="12184062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  <a:ea typeface="Times New Roman" pitchFamily="18" charset="0"/>
                <a:sym typeface="Wingdings"/>
              </a:rPr>
              <a:t>ฟลูออรีน </a:t>
            </a:r>
            <a:r>
              <a:rPr lang="en-US" sz="3600" b="1" dirty="0">
                <a:solidFill>
                  <a:srgbClr val="00FFFF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  <a:sym typeface="Wingdings"/>
              </a:rPr>
              <a:t>(F) </a:t>
            </a: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  <a:ea typeface="Times New Roman" pitchFamily="18" charset="0"/>
                <a:sym typeface="Wingdings"/>
              </a:rPr>
              <a:t> มีเลขออกซิเดชันเป็น –</a:t>
            </a:r>
            <a:r>
              <a:rPr lang="en-US" sz="3600" b="1" dirty="0">
                <a:solidFill>
                  <a:srgbClr val="00FFFF"/>
                </a:solidFill>
                <a:latin typeface="Cordia New" pitchFamily="34" charset="-34"/>
                <a:ea typeface="Times New Roman" pitchFamily="18" charset="0"/>
                <a:cs typeface="Cordia New" pitchFamily="34" charset="-34"/>
                <a:sym typeface="Wingdings"/>
              </a:rPr>
              <a:t>1 </a:t>
            </a: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  <a:ea typeface="Times New Roman" pitchFamily="18" charset="0"/>
                <a:sym typeface="Wingdings"/>
              </a:rPr>
              <a:t>เสมอ</a:t>
            </a:r>
          </a:p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</a:rPr>
              <a:t>สารประกอบใดๆก็ตาม  ธาตุที่มีค่า </a:t>
            </a:r>
            <a:r>
              <a:rPr lang="en-US" sz="3600" b="1" dirty="0">
                <a:solidFill>
                  <a:srgbClr val="00FFFF"/>
                </a:solidFill>
                <a:latin typeface="Cordia New" pitchFamily="34" charset="-34"/>
                <a:cs typeface="Cordia New" pitchFamily="34" charset="-34"/>
              </a:rPr>
              <a:t>EN </a:t>
            </a: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</a:rPr>
              <a:t>สูงกว่าจะแสดงประจุลบ</a:t>
            </a:r>
          </a:p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</a:rPr>
              <a:t>ออกซิเจนในสารประกอบทั่วไปมีเลขออกซิเดชัน </a:t>
            </a:r>
            <a:r>
              <a:rPr lang="en-US" sz="3600" b="1" dirty="0">
                <a:solidFill>
                  <a:srgbClr val="00FFFF"/>
                </a:solidFill>
                <a:latin typeface="Cordia New" pitchFamily="34" charset="-34"/>
                <a:cs typeface="Cordia New" pitchFamily="34" charset="-34"/>
              </a:rPr>
              <a:t>= </a:t>
            </a: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  <a:sym typeface="Wingdings"/>
              </a:rPr>
              <a:t>–</a:t>
            </a:r>
            <a:r>
              <a:rPr lang="en-US" sz="3600" b="1" dirty="0">
                <a:solidFill>
                  <a:srgbClr val="00FFFF"/>
                </a:solidFill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r>
              <a:rPr lang="en-US" sz="3600" dirty="0">
                <a:solidFill>
                  <a:srgbClr val="00FFFF"/>
                </a:solidFill>
                <a:latin typeface="Cordia New" pitchFamily="34" charset="-34"/>
                <a:cs typeface="Cordia New" pitchFamily="34" charset="-34"/>
                <a:sym typeface="Wingdings"/>
              </a:rPr>
              <a:t>  </a:t>
            </a:r>
            <a:r>
              <a:rPr lang="th-TH" sz="3600" dirty="0">
                <a:latin typeface="Cordia New" pitchFamily="34" charset="-34"/>
                <a:sym typeface="Wingdings"/>
              </a:rPr>
              <a:t>เช่น 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H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O      </a:t>
            </a:r>
            <a:r>
              <a:rPr lang="th-TH" sz="3600" b="1" u="sng" dirty="0">
                <a:latin typeface="Cordia New" pitchFamily="34" charset="-34"/>
                <a:sym typeface="Wingdings"/>
              </a:rPr>
              <a:t>ยกเว้น</a:t>
            </a:r>
            <a:r>
              <a:rPr lang="th-TH" sz="3600" b="1" dirty="0">
                <a:latin typeface="Cordia New" pitchFamily="34" charset="-34"/>
                <a:sym typeface="Wingdings"/>
              </a:rPr>
              <a:t>สารประกอบเปอร์ออกไซด์ (</a:t>
            </a:r>
            <a:r>
              <a:rPr lang="en-US" sz="3600" b="1" dirty="0">
                <a:latin typeface="Cordia New" pitchFamily="34" charset="-34"/>
                <a:cs typeface="Cordia New" pitchFamily="34" charset="-34"/>
                <a:sym typeface="Wingdings"/>
              </a:rPr>
              <a:t>O = </a:t>
            </a:r>
            <a:r>
              <a:rPr lang="th-TH" sz="3600" b="1" dirty="0">
                <a:latin typeface="Cordia New" pitchFamily="34" charset="-34"/>
                <a:sym typeface="Wingdings"/>
              </a:rPr>
              <a:t>–</a:t>
            </a:r>
            <a:r>
              <a:rPr lang="en-US" sz="3600" b="1" dirty="0">
                <a:latin typeface="Cordia New" pitchFamily="34" charset="-34"/>
                <a:cs typeface="Cordia New" pitchFamily="34" charset="-34"/>
                <a:sym typeface="Wingdings"/>
              </a:rPr>
              <a:t>1) </a:t>
            </a:r>
            <a:r>
              <a:rPr lang="th-TH" sz="3600" dirty="0">
                <a:latin typeface="Cordia New" pitchFamily="34" charset="-34"/>
                <a:sym typeface="Wingdings"/>
              </a:rPr>
              <a:t> เช่น 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H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O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  </a:t>
            </a:r>
            <a:r>
              <a:rPr lang="th-TH" sz="3600" dirty="0" smtClean="0">
                <a:latin typeface="Cordia New" pitchFamily="34" charset="-34"/>
                <a:sym typeface="Wingdings"/>
              </a:rPr>
              <a:t> </a:t>
            </a:r>
            <a:r>
              <a:rPr lang="th-TH" sz="3600" b="1" dirty="0">
                <a:latin typeface="Cordia New" pitchFamily="34" charset="-34"/>
                <a:sym typeface="Wingdings"/>
              </a:rPr>
              <a:t>และสารประกอบซุปเปอร์ออกไซด์  </a:t>
            </a:r>
            <a:r>
              <a:rPr lang="en-US" sz="3600" b="1" dirty="0">
                <a:latin typeface="Cordia New" pitchFamily="34" charset="-34"/>
                <a:cs typeface="Cordia New" pitchFamily="34" charset="-34"/>
                <a:sym typeface="Wingdings"/>
              </a:rPr>
              <a:t>(O = </a:t>
            </a:r>
            <a:r>
              <a:rPr lang="th-TH" sz="3600" b="1" dirty="0">
                <a:latin typeface="Cordia New" pitchFamily="34" charset="-34"/>
                <a:sym typeface="Wingdings"/>
              </a:rPr>
              <a:t>–</a:t>
            </a:r>
            <a:r>
              <a:rPr lang="en-US" sz="3600" b="1" dirty="0">
                <a:latin typeface="Cordia New" pitchFamily="34" charset="-34"/>
                <a:cs typeface="Cordia New" pitchFamily="34" charset="-34"/>
                <a:sym typeface="Wingdings"/>
              </a:rPr>
              <a:t>1/2)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  </a:t>
            </a:r>
            <a:r>
              <a:rPr lang="th-TH" sz="3600" dirty="0">
                <a:latin typeface="Cordia New" pitchFamily="34" charset="-34"/>
                <a:sym typeface="Wingdings"/>
              </a:rPr>
              <a:t>เช่น 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KO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endParaRPr lang="th-TH" sz="3600" b="1" dirty="0">
              <a:latin typeface="Cordia New" pitchFamily="34" charset="-34"/>
            </a:endParaRPr>
          </a:p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</a:rPr>
              <a:t>เลขออกซิเดชันจะมีค่าเป็นจำนวนเต็มบวก  จำนวนเต็มลบ  หรือเป็นเศษส่วนก็ได้</a:t>
            </a:r>
          </a:p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solidFill>
                  <a:srgbClr val="00FFFF"/>
                </a:solidFill>
                <a:latin typeface="Cordia New" pitchFamily="34" charset="-34"/>
              </a:rPr>
              <a:t>เลขออกซิเดชันของสารประกอบใดๆก็ตาม  รวมกันจะมี</a:t>
            </a:r>
            <a:r>
              <a:rPr lang="th-TH" sz="3600" b="1" dirty="0" smtClean="0">
                <a:solidFill>
                  <a:srgbClr val="00FFFF"/>
                </a:solidFill>
                <a:latin typeface="Cordia New" pitchFamily="34" charset="-34"/>
              </a:rPr>
              <a:t>ค่า </a:t>
            </a:r>
            <a:r>
              <a:rPr lang="th-TH" sz="3600" b="1" dirty="0" smtClean="0">
                <a:latin typeface="Cordia New" pitchFamily="34" charset="-34"/>
              </a:rPr>
              <a:t>เท่ากับ </a:t>
            </a:r>
            <a:r>
              <a:rPr lang="th-TH" sz="3600" b="1" dirty="0">
                <a:latin typeface="Cordia New" pitchFamily="34" charset="-34"/>
              </a:rPr>
              <a:t>0</a:t>
            </a:r>
          </a:p>
          <a:p>
            <a:pPr marL="971550" lvl="1" indent="-514350">
              <a:lnSpc>
                <a:spcPct val="110000"/>
              </a:lnSpc>
              <a:buClr>
                <a:srgbClr val="00FFFF"/>
              </a:buClr>
              <a:buFont typeface="+mj-lt"/>
              <a:buAutoNum type="arabicPeriod" startAt="4"/>
              <a:tabLst>
                <a:tab pos="457200" algn="l"/>
              </a:tabLst>
            </a:pPr>
            <a:r>
              <a:rPr lang="th-TH" sz="3600" b="1" dirty="0">
                <a:latin typeface="Cordia New" pitchFamily="34" charset="-34"/>
              </a:rPr>
              <a:t>ไอออนใดๆก็ตาม  เลขออกซิเดชันรวมจะเท่ากับไอออนที่ปรากฏอยู่</a:t>
            </a:r>
            <a:r>
              <a:rPr lang="th-TH" sz="3600" dirty="0">
                <a:latin typeface="Cordia New" pitchFamily="34" charset="-34"/>
                <a:sym typeface="Wingdings"/>
              </a:rPr>
              <a:t>         </a:t>
            </a:r>
            <a:r>
              <a:rPr lang="th-TH" sz="3600" dirty="0" smtClean="0">
                <a:latin typeface="Cordia New" pitchFamily="34" charset="-34"/>
                <a:sym typeface="Wingdings"/>
              </a:rPr>
              <a:t>		      เช่น </a:t>
            </a:r>
            <a:r>
              <a:rPr lang="en-US" sz="3600" dirty="0" smtClean="0">
                <a:latin typeface="Cordia New" pitchFamily="34" charset="-34"/>
                <a:cs typeface="Cordia New" pitchFamily="34" charset="-34"/>
                <a:sym typeface="Wingdings"/>
              </a:rPr>
              <a:t>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SO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4</a:t>
            </a:r>
            <a:r>
              <a:rPr lang="en-US" sz="3600" baseline="30000" dirty="0">
                <a:latin typeface="Cordia New" pitchFamily="34" charset="-34"/>
                <a:cs typeface="Cordia New" pitchFamily="34" charset="-34"/>
                <a:sym typeface="Wingdings"/>
              </a:rPr>
              <a:t>2–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 </a:t>
            </a:r>
            <a:r>
              <a:rPr lang="th-TH" sz="3600" dirty="0">
                <a:latin typeface="Cordia New" pitchFamily="34" charset="-34"/>
                <a:sym typeface="Wingdings"/>
              </a:rPr>
              <a:t>มีประจุ –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2  </a:t>
            </a:r>
            <a:r>
              <a:rPr lang="th-TH" sz="3600" dirty="0">
                <a:latin typeface="Cordia New" pitchFamily="34" charset="-34"/>
                <a:sym typeface="Wingdings"/>
              </a:rPr>
              <a:t>ผลรวมของเลขออกซิเดชันของ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 SO</a:t>
            </a:r>
            <a:r>
              <a:rPr lang="en-US" sz="3600" baseline="-25000" dirty="0">
                <a:latin typeface="Cordia New" pitchFamily="34" charset="-34"/>
                <a:cs typeface="Cordia New" pitchFamily="34" charset="-34"/>
                <a:sym typeface="Wingdings"/>
              </a:rPr>
              <a:t>4</a:t>
            </a:r>
            <a:r>
              <a:rPr lang="en-US" sz="3600" baseline="30000" dirty="0">
                <a:latin typeface="Cordia New" pitchFamily="34" charset="-34"/>
                <a:cs typeface="Cordia New" pitchFamily="34" charset="-34"/>
                <a:sym typeface="Wingdings"/>
              </a:rPr>
              <a:t>2– 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 </a:t>
            </a:r>
            <a:r>
              <a:rPr lang="th-TH" sz="3600" dirty="0">
                <a:latin typeface="Cordia New" pitchFamily="34" charset="-34"/>
                <a:sym typeface="Wingdings"/>
              </a:rPr>
              <a:t>จึงเท่ากับ –</a:t>
            </a:r>
            <a:r>
              <a:rPr lang="en-US" sz="3600" dirty="0">
                <a:latin typeface="Cordia New" pitchFamily="34" charset="-34"/>
                <a:cs typeface="Cordia New" pitchFamily="34" charset="-34"/>
                <a:sym typeface="Wingdings"/>
              </a:rPr>
              <a:t>2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4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ไฟฟ้าเคมี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9220" y="1270000"/>
            <a:ext cx="115760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จงหาเลขออกซิเดชันของ </a:t>
            </a:r>
            <a:r>
              <a:rPr lang="en-US" sz="40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Mn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ใน</a:t>
            </a:r>
            <a:r>
              <a:rPr lang="th-TH" sz="40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เปอร์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แมงกาเนตไอออน</a:t>
            </a:r>
          </a:p>
          <a:p>
            <a:pPr marL="457200" lvl="0" indent="-45720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endParaRPr lang="th-TH" sz="4000" b="1" dirty="0" smtClean="0"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  <a:p>
            <a:pPr marL="457200" lvl="0" indent="-457200">
              <a:lnSpc>
                <a:spcPct val="125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จง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หาเลขออกซิเดชันของ 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S  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ในสารประกอบ 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K</a:t>
            </a:r>
            <a:r>
              <a:rPr lang="en-US" sz="4000" b="1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SO</a:t>
            </a:r>
            <a:r>
              <a:rPr lang="en-US" sz="4000" b="1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4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, SO</a:t>
            </a:r>
            <a:r>
              <a:rPr lang="en-US" sz="4000" b="1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, SO</a:t>
            </a:r>
            <a:r>
              <a:rPr lang="en-US" sz="4000" b="1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3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, 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H</a:t>
            </a:r>
            <a:r>
              <a:rPr lang="en-US" sz="4000" b="1" baseline="-25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S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และ 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S</a:t>
            </a:r>
            <a:r>
              <a:rPr lang="en-US" sz="40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2-</a:t>
            </a:r>
            <a:endParaRPr lang="th-TH" sz="4000" baseline="30000" dirty="0" smtClean="0"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4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488949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</a:t>
            </a:r>
            <a:r>
              <a:rPr lang="th-TH" sz="4400" b="1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ระหว่างโลหะสังกะสีกับสารละลาย </a:t>
            </a:r>
            <a:r>
              <a:rPr lang="en-US" sz="4400" b="1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CuSO</a:t>
            </a:r>
            <a:r>
              <a:rPr lang="en-US" sz="4400" b="1" baseline="-25000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lang="th-TH" sz="4400" b="1" baseline="-25000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2" y="2482215"/>
            <a:ext cx="2837891" cy="4236084"/>
          </a:xfrm>
          <a:prstGeom prst="rect">
            <a:avLst/>
          </a:prstGeom>
        </p:spPr>
      </p:pic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4249132" y="2044700"/>
            <a:ext cx="655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Zn(s)  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  Zn</a:t>
            </a:r>
            <a:r>
              <a:rPr lang="en-US" sz="3600" b="1" baseline="30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2+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(</a:t>
            </a:r>
            <a:r>
              <a:rPr lang="en-US" sz="3600" b="1" dirty="0" err="1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aq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)  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+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2e</a:t>
            </a:r>
            <a:r>
              <a:rPr lang="en-US" sz="3600" b="1" baseline="30000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-		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…….(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1)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249132" y="2617568"/>
            <a:ext cx="65570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Cu</a:t>
            </a:r>
            <a:r>
              <a:rPr lang="en-US" sz="3600" b="1" baseline="30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2+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(</a:t>
            </a:r>
            <a:r>
              <a:rPr lang="en-US" sz="3600" b="1" dirty="0" err="1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aq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)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+  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2e</a:t>
            </a:r>
            <a:r>
              <a:rPr lang="en-US" sz="3600" b="1" baseline="30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-  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</a:t>
            </a:r>
            <a:r>
              <a:rPr lang="en-US" sz="3600" b="1" baseline="30000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  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Cu(s) 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…….(</a:t>
            </a:r>
            <a:r>
              <a:rPr lang="en-US" sz="3600" b="1" dirty="0"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2)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419" y="3926482"/>
            <a:ext cx="8966581" cy="279181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175" y="3287931"/>
            <a:ext cx="63436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488949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</a:t>
            </a:r>
            <a:r>
              <a:rPr lang="th-TH" sz="4400" b="1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ระหว่างโลหะสังกะสีกับสารละลาย </a:t>
            </a:r>
            <a:r>
              <a:rPr lang="en-US" sz="4400" b="1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CuSO</a:t>
            </a:r>
            <a:r>
              <a:rPr lang="en-US" sz="4400" b="1" baseline="-25000" dirty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lang="th-TH" sz="4400" b="1" baseline="-25000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40" descr="zn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05" y="2159000"/>
            <a:ext cx="833259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68300" y="1447800"/>
            <a:ext cx="11480800" cy="48894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</a:t>
            </a:r>
            <a:r>
              <a:rPr lang="th-TH" sz="4400" b="1" dirty="0" err="1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ดอกซ์</a:t>
            </a: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คือ ปฏิกิริยา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ที่มีการถ่ายโอนอิเล็กตรอน 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หรือปฏิกิริยา</a:t>
            </a: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ที่มีการให้และรับ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อิเล็กตรอน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</a:t>
            </a:r>
            <a:r>
              <a:rPr lang="th-TH" sz="4400" b="1" dirty="0" err="1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ดอกซ์</a:t>
            </a:r>
            <a:r>
              <a:rPr lang="th-TH" sz="4400" b="1" dirty="0" smtClean="0">
                <a:solidFill>
                  <a:srgbClr val="92D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 </a:t>
            </a:r>
            <a:r>
              <a:rPr lang="en-US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 คือ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ปฏิกิริยาออกซิเดชัน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44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4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ปฏิกิริยารีดักชัน</a:t>
            </a:r>
            <a:endParaRPr lang="th-TH" sz="44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92D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th-TH" sz="4400" b="1" dirty="0">
              <a:solidFill>
                <a:srgbClr val="00B0F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58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6111" y="109818"/>
            <a:ext cx="9404723" cy="1160182"/>
          </a:xfrm>
        </p:spPr>
        <p:txBody>
          <a:bodyPr/>
          <a:lstStyle/>
          <a:p>
            <a:r>
              <a:rPr lang="th-TH" sz="8000" b="1" dirty="0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ปฏิกิริยารี</a:t>
            </a:r>
            <a:r>
              <a:rPr lang="th-TH" sz="8000" b="1" dirty="0" err="1" smtClean="0">
                <a:solidFill>
                  <a:srgbClr val="FFFF00"/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ดอกซ์</a:t>
            </a:r>
            <a:endParaRPr lang="th-TH" sz="8000" b="1" dirty="0">
              <a:solidFill>
                <a:srgbClr val="FFFF00"/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420" y="1378011"/>
            <a:ext cx="11741180" cy="55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110000"/>
              </a:lnSpc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4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ปฏิกิริยารี</a:t>
            </a:r>
            <a:r>
              <a:rPr lang="th-TH" sz="4400" b="1" dirty="0" err="1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ดอกซ์</a:t>
            </a:r>
            <a:r>
              <a:rPr lang="th-TH" sz="44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4400" b="1" dirty="0" err="1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Redox</a:t>
            </a:r>
            <a:r>
              <a:rPr lang="en-US" sz="44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reaction) </a:t>
            </a:r>
            <a:r>
              <a:rPr lang="th-TH" sz="44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ประกอบด้วย </a:t>
            </a:r>
            <a:r>
              <a:rPr lang="en-US" sz="44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 </a:t>
            </a:r>
            <a:r>
              <a:rPr lang="th-TH" sz="44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ปฏิกิริยา คือ</a:t>
            </a:r>
          </a:p>
          <a:p>
            <a:pPr marL="971550" lvl="1" indent="-514350">
              <a:lnSpc>
                <a:spcPct val="110000"/>
              </a:lnSpc>
              <a:tabLst>
                <a:tab pos="457200" algn="l"/>
              </a:tabLst>
            </a:pPr>
            <a:r>
              <a:rPr lang="th-TH" sz="4000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</a:t>
            </a:r>
            <a:r>
              <a:rPr lang="en-US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  <a:sym typeface="Wingdings"/>
              </a:rPr>
              <a:t>  </a:t>
            </a:r>
            <a:r>
              <a:rPr lang="th-TH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ปฏิกิริยาออกซิเดชัน (</a:t>
            </a:r>
            <a:r>
              <a:rPr lang="en-US" sz="4000" b="1" dirty="0" smtClean="0">
                <a:solidFill>
                  <a:srgbClr val="00FF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Oxidation reaction)</a:t>
            </a:r>
          </a:p>
          <a:p>
            <a:pPr marL="1428750" lvl="2" indent="-51435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เป็นปฏิกิริยาที่มีการให้อิเล็กตรอน</a:t>
            </a:r>
          </a:p>
          <a:p>
            <a:pPr marL="1428750" lvl="2" indent="-51435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สารที่เกิดปฏิกิริยาออกซิเดชัน เรียกว่า </a:t>
            </a:r>
            <a:r>
              <a:rPr lang="th-TH" sz="40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ตัว</a:t>
            </a:r>
            <a:r>
              <a:rPr lang="th-TH" sz="4000" b="1" dirty="0" err="1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รีดิวซ์</a:t>
            </a:r>
            <a:r>
              <a:rPr lang="th-TH" sz="40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หรือ  ตัวถูกออกซิไดซ์</a:t>
            </a:r>
            <a:r>
              <a:rPr lang="en-US" sz="4000" b="1" dirty="0" smtClean="0">
                <a:solidFill>
                  <a:srgbClr val="66FF99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(Reducing agent)</a:t>
            </a:r>
          </a:p>
          <a:p>
            <a:pPr marL="1428750" lvl="2" indent="-514350"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สารที่เกิดปฏิกิริยาออกซิเดชันจะมีเลขออกซิเดชันเพิ่มขึ้น</a:t>
            </a:r>
          </a:p>
          <a:p>
            <a:pPr marL="1428750" lvl="2" indent="-514350">
              <a:lnSpc>
                <a:spcPct val="110000"/>
              </a:lnSpc>
              <a:tabLst>
                <a:tab pos="457200" algn="l"/>
              </a:tabLst>
            </a:pPr>
            <a:r>
              <a:rPr lang="th-TH" sz="4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เช่น</a:t>
            </a:r>
            <a:r>
              <a:rPr lang="th-TH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Cu (s)          Cu</a:t>
            </a:r>
            <a:r>
              <a:rPr lang="en-US" sz="40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2+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(</a:t>
            </a:r>
            <a:r>
              <a:rPr lang="en-US" sz="4000" b="1" dirty="0" err="1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aq</a:t>
            </a: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)  +  2e</a:t>
            </a:r>
            <a:r>
              <a:rPr lang="en-US" sz="4000" b="1" baseline="30000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–</a:t>
            </a:r>
            <a:endParaRPr lang="en-US" sz="4000" b="1" dirty="0" smtClean="0"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  <a:p>
            <a:pPr marL="1428750" lvl="2" indent="-514350">
              <a:lnSpc>
                <a:spcPct val="110000"/>
              </a:lnSpc>
              <a:tabLst>
                <a:tab pos="457200" algn="l"/>
              </a:tabLst>
            </a:pPr>
            <a:r>
              <a:rPr lang="en-US" sz="4000" b="1" dirty="0" smtClean="0">
                <a:latin typeface="CordiaUPC" pitchFamily="34" charset="-34"/>
                <a:ea typeface="Times New Roman" pitchFamily="18" charset="0"/>
                <a:cs typeface="CordiaUPC" pitchFamily="34" charset="-34"/>
              </a:rPr>
              <a:t>		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    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เลข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ออกซิเดชันเพิ่มขึ้นจาก </a:t>
            </a:r>
            <a:r>
              <a:rPr lang="en-US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0 </a:t>
            </a:r>
            <a:r>
              <a:rPr lang="th-TH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เป็น </a:t>
            </a:r>
            <a:r>
              <a:rPr lang="en-US" sz="4000" b="1" dirty="0" smtClean="0">
                <a:solidFill>
                  <a:srgbClr val="FF99FF"/>
                </a:solidFill>
                <a:latin typeface="CordiaUPC" pitchFamily="34" charset="-34"/>
                <a:ea typeface="Times New Roman" pitchFamily="18" charset="0"/>
                <a:cs typeface="CordiaUPC" pitchFamily="34" charset="-34"/>
              </a:rPr>
              <a:t>+2</a:t>
            </a:r>
            <a:endParaRPr lang="en-US" sz="4000" dirty="0" smtClean="0">
              <a:solidFill>
                <a:srgbClr val="FF99FF"/>
              </a:solidFill>
              <a:latin typeface="CordiaUPC" pitchFamily="34" charset="-34"/>
              <a:ea typeface="Times New Roman" pitchFamily="18" charset="0"/>
              <a:cs typeface="CordiaUPC" pitchFamily="34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99072" y="5850088"/>
            <a:ext cx="785818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783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Angsana New</vt:lpstr>
      <vt:lpstr>Arial</vt:lpstr>
      <vt:lpstr>Century Gothic</vt:lpstr>
      <vt:lpstr>Cordia New</vt:lpstr>
      <vt:lpstr>CordiaUPC</vt:lpstr>
      <vt:lpstr>IrisUPC</vt:lpstr>
      <vt:lpstr>Symbol</vt:lpstr>
      <vt:lpstr>Times New Roman</vt:lpstr>
      <vt:lpstr>Wingdings</vt:lpstr>
      <vt:lpstr>Wingdings 3</vt:lpstr>
      <vt:lpstr>อิออน</vt:lpstr>
      <vt:lpstr>ไฟฟ้าเคมี</vt:lpstr>
      <vt:lpstr>ไฟฟ้าเคมี</vt:lpstr>
      <vt:lpstr>ไฟฟ้าเคมี</vt:lpstr>
      <vt:lpstr>ไฟฟ้าเคมี</vt:lpstr>
      <vt:lpstr>ไฟฟ้าเคมี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  <vt:lpstr>ปฏิกิริยารีดอกซ์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ไฟฟ้าเคมี</dc:title>
  <dc:creator>SAMSUNG</dc:creator>
  <cp:lastModifiedBy>Nattawat tha</cp:lastModifiedBy>
  <cp:revision>22</cp:revision>
  <dcterms:created xsi:type="dcterms:W3CDTF">2016-11-02T06:29:04Z</dcterms:created>
  <dcterms:modified xsi:type="dcterms:W3CDTF">2016-11-04T15:44:31Z</dcterms:modified>
</cp:coreProperties>
</file>