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CC0099"/>
    <a:srgbClr val="19F323"/>
    <a:srgbClr val="CC0000"/>
    <a:srgbClr val="EA2294"/>
    <a:srgbClr val="F72557"/>
    <a:srgbClr val="F84A73"/>
    <a:srgbClr val="940E5B"/>
    <a:srgbClr val="F418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E7EDA-2D9D-48C4-95EF-51087166248B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FE680-6187-4F84-9981-C4EEFC679D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FE680-6187-4F84-9981-C4EEFC679D3C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5DB4-5352-4D82-97D0-A816B37EB26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E570-11DB-4FE5-89D8-3ED29D182B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15DB4-5352-4D82-97D0-A816B37EB26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CE570-11DB-4FE5-89D8-3ED29D182B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8" name="Picture 4" descr="http://3.bp.blogspot.com/-8q6pQYLfc4Y/TagfBu0aooI/AAAAAAAACiA/epPNqdTKMW0/s400/Homer%2BSimpson%2BApple-60096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7567"/>
            <a:ext cx="8793480" cy="6684233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813903" y="1021140"/>
            <a:ext cx="75680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chemeClr val="tx1">
                    <a:lumMod val="40000"/>
                    <a:lumOff val="60000"/>
                  </a:schemeClr>
                </a:solidFill>
                <a:latin typeface="AbcAlegria" pitchFamily="2" charset="0"/>
              </a:rPr>
              <a:t>Passive voice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dirty="0"/>
              <a:t>People buy some flowers</a:t>
            </a:r>
            <a:br>
              <a:rPr lang="en-US" sz="4000" dirty="0"/>
            </a:br>
            <a:r>
              <a:rPr lang="en-US" sz="4000" dirty="0"/>
              <a:t>Some flowers ______________.</a:t>
            </a:r>
          </a:p>
        </p:txBody>
      </p:sp>
      <p:sp>
        <p:nvSpPr>
          <p:cNvPr id="4" name="3 Elipse"/>
          <p:cNvSpPr/>
          <p:nvPr/>
        </p:nvSpPr>
        <p:spPr>
          <a:xfrm>
            <a:off x="1143000" y="2209800"/>
            <a:ext cx="2438400" cy="12192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bcBulletin" pitchFamily="2" charset="0"/>
              </a:rPr>
              <a:t>is bought</a:t>
            </a:r>
          </a:p>
        </p:txBody>
      </p:sp>
      <p:sp>
        <p:nvSpPr>
          <p:cNvPr id="5" name="4 Elipse"/>
          <p:cNvSpPr/>
          <p:nvPr/>
        </p:nvSpPr>
        <p:spPr>
          <a:xfrm>
            <a:off x="5105400" y="2286000"/>
            <a:ext cx="2667000" cy="1219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bcBulletin" pitchFamily="2" charset="0"/>
              </a:rPr>
              <a:t>bought</a:t>
            </a:r>
          </a:p>
        </p:txBody>
      </p:sp>
      <p:sp>
        <p:nvSpPr>
          <p:cNvPr id="6" name="5 Elipse"/>
          <p:cNvSpPr/>
          <p:nvPr/>
        </p:nvSpPr>
        <p:spPr>
          <a:xfrm>
            <a:off x="5334000" y="4114800"/>
            <a:ext cx="2590800" cy="1219200"/>
          </a:xfrm>
          <a:prstGeom prst="ellipse">
            <a:avLst/>
          </a:prstGeom>
          <a:solidFill>
            <a:srgbClr val="EA22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AbcBulletin" pitchFamily="2" charset="0"/>
              </a:rPr>
              <a:t>buyed</a:t>
            </a:r>
            <a:r>
              <a:rPr lang="en-US" sz="3200" dirty="0">
                <a:latin typeface="AbcBulletin" pitchFamily="2" charset="0"/>
              </a:rPr>
              <a:t> </a:t>
            </a:r>
          </a:p>
        </p:txBody>
      </p:sp>
      <p:sp>
        <p:nvSpPr>
          <p:cNvPr id="7" name="6 Elipse"/>
          <p:cNvSpPr/>
          <p:nvPr/>
        </p:nvSpPr>
        <p:spPr>
          <a:xfrm>
            <a:off x="1143000" y="4038600"/>
            <a:ext cx="2895600" cy="1295400"/>
          </a:xfrm>
          <a:prstGeom prst="ellipse">
            <a:avLst/>
          </a:prstGeom>
          <a:solidFill>
            <a:srgbClr val="19F3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bcBulletin" pitchFamily="2" charset="0"/>
              </a:rPr>
              <a:t>are bought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742382" y="838200"/>
            <a:ext cx="2276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800080"/>
                </a:solidFill>
              </a:rPr>
              <a:t>are bought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dirty="0"/>
              <a:t>Miss Lee paints a picture.</a:t>
            </a:r>
            <a:br>
              <a:rPr lang="en-US" sz="4000" dirty="0"/>
            </a:br>
            <a:r>
              <a:rPr lang="en-US" sz="4000" dirty="0"/>
              <a:t>A picture ___________ by Miss Lee.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4 Elipse"/>
          <p:cNvSpPr/>
          <p:nvPr/>
        </p:nvSpPr>
        <p:spPr>
          <a:xfrm>
            <a:off x="1143000" y="1905000"/>
            <a:ext cx="2743200" cy="1295400"/>
          </a:xfrm>
          <a:prstGeom prst="ellipse">
            <a:avLst/>
          </a:prstGeom>
          <a:solidFill>
            <a:srgbClr val="C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bcBulletin" pitchFamily="2" charset="0"/>
              </a:rPr>
              <a:t>painted</a:t>
            </a:r>
          </a:p>
        </p:txBody>
      </p:sp>
      <p:sp>
        <p:nvSpPr>
          <p:cNvPr id="6" name="5 Elipse"/>
          <p:cNvSpPr/>
          <p:nvPr/>
        </p:nvSpPr>
        <p:spPr>
          <a:xfrm>
            <a:off x="1295400" y="3733800"/>
            <a:ext cx="2743200" cy="1295400"/>
          </a:xfrm>
          <a:prstGeom prst="ellipse">
            <a:avLst/>
          </a:prstGeom>
          <a:solidFill>
            <a:srgbClr val="19F3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bcBulletin" pitchFamily="2" charset="0"/>
              </a:rPr>
              <a:t>paint</a:t>
            </a:r>
          </a:p>
        </p:txBody>
      </p:sp>
      <p:sp>
        <p:nvSpPr>
          <p:cNvPr id="7" name="6 Elipse"/>
          <p:cNvSpPr/>
          <p:nvPr/>
        </p:nvSpPr>
        <p:spPr>
          <a:xfrm>
            <a:off x="4648200" y="1981200"/>
            <a:ext cx="3048000" cy="1295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latin typeface="AbcBulletin" pitchFamily="2" charset="0"/>
            </a:endParaRPr>
          </a:p>
          <a:p>
            <a:pPr algn="ctr"/>
            <a:r>
              <a:rPr lang="en-US" sz="3200" dirty="0">
                <a:latin typeface="AbcBulletin" pitchFamily="2" charset="0"/>
              </a:rPr>
              <a:t>are painted	</a:t>
            </a:r>
          </a:p>
        </p:txBody>
      </p:sp>
      <p:sp>
        <p:nvSpPr>
          <p:cNvPr id="8" name="7 Elipse"/>
          <p:cNvSpPr/>
          <p:nvPr/>
        </p:nvSpPr>
        <p:spPr>
          <a:xfrm>
            <a:off x="4876800" y="3810000"/>
            <a:ext cx="2971800" cy="1295400"/>
          </a:xfrm>
          <a:prstGeom prst="ellipse">
            <a:avLst/>
          </a:prstGeom>
          <a:solidFill>
            <a:srgbClr val="EA22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bcBulletin" pitchFamily="2" charset="0"/>
              </a:rPr>
              <a:t>is painted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86522" y="838200"/>
            <a:ext cx="20566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800080"/>
                </a:solidFill>
              </a:rPr>
              <a:t>is painted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dirty="0"/>
              <a:t>The brother make a cake.</a:t>
            </a:r>
            <a:br>
              <a:rPr lang="en-US" sz="4000" dirty="0"/>
            </a:br>
            <a:r>
              <a:rPr lang="en-US" sz="4000" dirty="0"/>
              <a:t>A cake ___________ by the brother.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</a:t>
            </a:r>
          </a:p>
        </p:txBody>
      </p:sp>
      <p:sp>
        <p:nvSpPr>
          <p:cNvPr id="4" name="3 Elipse"/>
          <p:cNvSpPr/>
          <p:nvPr/>
        </p:nvSpPr>
        <p:spPr>
          <a:xfrm>
            <a:off x="685800" y="2209800"/>
            <a:ext cx="3124200" cy="1219200"/>
          </a:xfrm>
          <a:prstGeom prst="ellipse">
            <a:avLst/>
          </a:prstGeom>
          <a:solidFill>
            <a:srgbClr val="C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AbcBulletin" pitchFamily="2" charset="0"/>
              </a:rPr>
              <a:t>maked</a:t>
            </a:r>
            <a:endParaRPr lang="en-US" sz="4000" dirty="0">
              <a:latin typeface="AbcBulletin" pitchFamily="2" charset="0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838200" y="4038600"/>
            <a:ext cx="3124200" cy="1219200"/>
          </a:xfrm>
          <a:prstGeom prst="ellipse">
            <a:avLst/>
          </a:prstGeom>
          <a:solidFill>
            <a:srgbClr val="19F3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bcBulletin" pitchFamily="2" charset="0"/>
              </a:rPr>
              <a:t>are made</a:t>
            </a:r>
          </a:p>
        </p:txBody>
      </p:sp>
      <p:sp>
        <p:nvSpPr>
          <p:cNvPr id="6" name="5 Elipse"/>
          <p:cNvSpPr/>
          <p:nvPr/>
        </p:nvSpPr>
        <p:spPr>
          <a:xfrm>
            <a:off x="4724400" y="2362200"/>
            <a:ext cx="2667000" cy="1219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bcBulletin" pitchFamily="2" charset="0"/>
              </a:rPr>
              <a:t>is made</a:t>
            </a:r>
          </a:p>
        </p:txBody>
      </p:sp>
      <p:sp>
        <p:nvSpPr>
          <p:cNvPr id="7" name="6 Elipse"/>
          <p:cNvSpPr/>
          <p:nvPr/>
        </p:nvSpPr>
        <p:spPr>
          <a:xfrm>
            <a:off x="4800600" y="4114800"/>
            <a:ext cx="2667000" cy="1219200"/>
          </a:xfrm>
          <a:prstGeom prst="ellipse">
            <a:avLst/>
          </a:prstGeom>
          <a:solidFill>
            <a:srgbClr val="EA22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bcBulletin" pitchFamily="2" charset="0"/>
              </a:rPr>
              <a:t>is make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457089" y="762000"/>
            <a:ext cx="18357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0080"/>
                </a:solidFill>
              </a:rPr>
              <a:t>is made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4000" dirty="0"/>
              <a:t>John buys some new clothes.	</a:t>
            </a:r>
            <a:br>
              <a:rPr lang="en-US" sz="4000" dirty="0"/>
            </a:br>
            <a:r>
              <a:rPr lang="en-US" sz="4000" dirty="0"/>
              <a:t>Some new clothes _________  by John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</a:t>
            </a:r>
          </a:p>
        </p:txBody>
      </p:sp>
      <p:sp>
        <p:nvSpPr>
          <p:cNvPr id="4" name="3 Elipse"/>
          <p:cNvSpPr/>
          <p:nvPr/>
        </p:nvSpPr>
        <p:spPr>
          <a:xfrm>
            <a:off x="762000" y="2209800"/>
            <a:ext cx="3048000" cy="1371600"/>
          </a:xfrm>
          <a:prstGeom prst="ellipse">
            <a:avLst/>
          </a:prstGeom>
          <a:solidFill>
            <a:srgbClr val="C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bcBulletin" pitchFamily="2" charset="0"/>
              </a:rPr>
              <a:t>bought</a:t>
            </a:r>
          </a:p>
        </p:txBody>
      </p:sp>
      <p:sp>
        <p:nvSpPr>
          <p:cNvPr id="5" name="4 Elipse"/>
          <p:cNvSpPr/>
          <p:nvPr/>
        </p:nvSpPr>
        <p:spPr>
          <a:xfrm>
            <a:off x="762000" y="4191000"/>
            <a:ext cx="3200400" cy="1371600"/>
          </a:xfrm>
          <a:prstGeom prst="ellipse">
            <a:avLst/>
          </a:prstGeom>
          <a:solidFill>
            <a:srgbClr val="19F3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bcBulletin" pitchFamily="2" charset="0"/>
              </a:rPr>
              <a:t>are bought</a:t>
            </a:r>
          </a:p>
        </p:txBody>
      </p:sp>
      <p:sp>
        <p:nvSpPr>
          <p:cNvPr id="6" name="5 Elipse"/>
          <p:cNvSpPr/>
          <p:nvPr/>
        </p:nvSpPr>
        <p:spPr>
          <a:xfrm>
            <a:off x="4572000" y="2286000"/>
            <a:ext cx="3048000" cy="1371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bcBulletin" pitchFamily="2" charset="0"/>
              </a:rPr>
              <a:t>is bought</a:t>
            </a:r>
          </a:p>
        </p:txBody>
      </p:sp>
      <p:sp>
        <p:nvSpPr>
          <p:cNvPr id="7" name="6 Elipse"/>
          <p:cNvSpPr/>
          <p:nvPr/>
        </p:nvSpPr>
        <p:spPr>
          <a:xfrm>
            <a:off x="4648200" y="4191000"/>
            <a:ext cx="3200400" cy="1371600"/>
          </a:xfrm>
          <a:prstGeom prst="ellipse">
            <a:avLst/>
          </a:prstGeom>
          <a:solidFill>
            <a:srgbClr val="EA22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bcBulletin" pitchFamily="2" charset="0"/>
              </a:rPr>
              <a:t>be bought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46030" y="762000"/>
            <a:ext cx="26235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0080"/>
                </a:solidFill>
              </a:rPr>
              <a:t>are bought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The family clean the house.</a:t>
            </a:r>
            <a:br>
              <a:rPr lang="en-US" dirty="0"/>
            </a:br>
            <a:r>
              <a:rPr lang="en-US" dirty="0"/>
              <a:t>The house __________________.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6298280"/>
              </p:ext>
            </p:extLst>
          </p:nvPr>
        </p:nvGraphicFramePr>
        <p:xfrm>
          <a:off x="1066800" y="2209800"/>
          <a:ext cx="7162800" cy="256032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716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600" b="0" dirty="0">
                          <a:latin typeface="AbcBulletin" pitchFamily="2" charset="0"/>
                        </a:rPr>
                        <a:t>is cleaned</a:t>
                      </a:r>
                      <a:r>
                        <a:rPr lang="en-US" sz="3600" b="0" baseline="0" dirty="0">
                          <a:latin typeface="AbcBulletin" pitchFamily="2" charset="0"/>
                        </a:rPr>
                        <a:t> by the family</a:t>
                      </a:r>
                      <a:endParaRPr lang="en-US" sz="3600" b="0" dirty="0">
                        <a:latin typeface="AbcBulletin" pitchFamily="2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AbcBulletin" pitchFamily="2" charset="0"/>
                        </a:rPr>
                        <a:t>are cleaned</a:t>
                      </a:r>
                      <a:r>
                        <a:rPr lang="en-US" sz="3600" baseline="0" dirty="0">
                          <a:latin typeface="AbcBulletin" pitchFamily="2" charset="0"/>
                        </a:rPr>
                        <a:t> by the  family</a:t>
                      </a:r>
                      <a:endParaRPr lang="en-US" sz="3600" dirty="0">
                        <a:latin typeface="AbcBulletin" pitchFamily="2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AbcBulletin" pitchFamily="2" charset="0"/>
                        </a:rPr>
                        <a:t>cleaned</a:t>
                      </a:r>
                      <a:r>
                        <a:rPr lang="en-US" sz="3600" baseline="0" dirty="0">
                          <a:latin typeface="AbcBulletin" pitchFamily="2" charset="0"/>
                        </a:rPr>
                        <a:t> by the family</a:t>
                      </a:r>
                      <a:endParaRPr lang="en-US" sz="3600" dirty="0">
                        <a:latin typeface="AbcBulletin" pitchFamily="2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AbcBulletin" pitchFamily="2" charset="0"/>
                        </a:rPr>
                        <a:t>clean</a:t>
                      </a:r>
                      <a:r>
                        <a:rPr lang="en-US" sz="3600" baseline="0" dirty="0">
                          <a:latin typeface="AbcBulletin" pitchFamily="2" charset="0"/>
                        </a:rPr>
                        <a:t> by the family</a:t>
                      </a:r>
                      <a:endParaRPr lang="en-US" sz="3600" dirty="0">
                        <a:latin typeface="AbcBulletin" pitchFamily="2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939469" y="838200"/>
            <a:ext cx="45800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>
                <a:solidFill>
                  <a:srgbClr val="FFFF00"/>
                </a:solidFill>
              </a:rPr>
              <a:t>is cleaned by the family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dirty="0"/>
              <a:t>Mr. Chan places some flowers.</a:t>
            </a:r>
            <a:br>
              <a:rPr lang="en-US" sz="4000" dirty="0"/>
            </a:br>
            <a:r>
              <a:rPr lang="en-US" sz="4000" dirty="0"/>
              <a:t>Some flowers __________________.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endParaRPr lang="en-US" b="1" dirty="0"/>
          </a:p>
          <a:p>
            <a:pPr fontAlgn="t"/>
            <a:endParaRPr lang="en-US" dirty="0"/>
          </a:p>
          <a:p>
            <a:pPr fontAlgn="t"/>
            <a:endParaRPr lang="en-US" dirty="0"/>
          </a:p>
          <a:p>
            <a:pPr fontAlgn="t"/>
            <a:endParaRPr lang="en-US" dirty="0"/>
          </a:p>
          <a:p>
            <a:pPr fontAlgn="t"/>
            <a:endParaRPr lang="en-US" b="1" dirty="0"/>
          </a:p>
          <a:p>
            <a:pPr fontAlgn="t"/>
            <a:endParaRPr lang="en-US" dirty="0"/>
          </a:p>
          <a:p>
            <a:pPr fontAlgn="t"/>
            <a:endParaRPr lang="en-US" dirty="0"/>
          </a:p>
          <a:p>
            <a:pPr fontAlgn="t"/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4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0462422"/>
              </p:ext>
            </p:extLst>
          </p:nvPr>
        </p:nvGraphicFramePr>
        <p:xfrm>
          <a:off x="1066800" y="2209800"/>
          <a:ext cx="7162800" cy="2560320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716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600" b="0" dirty="0">
                          <a:latin typeface="AbcBulletin" pitchFamily="2" charset="0"/>
                        </a:rPr>
                        <a:t>placed by Mr. Chan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AbcBulletin" pitchFamily="2" charset="0"/>
                        </a:rPr>
                        <a:t>is Placed by Mr.</a:t>
                      </a:r>
                      <a:r>
                        <a:rPr lang="en-US" sz="3600" baseline="0" dirty="0">
                          <a:latin typeface="AbcBulletin" pitchFamily="2" charset="0"/>
                        </a:rPr>
                        <a:t> Chan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AbcBulletin" pitchFamily="2" charset="0"/>
                        </a:rPr>
                        <a:t>are placed by Mr. Chan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AbcBulletin" pitchFamily="2" charset="0"/>
                        </a:rPr>
                        <a:t>are place by Mr. Chan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581400" y="762000"/>
            <a:ext cx="49538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>
                <a:solidFill>
                  <a:srgbClr val="92D050"/>
                </a:solidFill>
              </a:rPr>
              <a:t>are placed by Mr. Chan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dirty="0"/>
              <a:t>Sally throws the old things.</a:t>
            </a:r>
            <a:br>
              <a:rPr lang="en-US" sz="4000" dirty="0"/>
            </a:br>
            <a:r>
              <a:rPr lang="en-US" sz="4000" dirty="0"/>
              <a:t>The old things ___________________.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fontAlgn="t">
              <a:buNone/>
            </a:pPr>
            <a:endParaRPr lang="en-US" dirty="0"/>
          </a:p>
          <a:p>
            <a:pPr fontAlgn="t">
              <a:buNone/>
            </a:pPr>
            <a:r>
              <a:rPr lang="en-US" dirty="0"/>
              <a:t>        </a:t>
            </a:r>
            <a:endParaRPr lang="en-US" b="1" dirty="0"/>
          </a:p>
          <a:p>
            <a:pPr fontAlgn="t"/>
            <a:endParaRPr lang="en-US" dirty="0"/>
          </a:p>
          <a:p>
            <a:pPr fontAlgn="t"/>
            <a:endParaRPr lang="en-US" dirty="0"/>
          </a:p>
          <a:p>
            <a:pPr fontAlgn="t"/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4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7050968"/>
              </p:ext>
            </p:extLst>
          </p:nvPr>
        </p:nvGraphicFramePr>
        <p:xfrm>
          <a:off x="1066800" y="2209800"/>
          <a:ext cx="7162800" cy="280416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716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4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bcBulletin" pitchFamily="2" charset="0"/>
                        </a:rPr>
                        <a:t>are threw by Sally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bcBulletin" pitchFamily="2" charset="0"/>
                        </a:rPr>
                        <a:t>is thrown by Sally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bcBulletin" pitchFamily="2" charset="0"/>
                        </a:rPr>
                        <a:t>thrown</a:t>
                      </a:r>
                      <a:r>
                        <a:rPr lang="en-US" sz="40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bcBulletin" pitchFamily="2" charset="0"/>
                        </a:rPr>
                        <a:t> by Sally</a:t>
                      </a:r>
                      <a:endParaRPr lang="en-US" sz="4000" dirty="0">
                        <a:solidFill>
                          <a:schemeClr val="bg1">
                            <a:lumMod val="50000"/>
                          </a:schemeClr>
                        </a:solidFill>
                        <a:latin typeface="AbcBulletin" pitchFamily="2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bcBulletin" pitchFamily="2" charset="0"/>
                        </a:rPr>
                        <a:t>are Thrown by Sally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781832" y="762000"/>
            <a:ext cx="45729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i="1" dirty="0">
                <a:solidFill>
                  <a:srgbClr val="800080"/>
                </a:solidFill>
              </a:rPr>
              <a:t>are thrown by Sally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dirty="0"/>
              <a:t>Peter draws a car.</a:t>
            </a:r>
            <a:br>
              <a:rPr lang="en-US" dirty="0"/>
            </a:br>
            <a:r>
              <a:rPr lang="en-US" dirty="0"/>
              <a:t>___________________________.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fontAlgn="t">
              <a:buNone/>
            </a:pPr>
            <a:r>
              <a:rPr lang="en-US" dirty="0"/>
              <a:t>   </a:t>
            </a:r>
            <a:endParaRPr lang="en-US" b="1" dirty="0"/>
          </a:p>
        </p:txBody>
      </p:sp>
      <p:graphicFrame>
        <p:nvGraphicFramePr>
          <p:cNvPr id="4" name="4 Marcador de contenido"/>
          <p:cNvGraphicFramePr>
            <a:graphicFrameLocks/>
          </p:cNvGraphicFramePr>
          <p:nvPr/>
        </p:nvGraphicFramePr>
        <p:xfrm>
          <a:off x="1066800" y="2209800"/>
          <a:ext cx="7162800" cy="280416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716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4000" dirty="0">
                          <a:latin typeface="AbcBulletin" pitchFamily="2" charset="0"/>
                        </a:rPr>
                        <a:t>A car is</a:t>
                      </a:r>
                      <a:r>
                        <a:rPr lang="en-US" sz="4000" baseline="0" dirty="0">
                          <a:latin typeface="AbcBulletin" pitchFamily="2" charset="0"/>
                        </a:rPr>
                        <a:t> drew by Peter</a:t>
                      </a:r>
                      <a:endParaRPr lang="en-US" sz="4000" dirty="0">
                        <a:latin typeface="AbcBulletin" pitchFamily="2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4000" dirty="0">
                          <a:latin typeface="AbcBulletin" pitchFamily="2" charset="0"/>
                        </a:rPr>
                        <a:t>A car</a:t>
                      </a:r>
                      <a:r>
                        <a:rPr lang="en-US" sz="4000" baseline="0" dirty="0">
                          <a:latin typeface="AbcBulletin" pitchFamily="2" charset="0"/>
                        </a:rPr>
                        <a:t> is drawn by Peter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4000" dirty="0">
                          <a:latin typeface="AbcBulletin" pitchFamily="2" charset="0"/>
                        </a:rPr>
                        <a:t>Peter is drawn</a:t>
                      </a:r>
                      <a:r>
                        <a:rPr lang="en-US" sz="4000" baseline="0" dirty="0">
                          <a:latin typeface="AbcBulletin" pitchFamily="2" charset="0"/>
                        </a:rPr>
                        <a:t> by a car</a:t>
                      </a:r>
                      <a:endParaRPr lang="en-US" sz="4000" dirty="0">
                        <a:latin typeface="AbcBulletin" pitchFamily="2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4000" dirty="0">
                          <a:latin typeface="AbcBulletin" pitchFamily="2" charset="0"/>
                        </a:rPr>
                        <a:t>Peter is drew by a car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457200" y="762000"/>
            <a:ext cx="54233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 car is drawn by Peter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dirty="0"/>
              <a:t>Mr. and Mrs. Wu bake a cake.	</a:t>
            </a:r>
            <a:br>
              <a:rPr lang="en-US" dirty="0"/>
            </a:br>
            <a:r>
              <a:rPr lang="en-US" dirty="0"/>
              <a:t>___________________________.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>
              <a:buNone/>
            </a:pPr>
            <a:r>
              <a:rPr lang="en-US" dirty="0"/>
              <a:t>   </a:t>
            </a:r>
          </a:p>
          <a:p>
            <a:pPr fontAlgn="t">
              <a:buNone/>
            </a:pPr>
            <a:endParaRPr lang="en-US" b="1" dirty="0"/>
          </a:p>
          <a:p>
            <a:pPr fontAlgn="t">
              <a:buNone/>
            </a:pPr>
            <a:r>
              <a:rPr lang="en-US" b="1" dirty="0"/>
              <a:t>   </a:t>
            </a:r>
          </a:p>
          <a:p>
            <a:pPr fontAlgn="t">
              <a:buNone/>
            </a:pPr>
            <a:r>
              <a:rPr lang="en-US" b="1" dirty="0"/>
              <a:t>   </a:t>
            </a:r>
          </a:p>
        </p:txBody>
      </p:sp>
      <p:graphicFrame>
        <p:nvGraphicFramePr>
          <p:cNvPr id="4" name="4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6672705"/>
              </p:ext>
            </p:extLst>
          </p:nvPr>
        </p:nvGraphicFramePr>
        <p:xfrm>
          <a:off x="457200" y="2286000"/>
          <a:ext cx="8153400" cy="243840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815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bcBulletin" pitchFamily="2" charset="0"/>
                        </a:rPr>
                        <a:t>A </a:t>
                      </a:r>
                      <a:r>
                        <a:rPr lang="en-US" sz="2800" baseline="0" dirty="0">
                          <a:latin typeface="AbcBulletin" pitchFamily="2" charset="0"/>
                        </a:rPr>
                        <a:t>cake are baked by Mr. and Mrs. Wu</a:t>
                      </a:r>
                      <a:endParaRPr lang="en-US" sz="2800" dirty="0">
                        <a:latin typeface="AbcBulletin" pitchFamily="2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bcBulletin" pitchFamily="2" charset="0"/>
                        </a:rPr>
                        <a:t>A cake is baked by Mr. and Mrs.</a:t>
                      </a:r>
                      <a:r>
                        <a:rPr lang="en-US" sz="2800" baseline="0" dirty="0">
                          <a:latin typeface="AbcBulletin" pitchFamily="2" charset="0"/>
                        </a:rPr>
                        <a:t> Wu</a:t>
                      </a:r>
                      <a:endParaRPr lang="en-US" sz="2800" dirty="0">
                        <a:latin typeface="AbcBulletin" pitchFamily="2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bcBulletin" pitchFamily="2" charset="0"/>
                        </a:rPr>
                        <a:t>A cake baked by Mr. and Mrs. Wu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bcBulletin" pitchFamily="2" charset="0"/>
                        </a:rPr>
                        <a:t>A cake bake by Mr. and Mrs. Wu. 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97479" y="838200"/>
            <a:ext cx="8289321" cy="76944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4400" i="1" dirty="0">
                <a:solidFill>
                  <a:srgbClr val="C00000"/>
                </a:solidFill>
              </a:rPr>
              <a:t>A cake is baked by Mr. and Mrs. Wu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AbcBulletin" pitchFamily="2" charset="0"/>
              </a:rPr>
              <a:t>Active voice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The subject of a sentence is the person or thing we talk about.</a:t>
            </a:r>
          </a:p>
          <a:p>
            <a:r>
              <a:rPr lang="en-US" sz="3600" dirty="0"/>
              <a:t>When the subject does something, we use  ACTIVE VOICE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sz="3600" dirty="0"/>
              <a:t>E.g.: </a:t>
            </a:r>
            <a:r>
              <a:rPr lang="en-US" sz="3600" i="1" dirty="0">
                <a:solidFill>
                  <a:schemeClr val="accent6"/>
                </a:solidFill>
              </a:rPr>
              <a:t>People</a:t>
            </a:r>
            <a:r>
              <a:rPr lang="en-US" sz="3600" dirty="0"/>
              <a:t> sell </a:t>
            </a:r>
            <a:r>
              <a:rPr lang="en-US" sz="3600" i="1" dirty="0">
                <a:solidFill>
                  <a:srgbClr val="19F323"/>
                </a:solidFill>
              </a:rPr>
              <a:t>good luck flowers</a:t>
            </a:r>
            <a:r>
              <a:rPr lang="en-US" sz="3600" dirty="0"/>
              <a:t>.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1905000" y="4648200"/>
            <a:ext cx="3810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143000" y="4343400"/>
            <a:ext cx="1532792" cy="369332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/>
              <a:t>Subject (doer)</a:t>
            </a:r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3429000" y="4648200"/>
            <a:ext cx="2286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3124200" y="4267200"/>
            <a:ext cx="3650423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/>
              <a:t>Active verb ( it can be in diff. tenses)</a:t>
            </a:r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4648200" y="5715000"/>
            <a:ext cx="3810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4387269" y="6183868"/>
            <a:ext cx="1806457" cy="36933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/>
              <a:t>Object (receiver)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AbcBulletin" pitchFamily="2" charset="0"/>
              </a:rPr>
              <a:t>Passive voice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400" dirty="0"/>
              <a:t>It is used when the subject is not the doer of an action.</a:t>
            </a:r>
          </a:p>
          <a:p>
            <a:r>
              <a:rPr lang="en-US" sz="3400" dirty="0"/>
              <a:t>We put the receiver of an action as the subject.</a:t>
            </a:r>
          </a:p>
          <a:p>
            <a:r>
              <a:rPr lang="en-US" sz="3400" dirty="0"/>
              <a:t>We put the doer of an action as the object.</a:t>
            </a:r>
          </a:p>
          <a:p>
            <a:pPr>
              <a:buNone/>
            </a:pPr>
            <a:endParaRPr lang="en-US" sz="3400" dirty="0"/>
          </a:p>
          <a:p>
            <a:r>
              <a:rPr lang="en-US" sz="3400" dirty="0"/>
              <a:t>E.g.: </a:t>
            </a:r>
            <a:r>
              <a:rPr lang="en-US" sz="3400" i="1" dirty="0">
                <a:solidFill>
                  <a:srgbClr val="19F323"/>
                </a:solidFill>
              </a:rPr>
              <a:t>Good luck flowers </a:t>
            </a:r>
            <a:r>
              <a:rPr lang="en-US" sz="3400" dirty="0"/>
              <a:t>are sold </a:t>
            </a:r>
            <a:r>
              <a:rPr lang="en-US" sz="3400" i="1" dirty="0">
                <a:solidFill>
                  <a:srgbClr val="FFFF00"/>
                </a:solidFill>
              </a:rPr>
              <a:t>by people</a:t>
            </a:r>
            <a:r>
              <a:rPr lang="en-US" sz="3400" dirty="0"/>
              <a:t>.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 flipH="1">
            <a:off x="7162800" y="48768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7076950" y="4431268"/>
            <a:ext cx="145745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Object (Doer)</a:t>
            </a: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5029200" y="4953000"/>
            <a:ext cx="2286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4267200" y="4382869"/>
            <a:ext cx="2427716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Passive verb</a:t>
            </a:r>
          </a:p>
          <a:p>
            <a:r>
              <a:rPr lang="en-US" dirty="0"/>
              <a:t>(It can be in diff. tenses)</a:t>
            </a:r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2438400" y="4800600"/>
            <a:ext cx="2286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1644069" y="4419600"/>
            <a:ext cx="1881797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Subject ( receiver)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form of passive voice</a:t>
            </a:r>
            <a:br>
              <a:rPr lang="en-US" dirty="0"/>
            </a:br>
            <a:r>
              <a:rPr lang="en-US" dirty="0"/>
              <a:t>-It is formed by: be + past participle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677163"/>
              </p:ext>
            </p:extLst>
          </p:nvPr>
        </p:nvGraphicFramePr>
        <p:xfrm>
          <a:off x="1143000" y="2357120"/>
          <a:ext cx="7010400" cy="362712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{793D81CF-94F2-401A-BA57-92F5A7B2D0C5}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effectLst>
                            <a:glow rad="101600">
                              <a:srgbClr val="800080">
                                <a:alpha val="60000"/>
                              </a:srgbClr>
                            </a:glow>
                            <a:outerShdw blurRad="60007" dist="200025" dir="15000000" sy="30000" kx="-1800000" algn="bl" rotWithShape="0">
                              <a:prstClr val="black">
                                <a:alpha val="32000"/>
                              </a:prstClr>
                            </a:outerShdw>
                          </a:effectLst>
                          <a:latin typeface="AbcBulletin" pitchFamily="2" charset="0"/>
                        </a:rPr>
                        <a:t>Active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effectLst>
                            <a:glow rad="101600">
                              <a:srgbClr val="800080">
                                <a:alpha val="60000"/>
                              </a:srgbClr>
                            </a:glow>
                            <a:outerShdw blurRad="60007" dist="200025" dir="15000000" sy="30000" kx="-1800000" algn="bl" rotWithShape="0">
                              <a:prstClr val="black">
                                <a:alpha val="32000"/>
                              </a:prstClr>
                            </a:outerShdw>
                          </a:effectLst>
                          <a:latin typeface="AbcBulletin" pitchFamily="2" charset="0"/>
                        </a:rPr>
                        <a:t>Passive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effectLst>
                            <a:glow rad="101600">
                              <a:srgbClr val="800080">
                                <a:alpha val="60000"/>
                              </a:srgbClr>
                            </a:glow>
                            <a:outerShdw blurRad="60007" dist="200025" dir="15000000" sy="30000" kx="-1800000" algn="bl" rotWithShape="0">
                              <a:prstClr val="black">
                                <a:alpha val="32000"/>
                              </a:prstClr>
                            </a:outerShdw>
                          </a:effectLst>
                          <a:latin typeface="AbcBulletin" pitchFamily="2" charset="0"/>
                        </a:rPr>
                        <a:t>collect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effectLst>
                          <a:glow rad="101600">
                            <a:srgbClr val="800080">
                              <a:alpha val="60000"/>
                            </a:srgbClr>
                          </a:glow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AbcBulleti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effectLst>
                            <a:glow rad="101600">
                              <a:srgbClr val="800080">
                                <a:alpha val="60000"/>
                              </a:srgbClr>
                            </a:glow>
                            <a:outerShdw blurRad="60007" dist="200025" dir="15000000" sy="30000" kx="-1800000" algn="bl" rotWithShape="0">
                              <a:prstClr val="black">
                                <a:alpha val="32000"/>
                              </a:prstClr>
                            </a:outerShdw>
                          </a:effectLst>
                          <a:latin typeface="AbcBulletin" pitchFamily="2" charset="0"/>
                        </a:rPr>
                        <a:t>perform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effectLst>
                          <a:glow rad="101600">
                            <a:srgbClr val="800080">
                              <a:alpha val="60000"/>
                            </a:srgbClr>
                          </a:glow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AbcBulleti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effectLst>
                            <a:glow rad="101600">
                              <a:srgbClr val="800080">
                                <a:alpha val="60000"/>
                              </a:srgbClr>
                            </a:glow>
                            <a:outerShdw blurRad="60007" dist="200025" dir="15000000" sy="30000" kx="-1800000" algn="bl" rotWithShape="0">
                              <a:prstClr val="black">
                                <a:alpha val="32000"/>
                              </a:prstClr>
                            </a:outerShdw>
                          </a:effectLst>
                          <a:latin typeface="AbcBulletin" pitchFamily="2" charset="0"/>
                        </a:rPr>
                        <a:t>decorate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effectLst>
                          <a:glow rad="101600">
                            <a:srgbClr val="800080">
                              <a:alpha val="60000"/>
                            </a:srgbClr>
                          </a:glow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AbcBulleti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effectLst>
                            <a:glow rad="101600">
                              <a:srgbClr val="800080">
                                <a:alpha val="60000"/>
                              </a:srgbClr>
                            </a:glow>
                            <a:outerShdw blurRad="60007" dist="200025" dir="15000000" sy="30000" kx="-1800000" algn="bl" rotWithShape="0">
                              <a:prstClr val="black">
                                <a:alpha val="32000"/>
                              </a:prstClr>
                            </a:outerShdw>
                          </a:effectLst>
                          <a:latin typeface="AbcBulletin" pitchFamily="2" charset="0"/>
                        </a:rPr>
                        <a:t>light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effectLst>
                          <a:glow rad="101600">
                            <a:srgbClr val="800080">
                              <a:alpha val="60000"/>
                            </a:srgbClr>
                          </a:glow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AbcBulleti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effectLst>
                            <a:glow rad="101600">
                              <a:srgbClr val="800080">
                                <a:alpha val="60000"/>
                              </a:srgbClr>
                            </a:glow>
                            <a:outerShdw blurRad="60007" dist="200025" dir="15000000" sy="30000" kx="-1800000" algn="bl" rotWithShape="0">
                              <a:prstClr val="black">
                                <a:alpha val="32000"/>
                              </a:prstClr>
                            </a:outerShdw>
                          </a:effectLst>
                          <a:latin typeface="AbcBulletin" pitchFamily="2" charset="0"/>
                        </a:rPr>
                        <a:t>sweep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effectLst>
                          <a:glow rad="101600">
                            <a:srgbClr val="800080">
                              <a:alpha val="60000"/>
                            </a:srgbClr>
                          </a:glow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AbcBulleti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effectLst>
                            <a:glow rad="101600">
                              <a:srgbClr val="800080">
                                <a:alpha val="60000"/>
                              </a:srgbClr>
                            </a:glow>
                            <a:outerShdw blurRad="60007" dist="200025" dir="15000000" sy="30000" kx="-1800000" algn="bl" rotWithShape="0">
                              <a:prstClr val="black">
                                <a:alpha val="32000"/>
                              </a:prstClr>
                            </a:outerShdw>
                          </a:effectLst>
                          <a:latin typeface="AbcBulletin" pitchFamily="2" charset="0"/>
                        </a:rPr>
                        <a:t>burn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effectLst>
                          <a:glow rad="101600">
                            <a:srgbClr val="800080">
                              <a:alpha val="60000"/>
                            </a:srgbClr>
                          </a:glow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AbcBulleti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4953000" y="167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6 CuadroTexto"/>
          <p:cNvSpPr txBox="1"/>
          <p:nvPr/>
        </p:nvSpPr>
        <p:spPr>
          <a:xfrm>
            <a:off x="5105400" y="18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4724400" y="2743200"/>
            <a:ext cx="3122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n w="1905"/>
                <a:solidFill>
                  <a:srgbClr val="80008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bcTeacher" pitchFamily="2" charset="0"/>
              </a:rPr>
              <a:t>is/are collected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99634" y="3316069"/>
            <a:ext cx="3453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n w="1905"/>
                <a:solidFill>
                  <a:srgbClr val="80008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bcTeacher" pitchFamily="2" charset="0"/>
              </a:rPr>
              <a:t>is/are performed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665150" y="3886200"/>
            <a:ext cx="3335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n w="1905"/>
                <a:solidFill>
                  <a:srgbClr val="80008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bcTeacher" pitchFamily="2" charset="0"/>
              </a:rPr>
              <a:t>is/are decorated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4724400" y="4419600"/>
            <a:ext cx="1780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n w="1905"/>
                <a:solidFill>
                  <a:srgbClr val="80008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bcTeacher" pitchFamily="2" charset="0"/>
              </a:rPr>
              <a:t>is/are lit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4724400" y="4916269"/>
            <a:ext cx="2555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n w="1905"/>
                <a:solidFill>
                  <a:srgbClr val="80008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bcTeacher" pitchFamily="2" charset="0"/>
              </a:rPr>
              <a:t>is/are swept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4724400" y="5373469"/>
            <a:ext cx="2457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n w="1905"/>
                <a:solidFill>
                  <a:srgbClr val="80008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bcTeacher" pitchFamily="2" charset="0"/>
              </a:rPr>
              <a:t>is/are burnt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685800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latin typeface="AbcBulletin" pitchFamily="2" charset="0"/>
              </a:rPr>
              <a:t>Practice      </a:t>
            </a:r>
          </a:p>
        </p:txBody>
      </p:sp>
      <p:pic>
        <p:nvPicPr>
          <p:cNvPr id="4" name="3 Marcador de contenido" descr="family6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0" y="304799"/>
            <a:ext cx="4114800" cy="3994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CuadroTexto"/>
          <p:cNvSpPr txBox="1"/>
          <p:nvPr/>
        </p:nvSpPr>
        <p:spPr>
          <a:xfrm>
            <a:off x="304800" y="4215825"/>
            <a:ext cx="80143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People </a:t>
            </a:r>
            <a:r>
              <a:rPr lang="en-US" sz="3200" dirty="0">
                <a:solidFill>
                  <a:srgbClr val="19F323"/>
                </a:solidFill>
              </a:rPr>
              <a:t>eat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tx1">
                    <a:lumMod val="20000"/>
                    <a:lumOff val="80000"/>
                  </a:schemeClr>
                </a:solidFill>
              </a:rPr>
              <a:t>moon cakes </a:t>
            </a:r>
            <a:r>
              <a:rPr lang="en-US" sz="3200" dirty="0"/>
              <a:t>at Mid-Autumn Festival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81000" y="5029200"/>
            <a:ext cx="8505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AbcBulletin" pitchFamily="2" charset="0"/>
              </a:rPr>
              <a:t>Moon cakes </a:t>
            </a:r>
            <a:r>
              <a:rPr lang="en-US" sz="2000" b="1" dirty="0">
                <a:solidFill>
                  <a:srgbClr val="19F323"/>
                </a:solidFill>
                <a:latin typeface="AbcBulletin" pitchFamily="2" charset="0"/>
              </a:rPr>
              <a:t>are eaten</a:t>
            </a:r>
            <a:r>
              <a:rPr lang="en-US" sz="2000" b="1" dirty="0">
                <a:solidFill>
                  <a:srgbClr val="00B050"/>
                </a:solidFill>
                <a:latin typeface="AbcBulletin" pitchFamily="2" charset="0"/>
              </a:rPr>
              <a:t> </a:t>
            </a:r>
            <a:r>
              <a:rPr lang="en-US" sz="2000" b="1" dirty="0">
                <a:latin typeface="AbcBulletin" pitchFamily="2" charset="0"/>
              </a:rPr>
              <a:t>(by people) at Mid-Autumn festival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3 Marcador de contenido" descr="grav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6157" y="381000"/>
            <a:ext cx="5446643" cy="3657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CuadroTexto"/>
          <p:cNvSpPr txBox="1"/>
          <p:nvPr/>
        </p:nvSpPr>
        <p:spPr>
          <a:xfrm>
            <a:off x="228600" y="4038600"/>
            <a:ext cx="84949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People </a:t>
            </a:r>
            <a:r>
              <a:rPr lang="en-US" sz="2800" dirty="0">
                <a:solidFill>
                  <a:srgbClr val="19F323"/>
                </a:solidFill>
              </a:rPr>
              <a:t>sweep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tx1">
                    <a:lumMod val="20000"/>
                    <a:lumOff val="80000"/>
                  </a:schemeClr>
                </a:solidFill>
              </a:rPr>
              <a:t>graves</a:t>
            </a:r>
            <a:r>
              <a:rPr lang="en-US" sz="2800" dirty="0"/>
              <a:t> with brooms at </a:t>
            </a:r>
            <a:r>
              <a:rPr lang="en-US" sz="2800" dirty="0" err="1"/>
              <a:t>Ching</a:t>
            </a:r>
            <a:r>
              <a:rPr lang="en-US" sz="2800" dirty="0"/>
              <a:t> Ming Festival.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28600" y="4917757"/>
            <a:ext cx="8664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20000"/>
                    <a:lumOff val="80000"/>
                  </a:schemeClr>
                </a:solidFill>
                <a:latin typeface="AbcBulletin" pitchFamily="2" charset="0"/>
              </a:rPr>
              <a:t>Graves</a:t>
            </a:r>
            <a:r>
              <a:rPr lang="en-US" b="1" dirty="0">
                <a:latin typeface="AbcBulletin" pitchFamily="2" charset="0"/>
              </a:rPr>
              <a:t> </a:t>
            </a:r>
            <a:r>
              <a:rPr lang="en-US" b="1" dirty="0">
                <a:solidFill>
                  <a:srgbClr val="19F323"/>
                </a:solidFill>
                <a:latin typeface="AbcBulletin" pitchFamily="2" charset="0"/>
              </a:rPr>
              <a:t>are swept</a:t>
            </a:r>
            <a:r>
              <a:rPr lang="en-US" b="1" dirty="0">
                <a:solidFill>
                  <a:srgbClr val="00B050"/>
                </a:solidFill>
                <a:latin typeface="AbcBulletin" pitchFamily="2" charset="0"/>
              </a:rPr>
              <a:t> </a:t>
            </a:r>
            <a:r>
              <a:rPr lang="en-US" b="1" dirty="0">
                <a:latin typeface="AbcBulletin" pitchFamily="2" charset="0"/>
              </a:rPr>
              <a:t>with brooms (by people) at </a:t>
            </a:r>
            <a:r>
              <a:rPr lang="en-US" b="1" dirty="0" err="1">
                <a:latin typeface="AbcBulletin" pitchFamily="2" charset="0"/>
              </a:rPr>
              <a:t>Ching</a:t>
            </a:r>
            <a:r>
              <a:rPr lang="en-US" b="1" dirty="0">
                <a:latin typeface="AbcBulletin" pitchFamily="2" charset="0"/>
              </a:rPr>
              <a:t> Ming Festival.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3 Marcador de contenido" descr="lantern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82328" y="304800"/>
            <a:ext cx="6137672" cy="40917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CuadroTexto"/>
          <p:cNvSpPr txBox="1"/>
          <p:nvPr/>
        </p:nvSpPr>
        <p:spPr>
          <a:xfrm>
            <a:off x="533400" y="4648200"/>
            <a:ext cx="68945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People </a:t>
            </a:r>
            <a:r>
              <a:rPr lang="en-US" sz="2800" dirty="0">
                <a:solidFill>
                  <a:schemeClr val="tx1">
                    <a:lumMod val="20000"/>
                    <a:lumOff val="80000"/>
                  </a:schemeClr>
                </a:solidFill>
              </a:rPr>
              <a:t>light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19F323"/>
                </a:solidFill>
              </a:rPr>
              <a:t>lanterns</a:t>
            </a:r>
            <a:r>
              <a:rPr lang="en-US" sz="2800" dirty="0"/>
              <a:t> at Mid-Autumn Festivals.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33400" y="5638800"/>
            <a:ext cx="79095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19F323"/>
                </a:solidFill>
                <a:latin typeface="AbcBulletin" pitchFamily="2" charset="0"/>
              </a:rPr>
              <a:t>Lanterns</a:t>
            </a:r>
            <a:r>
              <a:rPr lang="en-US" sz="2000" b="1" dirty="0">
                <a:latin typeface="AbcBulletin" pitchFamily="2" charset="0"/>
              </a:rPr>
              <a:t> </a:t>
            </a:r>
            <a:r>
              <a:rPr lang="en-US" sz="20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AbcBulletin" pitchFamily="2" charset="0"/>
              </a:rPr>
              <a:t>are lit </a:t>
            </a:r>
            <a:r>
              <a:rPr lang="en-US" sz="2000" b="1" dirty="0">
                <a:latin typeface="AbcBulletin" pitchFamily="2" charset="0"/>
              </a:rPr>
              <a:t>(by people) at Mid-Autumn Festivals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hom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524000"/>
            <a:ext cx="7010400" cy="52308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Llamada ovalada"/>
          <p:cNvSpPr/>
          <p:nvPr/>
        </p:nvSpPr>
        <p:spPr>
          <a:xfrm rot="20004809">
            <a:off x="-88242" y="438198"/>
            <a:ext cx="5105810" cy="2514600"/>
          </a:xfrm>
          <a:prstGeom prst="wedgeEllipseCallou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latin typeface="AbcHeadlines" pitchFamily="2" charset="0"/>
              </a:rPr>
              <a:t>GAME TIME!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dirty="0"/>
              <a:t>People sweep graves.</a:t>
            </a:r>
            <a:br>
              <a:rPr lang="en-US" sz="4000" dirty="0"/>
            </a:br>
            <a:r>
              <a:rPr lang="en-US" sz="4000" dirty="0"/>
              <a:t>Graves __________________.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3 Elipse"/>
          <p:cNvSpPr/>
          <p:nvPr/>
        </p:nvSpPr>
        <p:spPr>
          <a:xfrm>
            <a:off x="990600" y="2286000"/>
            <a:ext cx="2667000" cy="1219200"/>
          </a:xfrm>
          <a:prstGeom prst="ellipse">
            <a:avLst/>
          </a:prstGeom>
          <a:solidFill>
            <a:srgbClr val="C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bcBulletin" pitchFamily="2" charset="0"/>
              </a:rPr>
              <a:t>is swept</a:t>
            </a:r>
          </a:p>
        </p:txBody>
      </p:sp>
      <p:sp>
        <p:nvSpPr>
          <p:cNvPr id="5" name="4 Elipse"/>
          <p:cNvSpPr/>
          <p:nvPr/>
        </p:nvSpPr>
        <p:spPr>
          <a:xfrm>
            <a:off x="4876800" y="2209800"/>
            <a:ext cx="3429000" cy="1371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bcBulletin" pitchFamily="2" charset="0"/>
              </a:rPr>
              <a:t>are swept</a:t>
            </a:r>
          </a:p>
        </p:txBody>
      </p:sp>
      <p:sp>
        <p:nvSpPr>
          <p:cNvPr id="6" name="5 Elipse"/>
          <p:cNvSpPr/>
          <p:nvPr/>
        </p:nvSpPr>
        <p:spPr>
          <a:xfrm>
            <a:off x="914400" y="4343400"/>
            <a:ext cx="2819400" cy="1219200"/>
          </a:xfrm>
          <a:prstGeom prst="ellipse">
            <a:avLst/>
          </a:prstGeom>
          <a:solidFill>
            <a:srgbClr val="19F3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bcBulletin" pitchFamily="2" charset="0"/>
              </a:rPr>
              <a:t>sweep </a:t>
            </a:r>
          </a:p>
        </p:txBody>
      </p:sp>
      <p:sp>
        <p:nvSpPr>
          <p:cNvPr id="7" name="6 Elipse"/>
          <p:cNvSpPr/>
          <p:nvPr/>
        </p:nvSpPr>
        <p:spPr>
          <a:xfrm>
            <a:off x="5029200" y="4419600"/>
            <a:ext cx="3200400" cy="1219200"/>
          </a:xfrm>
          <a:prstGeom prst="ellipse">
            <a:avLst/>
          </a:prstGeom>
          <a:solidFill>
            <a:srgbClr val="EA22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bcBulletin" pitchFamily="2" charset="0"/>
              </a:rPr>
              <a:t>swept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407332" y="762000"/>
            <a:ext cx="22783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800080"/>
                </a:solidFill>
              </a:rPr>
              <a:t>are swept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ema de Office">
  <a:themeElements>
    <a:clrScheme name="Personalizado 3">
      <a:dk1>
        <a:srgbClr val="4BACC6"/>
      </a:dk1>
      <a:lt1>
        <a:srgbClr val="17365D"/>
      </a:lt1>
      <a:dk2>
        <a:srgbClr val="4BACC6"/>
      </a:dk2>
      <a:lt2>
        <a:srgbClr val="17365D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459</TotalTime>
  <Words>491</Words>
  <Application>Microsoft Office PowerPoint</Application>
  <PresentationFormat>นำเสนอทางหน้าจอ (4:3)</PresentationFormat>
  <Paragraphs>131</Paragraphs>
  <Slides>18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18</vt:i4>
      </vt:variant>
    </vt:vector>
  </HeadingPairs>
  <TitlesOfParts>
    <vt:vector size="25" baseType="lpstr">
      <vt:lpstr>AbcAlegria</vt:lpstr>
      <vt:lpstr>AbcBulletin</vt:lpstr>
      <vt:lpstr>AbcHeadlines</vt:lpstr>
      <vt:lpstr>AbcTeacher</vt:lpstr>
      <vt:lpstr>Arial</vt:lpstr>
      <vt:lpstr>Calibri</vt:lpstr>
      <vt:lpstr>Tema de Office</vt:lpstr>
      <vt:lpstr>งานนำเสนอ PowerPoint</vt:lpstr>
      <vt:lpstr>Active voice</vt:lpstr>
      <vt:lpstr>Passive voice</vt:lpstr>
      <vt:lpstr>The form of passive voice -It is formed by: be + past participle</vt:lpstr>
      <vt:lpstr>Practice      </vt:lpstr>
      <vt:lpstr>งานนำเสนอ PowerPoint</vt:lpstr>
      <vt:lpstr>งานนำเสนอ PowerPoint</vt:lpstr>
      <vt:lpstr>งานนำเสนอ PowerPoint</vt:lpstr>
      <vt:lpstr>People sweep graves. Graves __________________.</vt:lpstr>
      <vt:lpstr>People buy some flowers Some flowers ______________.</vt:lpstr>
      <vt:lpstr>Miss Lee paints a picture. A picture ___________ by Miss Lee.</vt:lpstr>
      <vt:lpstr>The brother make a cake. A cake ___________ by the brother.</vt:lpstr>
      <vt:lpstr>John buys some new clothes.  Some new clothes _________  by John</vt:lpstr>
      <vt:lpstr>The family clean the house. The house __________________.</vt:lpstr>
      <vt:lpstr>Mr. Chan places some flowers. Some flowers __________________.</vt:lpstr>
      <vt:lpstr>Sally throws the old things. The old things ___________________. </vt:lpstr>
      <vt:lpstr>Peter draws a car. ___________________________.</vt:lpstr>
      <vt:lpstr>Mr. and Mrs. Wu bake a cake.  ___________________________.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Office Depot</dc:creator>
  <cp:lastModifiedBy>keaw glass</cp:lastModifiedBy>
  <cp:revision>43</cp:revision>
  <dcterms:created xsi:type="dcterms:W3CDTF">2011-10-21T04:57:12Z</dcterms:created>
  <dcterms:modified xsi:type="dcterms:W3CDTF">2020-12-05T13:10:55Z</dcterms:modified>
</cp:coreProperties>
</file>