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44" r:id="rId1"/>
  </p:sldMasterIdLst>
  <p:notesMasterIdLst>
    <p:notesMasterId r:id="rId19"/>
  </p:notesMasterIdLst>
  <p:sldIdLst>
    <p:sldId id="293" r:id="rId2"/>
    <p:sldId id="256" r:id="rId3"/>
    <p:sldId id="263" r:id="rId4"/>
    <p:sldId id="258" r:id="rId5"/>
    <p:sldId id="271" r:id="rId6"/>
    <p:sldId id="273" r:id="rId7"/>
    <p:sldId id="264" r:id="rId8"/>
    <p:sldId id="302" r:id="rId9"/>
    <p:sldId id="300" r:id="rId10"/>
    <p:sldId id="301" r:id="rId11"/>
    <p:sldId id="299" r:id="rId12"/>
    <p:sldId id="279" r:id="rId13"/>
    <p:sldId id="268" r:id="rId14"/>
    <p:sldId id="288" r:id="rId15"/>
    <p:sldId id="289" r:id="rId16"/>
    <p:sldId id="316" r:id="rId17"/>
    <p:sldId id="29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008000"/>
    <a:srgbClr val="FFE5FF"/>
    <a:srgbClr val="EDE7E4"/>
    <a:srgbClr val="FFCCFF"/>
    <a:srgbClr val="CCFFFF"/>
    <a:srgbClr val="FFCC99"/>
    <a:srgbClr val="66FF33"/>
    <a:srgbClr val="00FF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76" autoAdjust="0"/>
    <p:restoredTop sz="94660"/>
  </p:normalViewPr>
  <p:slideViewPr>
    <p:cSldViewPr>
      <p:cViewPr varScale="1">
        <p:scale>
          <a:sx n="82" d="100"/>
          <a:sy n="82" d="100"/>
        </p:scale>
        <p:origin x="1493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4"/>
    </p:cViewPr>
  </p:sorterViewPr>
  <p:notesViewPr>
    <p:cSldViewPr>
      <p:cViewPr varScale="1">
        <p:scale>
          <a:sx n="40" d="100"/>
          <a:sy n="40" d="100"/>
        </p:scale>
        <p:origin x="-148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th-TH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endParaRPr lang="th-TH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/>
              <a:t>Click to edit Master text styles</a:t>
            </a:r>
          </a:p>
          <a:p>
            <a:pPr lvl="1"/>
            <a:r>
              <a:rPr lang="th-TH"/>
              <a:t>Second level</a:t>
            </a:r>
          </a:p>
          <a:p>
            <a:pPr lvl="2"/>
            <a:r>
              <a:rPr lang="th-TH"/>
              <a:t>Third level</a:t>
            </a:r>
          </a:p>
          <a:p>
            <a:pPr lvl="3"/>
            <a:r>
              <a:rPr lang="th-TH"/>
              <a:t>Fourth level</a:t>
            </a:r>
          </a:p>
          <a:p>
            <a:pPr lvl="4"/>
            <a:r>
              <a:rPr lang="th-TH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th-TH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fld id="{ADA2ECA0-8A20-4664-87DD-8299212C106A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649686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A2ECA0-8A20-4664-87DD-8299212C106A}" type="slidenum">
              <a:rPr lang="th-TH" smtClean="0"/>
              <a:pPr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81517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)</a:t>
            </a:r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2ECA0-8A20-4664-87DD-8299212C106A}" type="slidenum">
              <a:rPr lang="th-TH" smtClean="0"/>
              <a:pPr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31935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)</a:t>
            </a:r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2ECA0-8A20-4664-87DD-8299212C106A}" type="slidenum">
              <a:rPr lang="th-TH" smtClean="0"/>
              <a:pPr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7749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)</a:t>
            </a:r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2ECA0-8A20-4664-87DD-8299212C106A}" type="slidenum">
              <a:rPr lang="th-TH" smtClean="0"/>
              <a:pPr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93076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)</a:t>
            </a:r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2ECA0-8A20-4664-87DD-8299212C106A}" type="slidenum">
              <a:rPr lang="th-TH" smtClean="0"/>
              <a:pPr/>
              <a:t>10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4038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)</a:t>
            </a:r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2ECA0-8A20-4664-87DD-8299212C106A}" type="slidenum">
              <a:rPr lang="th-TH" smtClean="0"/>
              <a:pPr/>
              <a:t>11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3215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AFE64EAF-220C-43FE-844B-0FEA04D12E7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2232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4EAF-220C-43FE-844B-0FEA04D12E7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527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4EAF-220C-43FE-844B-0FEA04D12E7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18313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4EAF-220C-43FE-844B-0FEA04D12E7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45847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4EAF-220C-43FE-844B-0FEA04D12E7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3222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4EAF-220C-43FE-844B-0FEA04D12E7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107054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4EAF-220C-43FE-844B-0FEA04D12E7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151626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65D3B-DB99-42ED-AD49-E21C6675CA9B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00144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D10C8-C3DB-4601-A1AD-8885862823C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428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EAA0-088E-457A-9033-52E5C96E6AD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1407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376F-9D8B-499B-88D3-0C4722E86EC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661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CDC86-CD3A-48B8-8A68-1BBEB4B9813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69749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9BB57-B3CA-494C-8C4A-0C6AF20CFCC5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2010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2E1F3-5C91-4693-94B8-13D50B4382D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84413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B6B8-2090-4511-8D3A-17503182464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84706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A8FC9-5F23-4062-88D0-0CB683FB348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4290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9A0A-A21B-4E7F-8A15-E19CD14C58F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89136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FE64EAF-220C-43FE-844B-0FEA04D12E7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552532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JvciWGTdBq8" TargetMode="External"/><Relationship Id="rId5" Type="http://schemas.openxmlformats.org/officeDocument/2006/relationships/image" Target="../media/image5.png"/><Relationship Id="rId4" Type="http://schemas.openxmlformats.org/officeDocument/2006/relationships/hyperlink" Target="https://www.youtube.com/watch?v=0maahsJQOJE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39.wmf"/><Relationship Id="rId3" Type="http://schemas.openxmlformats.org/officeDocument/2006/relationships/audio" Target="../media/audio3.wav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41.wmf"/><Relationship Id="rId2" Type="http://schemas.openxmlformats.org/officeDocument/2006/relationships/notesSlide" Target="../notesSlides/notesSlide5.xml"/><Relationship Id="rId16" Type="http://schemas.openxmlformats.org/officeDocument/2006/relationships/oleObject" Target="../embeddings/oleObject2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38.emf"/><Relationship Id="rId5" Type="http://schemas.openxmlformats.org/officeDocument/2006/relationships/audio" Target="../media/audio2.wav"/><Relationship Id="rId15" Type="http://schemas.openxmlformats.org/officeDocument/2006/relationships/image" Target="../media/image40.emf"/><Relationship Id="rId10" Type="http://schemas.openxmlformats.org/officeDocument/2006/relationships/oleObject" Target="../embeddings/oleObject24.bin"/><Relationship Id="rId4" Type="http://schemas.openxmlformats.org/officeDocument/2006/relationships/audio" Target="../media/audio1.wav"/><Relationship Id="rId9" Type="http://schemas.openxmlformats.org/officeDocument/2006/relationships/image" Target="../media/image37.wmf"/><Relationship Id="rId14" Type="http://schemas.openxmlformats.org/officeDocument/2006/relationships/oleObject" Target="../embeddings/oleObject26.bin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9.bin"/><Relationship Id="rId18" Type="http://schemas.openxmlformats.org/officeDocument/2006/relationships/image" Target="../media/image46.emf"/><Relationship Id="rId3" Type="http://schemas.openxmlformats.org/officeDocument/2006/relationships/audio" Target="../media/audio3.wav"/><Relationship Id="rId21" Type="http://schemas.openxmlformats.org/officeDocument/2006/relationships/oleObject" Target="../embeddings/oleObject32.bin"/><Relationship Id="rId7" Type="http://schemas.openxmlformats.org/officeDocument/2006/relationships/image" Target="../media/image42.png"/><Relationship Id="rId12" Type="http://schemas.openxmlformats.org/officeDocument/2006/relationships/image" Target="../media/image43.wmf"/><Relationship Id="rId17" Type="http://schemas.openxmlformats.org/officeDocument/2006/relationships/oleObject" Target="../embeddings/oleObject30.bin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45.png"/><Relationship Id="rId20" Type="http://schemas.openxmlformats.org/officeDocument/2006/relationships/image" Target="../media/image47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11" Type="http://schemas.openxmlformats.org/officeDocument/2006/relationships/oleObject" Target="../embeddings/oleObject28.bin"/><Relationship Id="rId5" Type="http://schemas.openxmlformats.org/officeDocument/2006/relationships/audio" Target="../media/audio2.wav"/><Relationship Id="rId15" Type="http://schemas.openxmlformats.org/officeDocument/2006/relationships/image" Target="../media/image46.png"/><Relationship Id="rId10" Type="http://schemas.openxmlformats.org/officeDocument/2006/relationships/image" Target="../media/image43.png"/><Relationship Id="rId19" Type="http://schemas.openxmlformats.org/officeDocument/2006/relationships/oleObject" Target="../embeddings/oleObject31.bin"/><Relationship Id="rId4" Type="http://schemas.openxmlformats.org/officeDocument/2006/relationships/audio" Target="../media/audio1.wav"/><Relationship Id="rId9" Type="http://schemas.openxmlformats.org/officeDocument/2006/relationships/image" Target="../media/image420.png"/><Relationship Id="rId14" Type="http://schemas.openxmlformats.org/officeDocument/2006/relationships/image" Target="../media/image44.wmf"/><Relationship Id="rId22" Type="http://schemas.openxmlformats.org/officeDocument/2006/relationships/image" Target="../media/image48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50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4.bin"/><Relationship Id="rId5" Type="http://schemas.openxmlformats.org/officeDocument/2006/relationships/image" Target="../media/image49.wmf"/><Relationship Id="rId4" Type="http://schemas.openxmlformats.org/officeDocument/2006/relationships/oleObject" Target="../embeddings/oleObject33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audio" Target="../media/audio3.wav"/><Relationship Id="rId7" Type="http://schemas.openxmlformats.org/officeDocument/2006/relationships/oleObject" Target="../embeddings/oleObject36.bin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53.wmf"/><Relationship Id="rId4" Type="http://schemas.openxmlformats.org/officeDocument/2006/relationships/audio" Target="../media/audio1.wav"/><Relationship Id="rId9" Type="http://schemas.openxmlformats.org/officeDocument/2006/relationships/oleObject" Target="../embeddings/oleObject3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oleObject" Target="../embeddings/oleObject38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5.emf"/><Relationship Id="rId4" Type="http://schemas.openxmlformats.org/officeDocument/2006/relationships/oleObject" Target="../embeddings/oleObject39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emf"/><Relationship Id="rId3" Type="http://schemas.openxmlformats.org/officeDocument/2006/relationships/audio" Target="../media/audio3.wav"/><Relationship Id="rId7" Type="http://schemas.openxmlformats.org/officeDocument/2006/relationships/oleObject" Target="../embeddings/oleObject41.bin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40.bin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audio" Target="../media/audio3.wav"/><Relationship Id="rId7" Type="http://schemas.openxmlformats.org/officeDocument/2006/relationships/image" Target="../media/image58.png"/><Relationship Id="rId12" Type="http://schemas.openxmlformats.org/officeDocument/2006/relationships/image" Target="../media/image59.e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7.png"/><Relationship Id="rId11" Type="http://schemas.openxmlformats.org/officeDocument/2006/relationships/oleObject" Target="../embeddings/oleObject43.bin"/><Relationship Id="rId5" Type="http://schemas.openxmlformats.org/officeDocument/2006/relationships/image" Target="../media/image56.png"/><Relationship Id="rId10" Type="http://schemas.openxmlformats.org/officeDocument/2006/relationships/image" Target="../media/image58.wmf"/><Relationship Id="rId4" Type="http://schemas.openxmlformats.org/officeDocument/2006/relationships/audio" Target="../media/audio1.wav"/><Relationship Id="rId9" Type="http://schemas.openxmlformats.org/officeDocument/2006/relationships/oleObject" Target="../embeddings/oleObject4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7.e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1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0.wmf"/><Relationship Id="rId4" Type="http://schemas.openxmlformats.org/officeDocument/2006/relationships/image" Target="../media/image12.png"/><Relationship Id="rId9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5.wmf"/><Relationship Id="rId3" Type="http://schemas.openxmlformats.org/officeDocument/2006/relationships/audio" Target="../media/audio3.wav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0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4.wmf"/><Relationship Id="rId5" Type="http://schemas.openxmlformats.org/officeDocument/2006/relationships/audio" Target="../media/audio2.wav"/><Relationship Id="rId15" Type="http://schemas.openxmlformats.org/officeDocument/2006/relationships/image" Target="../media/image16.wmf"/><Relationship Id="rId10" Type="http://schemas.openxmlformats.org/officeDocument/2006/relationships/oleObject" Target="../embeddings/oleObject9.bin"/><Relationship Id="rId4" Type="http://schemas.openxmlformats.org/officeDocument/2006/relationships/audio" Target="../media/audio1.wav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oleObject" Target="../embeddings/oleObject13.bin"/><Relationship Id="rId18" Type="http://schemas.openxmlformats.org/officeDocument/2006/relationships/oleObject" Target="../embeddings/oleObject14.bin"/><Relationship Id="rId3" Type="http://schemas.openxmlformats.org/officeDocument/2006/relationships/audio" Target="../media/audio3.wav"/><Relationship Id="rId21" Type="http://schemas.openxmlformats.org/officeDocument/2006/relationships/image" Target="../media/image22.wmf"/><Relationship Id="rId7" Type="http://schemas.openxmlformats.org/officeDocument/2006/relationships/image" Target="../media/image17.png"/><Relationship Id="rId12" Type="http://schemas.openxmlformats.org/officeDocument/2006/relationships/image" Target="../media/image19.png"/><Relationship Id="rId17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20" Type="http://schemas.openxmlformats.org/officeDocument/2006/relationships/oleObject" Target="../embeddings/oleObject15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0.png"/><Relationship Id="rId5" Type="http://schemas.openxmlformats.org/officeDocument/2006/relationships/audio" Target="../media/audio2.wav"/><Relationship Id="rId23" Type="http://schemas.openxmlformats.org/officeDocument/2006/relationships/image" Target="../media/image23.emf"/><Relationship Id="rId10" Type="http://schemas.openxmlformats.org/officeDocument/2006/relationships/image" Target="../media/image18.wmf"/><Relationship Id="rId19" Type="http://schemas.openxmlformats.org/officeDocument/2006/relationships/image" Target="../media/image21.emf"/><Relationship Id="rId4" Type="http://schemas.openxmlformats.org/officeDocument/2006/relationships/audio" Target="../media/audio1.wav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20.wmf"/><Relationship Id="rId22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oleObject" Target="../embeddings/oleObject18.bin"/><Relationship Id="rId18" Type="http://schemas.openxmlformats.org/officeDocument/2006/relationships/image" Target="../media/image270.png"/><Relationship Id="rId26" Type="http://schemas.openxmlformats.org/officeDocument/2006/relationships/image" Target="../media/image33.png"/><Relationship Id="rId3" Type="http://schemas.openxmlformats.org/officeDocument/2006/relationships/audio" Target="../media/audio3.wav"/><Relationship Id="rId21" Type="http://schemas.openxmlformats.org/officeDocument/2006/relationships/image" Target="../media/image36.png"/><Relationship Id="rId7" Type="http://schemas.openxmlformats.org/officeDocument/2006/relationships/image" Target="../media/image25.png"/><Relationship Id="rId12" Type="http://schemas.openxmlformats.org/officeDocument/2006/relationships/image" Target="../media/image29.wmf"/><Relationship Id="rId25" Type="http://schemas.openxmlformats.org/officeDocument/2006/relationships/image" Target="../media/image32.emf"/><Relationship Id="rId2" Type="http://schemas.openxmlformats.org/officeDocument/2006/relationships/notesSlide" Target="../notesSlides/notesSlide4.xml"/><Relationship Id="rId20" Type="http://schemas.openxmlformats.org/officeDocument/2006/relationships/image" Target="../media/image35.png"/><Relationship Id="rId29" Type="http://schemas.openxmlformats.org/officeDocument/2006/relationships/oleObject" Target="../embeddings/oleObject21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11" Type="http://schemas.openxmlformats.org/officeDocument/2006/relationships/oleObject" Target="../embeddings/oleObject17.bin"/><Relationship Id="rId24" Type="http://schemas.openxmlformats.org/officeDocument/2006/relationships/oleObject" Target="../embeddings/oleObject19.bin"/><Relationship Id="rId5" Type="http://schemas.openxmlformats.org/officeDocument/2006/relationships/audio" Target="../media/audio2.wav"/><Relationship Id="rId15" Type="http://schemas.openxmlformats.org/officeDocument/2006/relationships/image" Target="../media/image31.png"/><Relationship Id="rId23" Type="http://schemas.openxmlformats.org/officeDocument/2006/relationships/image" Target="../media/image38.png"/><Relationship Id="rId28" Type="http://schemas.openxmlformats.org/officeDocument/2006/relationships/image" Target="../media/image34.emf"/><Relationship Id="rId10" Type="http://schemas.openxmlformats.org/officeDocument/2006/relationships/image" Target="../media/image28.png"/><Relationship Id="rId19" Type="http://schemas.openxmlformats.org/officeDocument/2006/relationships/image" Target="../media/image30.png"/><Relationship Id="rId4" Type="http://schemas.openxmlformats.org/officeDocument/2006/relationships/audio" Target="../media/audio1.wav"/><Relationship Id="rId9" Type="http://schemas.openxmlformats.org/officeDocument/2006/relationships/image" Target="../media/image27.png"/><Relationship Id="rId14" Type="http://schemas.openxmlformats.org/officeDocument/2006/relationships/image" Target="../media/image30.wmf"/><Relationship Id="rId22" Type="http://schemas.openxmlformats.org/officeDocument/2006/relationships/image" Target="../media/image37.png"/><Relationship Id="rId27" Type="http://schemas.openxmlformats.org/officeDocument/2006/relationships/oleObject" Target="../embeddings/oleObject20.bin"/><Relationship Id="rId30" Type="http://schemas.openxmlformats.org/officeDocument/2006/relationships/image" Target="../media/image3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6AE2492-48F9-4B20-8748-72B1F6849E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0918" y="2275243"/>
            <a:ext cx="7261412" cy="1373618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th-TH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วงรี (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Ellipse)</a:t>
            </a:r>
            <a:endParaRPr lang="th-TH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9985D827-E6B4-4FC7-9CD7-C5255E90E069}"/>
              </a:ext>
            </a:extLst>
          </p:cNvPr>
          <p:cNvSpPr txBox="1"/>
          <p:nvPr/>
        </p:nvSpPr>
        <p:spPr>
          <a:xfrm>
            <a:off x="5817198" y="3796787"/>
            <a:ext cx="273513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50" dirty="0"/>
              <a:t>By </a:t>
            </a:r>
            <a:r>
              <a:rPr lang="en-US" sz="1350" dirty="0" err="1"/>
              <a:t>Kru</a:t>
            </a:r>
            <a:r>
              <a:rPr lang="en-US" sz="1350" dirty="0"/>
              <a:t> </a:t>
            </a:r>
            <a:r>
              <a:rPr lang="en-US" sz="1350" dirty="0" err="1"/>
              <a:t>Chayabha</a:t>
            </a:r>
            <a:r>
              <a:rPr lang="en-US" sz="1350" dirty="0"/>
              <a:t> </a:t>
            </a:r>
            <a:r>
              <a:rPr lang="en-US" sz="1350" dirty="0" err="1"/>
              <a:t>Boonlam</a:t>
            </a:r>
            <a:endParaRPr lang="en-US" sz="1350" dirty="0"/>
          </a:p>
          <a:p>
            <a:pPr algn="r"/>
            <a:r>
              <a:rPr lang="en-US" sz="1350" dirty="0" err="1"/>
              <a:t>Suratpittaya</a:t>
            </a:r>
            <a:r>
              <a:rPr lang="en-US" sz="1350" dirty="0"/>
              <a:t> School</a:t>
            </a:r>
            <a:endParaRPr lang="th-TH" sz="1350" dirty="0"/>
          </a:p>
        </p:txBody>
      </p:sp>
      <p:pic>
        <p:nvPicPr>
          <p:cNvPr id="43010" name="Picture 2">
            <a:extLst>
              <a:ext uri="{FF2B5EF4-FFF2-40B4-BE49-F238E27FC236}">
                <a16:creationId xmlns:a16="http://schemas.microsoft.com/office/drawing/2014/main" id="{496BD8E1-6A9D-4951-B16F-9F20AEF4DE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75" r="50000" b="26424"/>
          <a:stretch/>
        </p:blipFill>
        <p:spPr bwMode="auto">
          <a:xfrm>
            <a:off x="617548" y="1276611"/>
            <a:ext cx="1800200" cy="3370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รูปภาพ 2">
            <a:hlinkClick r:id="rId4"/>
            <a:extLst>
              <a:ext uri="{FF2B5EF4-FFF2-40B4-BE49-F238E27FC236}">
                <a16:creationId xmlns:a16="http://schemas.microsoft.com/office/drawing/2014/main" id="{B4222689-71AC-5193-6298-42A2E0FD89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08104" y="5589240"/>
            <a:ext cx="1386960" cy="632515"/>
          </a:xfrm>
          <a:prstGeom prst="rect">
            <a:avLst/>
          </a:prstGeom>
        </p:spPr>
      </p:pic>
      <p:pic>
        <p:nvPicPr>
          <p:cNvPr id="5" name="รูปภาพ 4">
            <a:hlinkClick r:id="rId6"/>
            <a:extLst>
              <a:ext uri="{FF2B5EF4-FFF2-40B4-BE49-F238E27FC236}">
                <a16:creationId xmlns:a16="http://schemas.microsoft.com/office/drawing/2014/main" id="{6A0F5750-504D-9F73-B254-4909A3E55C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5370" y="5589239"/>
            <a:ext cx="1386960" cy="63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772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1">
            <a:extLst>
              <a:ext uri="{FF2B5EF4-FFF2-40B4-BE49-F238E27FC236}">
                <a16:creationId xmlns:a16="http://schemas.microsoft.com/office/drawing/2014/main" id="{5CEE6952-2C1B-4C5B-86EB-EA42637C7432}"/>
              </a:ext>
            </a:extLst>
          </p:cNvPr>
          <p:cNvGrpSpPr/>
          <p:nvPr/>
        </p:nvGrpSpPr>
        <p:grpSpPr>
          <a:xfrm>
            <a:off x="3709432" y="-170909"/>
            <a:ext cx="5654446" cy="6285455"/>
            <a:chOff x="3709432" y="-170909"/>
            <a:chExt cx="5654446" cy="6285455"/>
          </a:xfrm>
        </p:grpSpPr>
        <p:grpSp>
          <p:nvGrpSpPr>
            <p:cNvPr id="4" name="กลุ่ม 3">
              <a:extLst>
                <a:ext uri="{FF2B5EF4-FFF2-40B4-BE49-F238E27FC236}">
                  <a16:creationId xmlns:a16="http://schemas.microsoft.com/office/drawing/2014/main" id="{C227AE58-9BF9-4247-B7DE-CD8FD7526340}"/>
                </a:ext>
              </a:extLst>
            </p:cNvPr>
            <p:cNvGrpSpPr/>
            <p:nvPr/>
          </p:nvGrpSpPr>
          <p:grpSpPr>
            <a:xfrm>
              <a:off x="3709432" y="90678"/>
              <a:ext cx="5212619" cy="6023868"/>
              <a:chOff x="3709432" y="90678"/>
              <a:chExt cx="5212619" cy="6023868"/>
            </a:xfrm>
          </p:grpSpPr>
          <p:sp>
            <p:nvSpPr>
              <p:cNvPr id="66" name="Line 28">
                <a:extLst>
                  <a:ext uri="{FF2B5EF4-FFF2-40B4-BE49-F238E27FC236}">
                    <a16:creationId xmlns:a16="http://schemas.microsoft.com/office/drawing/2014/main" id="{84EFB178-28DF-45CB-8F71-5D9ADB0183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13544" flipV="1">
                <a:off x="6315742" y="422568"/>
                <a:ext cx="0" cy="5212619"/>
              </a:xfrm>
              <a:prstGeom prst="line">
                <a:avLst/>
              </a:prstGeom>
              <a:noFill/>
              <a:ln w="38100">
                <a:solidFill>
                  <a:srgbClr val="7030A0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th-TH" sz="280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67" name="Line 29">
                <a:extLst>
                  <a:ext uri="{FF2B5EF4-FFF2-40B4-BE49-F238E27FC236}">
                    <a16:creationId xmlns:a16="http://schemas.microsoft.com/office/drawing/2014/main" id="{DF434FAE-1A9F-4DC1-BED5-E9B3B68B23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13544">
                <a:off x="3145506" y="3102612"/>
                <a:ext cx="6023868" cy="0"/>
              </a:xfrm>
              <a:prstGeom prst="line">
                <a:avLst/>
              </a:prstGeom>
              <a:noFill/>
              <a:ln w="38100">
                <a:solidFill>
                  <a:srgbClr val="7030A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 sz="280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p:grpSp>
        <p:sp>
          <p:nvSpPr>
            <p:cNvPr id="56" name="Text Box 33">
              <a:extLst>
                <a:ext uri="{FF2B5EF4-FFF2-40B4-BE49-F238E27FC236}">
                  <a16:creationId xmlns:a16="http://schemas.microsoft.com/office/drawing/2014/main" id="{0B148E38-6E9E-4FD3-A37C-CF9FC2B16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2616" y="2785089"/>
              <a:ext cx="521262" cy="523220"/>
            </a:xfrm>
            <a:prstGeom prst="rect">
              <a:avLst/>
            </a:prstGeom>
            <a:noFill/>
            <a:ln w="9525">
              <a:solidFill>
                <a:srgbClr val="7030A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X</a:t>
              </a:r>
              <a:endPara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58" name="Text Box 34">
              <a:extLst>
                <a:ext uri="{FF2B5EF4-FFF2-40B4-BE49-F238E27FC236}">
                  <a16:creationId xmlns:a16="http://schemas.microsoft.com/office/drawing/2014/main" id="{9502A009-1A64-4596-A25B-8EB9527312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11672" y="-170909"/>
              <a:ext cx="608139" cy="523220"/>
            </a:xfrm>
            <a:prstGeom prst="rect">
              <a:avLst/>
            </a:prstGeom>
            <a:noFill/>
            <a:ln w="9525">
              <a:solidFill>
                <a:srgbClr val="7030A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8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Y</a:t>
              </a:r>
            </a:p>
          </p:txBody>
        </p:sp>
      </p:grpSp>
      <p:sp>
        <p:nvSpPr>
          <p:cNvPr id="132" name="TextBox 131"/>
          <p:cNvSpPr txBox="1"/>
          <p:nvPr/>
        </p:nvSpPr>
        <p:spPr>
          <a:xfrm>
            <a:off x="214282" y="928670"/>
            <a:ext cx="3652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จากสมการจะได้สมการแนว</a:t>
            </a:r>
            <a:endParaRPr lang="en-US" sz="28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5" name="AutoShape 36"/>
          <p:cNvSpPr>
            <a:spLocks noChangeArrowheads="1"/>
          </p:cNvSpPr>
          <p:nvPr/>
        </p:nvSpPr>
        <p:spPr bwMode="auto">
          <a:xfrm>
            <a:off x="1428728" y="1476400"/>
            <a:ext cx="457200" cy="152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6" name="AutoShape 36"/>
          <p:cNvSpPr>
            <a:spLocks noChangeArrowheads="1"/>
          </p:cNvSpPr>
          <p:nvPr/>
        </p:nvSpPr>
        <p:spPr bwMode="auto">
          <a:xfrm>
            <a:off x="338696" y="2598484"/>
            <a:ext cx="457200" cy="152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7" name="AutoShape 36"/>
          <p:cNvSpPr>
            <a:spLocks noChangeArrowheads="1"/>
          </p:cNvSpPr>
          <p:nvPr/>
        </p:nvSpPr>
        <p:spPr bwMode="auto">
          <a:xfrm>
            <a:off x="1428728" y="1772816"/>
            <a:ext cx="457200" cy="152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285720" y="1643050"/>
            <a:ext cx="1353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</a:t>
            </a:r>
            <a:r>
              <a:rPr lang="en-US" sz="28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=  16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1857356" y="1285860"/>
            <a:ext cx="1018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 = 5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285720" y="2000240"/>
            <a:ext cx="3007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</a:t>
            </a:r>
            <a:r>
              <a:rPr lang="th-TH" sz="28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=  a</a:t>
            </a:r>
            <a:r>
              <a:rPr lang="th-TH" sz="28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- b</a:t>
            </a:r>
            <a:r>
              <a:rPr lang="th-TH" sz="28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 25-16 = 9 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1857356" y="1643050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 = 4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285719" y="1285860"/>
            <a:ext cx="1283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</a:t>
            </a:r>
            <a:r>
              <a:rPr lang="en-US" sz="28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=  25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811448" y="2387640"/>
            <a:ext cx="1135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 =3</a:t>
            </a:r>
            <a:endParaRPr lang="en-US" sz="20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2932008" y="943993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ตั้ง</a:t>
            </a:r>
            <a:endParaRPr lang="en-US" sz="28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1299575" y="3129338"/>
            <a:ext cx="2146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(0, -5) , (0, 5)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1342553" y="3962214"/>
            <a:ext cx="2495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(0,-3) , (0, 3)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2566977" y="4401217"/>
            <a:ext cx="26832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2a = 2(5) = 10 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</a:t>
            </a:r>
            <a:endParaRPr lang="en-US" sz="28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2432433" y="4823622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2b = 2(4) = 8 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</a:t>
            </a:r>
            <a:endParaRPr lang="en-US" sz="28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4" name="Text Box 8"/>
          <p:cNvSpPr txBox="1">
            <a:spLocks noChangeArrowheads="1"/>
          </p:cNvSpPr>
          <p:nvPr/>
        </p:nvSpPr>
        <p:spPr bwMode="auto">
          <a:xfrm>
            <a:off x="5397807" y="2998027"/>
            <a:ext cx="10227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(0</a:t>
            </a:r>
            <a:r>
              <a:rPr lang="th-TH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0)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3" name="Text Box 17"/>
          <p:cNvSpPr txBox="1">
            <a:spLocks noChangeArrowheads="1"/>
          </p:cNvSpPr>
          <p:nvPr/>
        </p:nvSpPr>
        <p:spPr bwMode="auto">
          <a:xfrm>
            <a:off x="6132621" y="1487213"/>
            <a:ext cx="12993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F(</a:t>
            </a: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0, 3)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7" name="AutoShape 21"/>
          <p:cNvSpPr>
            <a:spLocks/>
          </p:cNvSpPr>
          <p:nvPr/>
        </p:nvSpPr>
        <p:spPr bwMode="auto">
          <a:xfrm rot="30067">
            <a:off x="6219133" y="1880176"/>
            <a:ext cx="227870" cy="1042967"/>
          </a:xfrm>
          <a:prstGeom prst="rightBrace">
            <a:avLst>
              <a:gd name="adj1" fmla="val 67664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8" name="AutoShape 22"/>
          <p:cNvSpPr>
            <a:spLocks/>
          </p:cNvSpPr>
          <p:nvPr/>
        </p:nvSpPr>
        <p:spPr bwMode="auto">
          <a:xfrm rot="10788790">
            <a:off x="5921510" y="1069873"/>
            <a:ext cx="150518" cy="1851502"/>
          </a:xfrm>
          <a:prstGeom prst="rightBrace">
            <a:avLst>
              <a:gd name="adj1" fmla="val 113889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81" name="AutoShape 25"/>
          <p:cNvSpPr>
            <a:spLocks/>
          </p:cNvSpPr>
          <p:nvPr/>
        </p:nvSpPr>
        <p:spPr bwMode="auto">
          <a:xfrm rot="16200000">
            <a:off x="6843682" y="2149453"/>
            <a:ext cx="170687" cy="1364537"/>
          </a:xfrm>
          <a:prstGeom prst="rightBrace">
            <a:avLst>
              <a:gd name="adj1" fmla="val 58333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7" name="Text Box 17"/>
          <p:cNvSpPr txBox="1">
            <a:spLocks noChangeArrowheads="1"/>
          </p:cNvSpPr>
          <p:nvPr/>
        </p:nvSpPr>
        <p:spPr bwMode="auto">
          <a:xfrm>
            <a:off x="6105869" y="625053"/>
            <a:ext cx="10818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V(0, 5)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2" name="Oval 6"/>
          <p:cNvSpPr>
            <a:spLocks noChangeArrowheads="1"/>
          </p:cNvSpPr>
          <p:nvPr/>
        </p:nvSpPr>
        <p:spPr bwMode="auto">
          <a:xfrm rot="16200000">
            <a:off x="6072255" y="2949994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5" name="Oval 9"/>
          <p:cNvSpPr>
            <a:spLocks noChangeArrowheads="1"/>
          </p:cNvSpPr>
          <p:nvPr/>
        </p:nvSpPr>
        <p:spPr bwMode="auto">
          <a:xfrm rot="16200000">
            <a:off x="6080818" y="5005623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7" name="Oval 11"/>
          <p:cNvSpPr>
            <a:spLocks noChangeArrowheads="1"/>
          </p:cNvSpPr>
          <p:nvPr/>
        </p:nvSpPr>
        <p:spPr bwMode="auto">
          <a:xfrm rot="16200000">
            <a:off x="6095884" y="942685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8" name="Oval 12"/>
          <p:cNvSpPr>
            <a:spLocks noChangeArrowheads="1"/>
          </p:cNvSpPr>
          <p:nvPr/>
        </p:nvSpPr>
        <p:spPr bwMode="auto">
          <a:xfrm rot="16200000">
            <a:off x="6074302" y="1845932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9" name="Oval 13"/>
          <p:cNvSpPr>
            <a:spLocks noChangeArrowheads="1"/>
          </p:cNvSpPr>
          <p:nvPr/>
        </p:nvSpPr>
        <p:spPr bwMode="auto">
          <a:xfrm rot="16200000">
            <a:off x="6078283" y="3995572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0" name="Oval 14"/>
          <p:cNvSpPr>
            <a:spLocks noChangeArrowheads="1"/>
          </p:cNvSpPr>
          <p:nvPr/>
        </p:nvSpPr>
        <p:spPr bwMode="auto">
          <a:xfrm rot="16200000">
            <a:off x="4549437" y="2943159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1" name="Oval 15"/>
          <p:cNvSpPr>
            <a:spLocks noChangeArrowheads="1"/>
          </p:cNvSpPr>
          <p:nvPr/>
        </p:nvSpPr>
        <p:spPr bwMode="auto">
          <a:xfrm rot="16200000">
            <a:off x="7688320" y="2944544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9" name="Text Box 17"/>
          <p:cNvSpPr txBox="1">
            <a:spLocks noChangeArrowheads="1"/>
          </p:cNvSpPr>
          <p:nvPr/>
        </p:nvSpPr>
        <p:spPr bwMode="auto">
          <a:xfrm>
            <a:off x="3810086" y="3006673"/>
            <a:ext cx="12241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(-4, 0)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0" name="Text Box 17"/>
          <p:cNvSpPr txBox="1">
            <a:spLocks noChangeArrowheads="1"/>
          </p:cNvSpPr>
          <p:nvPr/>
        </p:nvSpPr>
        <p:spPr bwMode="auto">
          <a:xfrm>
            <a:off x="7713036" y="3009386"/>
            <a:ext cx="14689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(4, 0)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2" name="Text Box 17"/>
          <p:cNvSpPr txBox="1">
            <a:spLocks noChangeArrowheads="1"/>
          </p:cNvSpPr>
          <p:nvPr/>
        </p:nvSpPr>
        <p:spPr bwMode="auto">
          <a:xfrm>
            <a:off x="6155591" y="5092711"/>
            <a:ext cx="10818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V(0, -5)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3" name="Text Box 17"/>
          <p:cNvSpPr txBox="1">
            <a:spLocks noChangeArrowheads="1"/>
          </p:cNvSpPr>
          <p:nvPr/>
        </p:nvSpPr>
        <p:spPr bwMode="auto">
          <a:xfrm>
            <a:off x="5602763" y="1754151"/>
            <a:ext cx="5330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</a:t>
            </a:r>
            <a:endParaRPr lang="th-TH" sz="28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5" name="Text Box 17"/>
          <p:cNvSpPr txBox="1">
            <a:spLocks noChangeArrowheads="1"/>
          </p:cNvSpPr>
          <p:nvPr/>
        </p:nvSpPr>
        <p:spPr bwMode="auto">
          <a:xfrm>
            <a:off x="6403483" y="2126030"/>
            <a:ext cx="5330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endParaRPr lang="th-TH" sz="28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8" name="Oval 2">
            <a:extLst>
              <a:ext uri="{FF2B5EF4-FFF2-40B4-BE49-F238E27FC236}">
                <a16:creationId xmlns:a16="http://schemas.microsoft.com/office/drawing/2014/main" id="{C83EDBF4-1E00-4D0E-B164-7A166FF9A5A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143834" y="1484474"/>
            <a:ext cx="4074712" cy="3143723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 sz="280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0" name="TextBox 54">
            <a:extLst>
              <a:ext uri="{FF2B5EF4-FFF2-40B4-BE49-F238E27FC236}">
                <a16:creationId xmlns:a16="http://schemas.microsoft.com/office/drawing/2014/main" id="{B9D37D87-3695-42CB-961B-09515A256E01}"/>
              </a:ext>
            </a:extLst>
          </p:cNvPr>
          <p:cNvSpPr txBox="1"/>
          <p:nvPr/>
        </p:nvSpPr>
        <p:spPr>
          <a:xfrm>
            <a:off x="214282" y="547573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วิธีทำ 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จัดรูปสมการใหม่เป็น</a:t>
            </a:r>
            <a:endParaRPr lang="en-US" sz="28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3" name="วัตถุ 2">
            <a:extLst>
              <a:ext uri="{FF2B5EF4-FFF2-40B4-BE49-F238E27FC236}">
                <a16:creationId xmlns:a16="http://schemas.microsoft.com/office/drawing/2014/main" id="{7E68779A-48F5-41A6-AA66-A79E97DA1F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9086840"/>
              </p:ext>
            </p:extLst>
          </p:nvPr>
        </p:nvGraphicFramePr>
        <p:xfrm>
          <a:off x="3420929" y="456683"/>
          <a:ext cx="1234477" cy="664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60240" imgH="355320" progId="Equation.DSMT4">
                  <p:embed/>
                </p:oleObj>
              </mc:Choice>
              <mc:Fallback>
                <p:oleObj name="Equation" r:id="rId6" imgW="660240" imgH="355320" progId="Equation.DSMT4">
                  <p:embed/>
                  <p:pic>
                    <p:nvPicPr>
                      <p:cNvPr id="3" name="วัตถุ 2">
                        <a:extLst>
                          <a:ext uri="{FF2B5EF4-FFF2-40B4-BE49-F238E27FC236}">
                            <a16:creationId xmlns:a16="http://schemas.microsoft.com/office/drawing/2014/main" id="{7E68779A-48F5-41A6-AA66-A79E97DA1F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420929" y="456683"/>
                        <a:ext cx="1234477" cy="66471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 Box 17">
            <a:extLst>
              <a:ext uri="{FF2B5EF4-FFF2-40B4-BE49-F238E27FC236}">
                <a16:creationId xmlns:a16="http://schemas.microsoft.com/office/drawing/2014/main" id="{ADBEF237-241E-4245-9453-1F122FF03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5718" y="3865599"/>
            <a:ext cx="12993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F(</a:t>
            </a: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0, -3)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6" name="วัตถุ 5">
            <a:extLst>
              <a:ext uri="{FF2B5EF4-FFF2-40B4-BE49-F238E27FC236}">
                <a16:creationId xmlns:a16="http://schemas.microsoft.com/office/drawing/2014/main" id="{1975B688-5CD8-4568-BC9F-148DC1BBD4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2536214"/>
              </p:ext>
            </p:extLst>
          </p:nvPr>
        </p:nvGraphicFramePr>
        <p:xfrm>
          <a:off x="250305" y="48659"/>
          <a:ext cx="3078154" cy="518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06360" imgH="203040" progId="Equation.DSMT4">
                  <p:embed/>
                </p:oleObj>
              </mc:Choice>
              <mc:Fallback>
                <p:oleObj name="Equation" r:id="rId8" imgW="12063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50305" y="48659"/>
                        <a:ext cx="3078154" cy="518426"/>
                      </a:xfrm>
                      <a:prstGeom prst="rect">
                        <a:avLst/>
                      </a:prstGeom>
                      <a:solidFill>
                        <a:srgbClr val="66FF66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 Box 17">
            <a:extLst>
              <a:ext uri="{FF2B5EF4-FFF2-40B4-BE49-F238E27FC236}">
                <a16:creationId xmlns:a16="http://schemas.microsoft.com/office/drawing/2014/main" id="{88E112C5-06A0-4B5C-B965-02C54FE48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5317" y="2354701"/>
            <a:ext cx="5330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endParaRPr lang="th-TH" sz="28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TextBox 53">
            <a:extLst>
              <a:ext uri="{FF2B5EF4-FFF2-40B4-BE49-F238E27FC236}">
                <a16:creationId xmlns:a16="http://schemas.microsoft.com/office/drawing/2014/main" id="{E43AB038-B7FF-1F14-931C-1EA5DEE14CE0}"/>
              </a:ext>
            </a:extLst>
          </p:cNvPr>
          <p:cNvSpPr txBox="1"/>
          <p:nvPr/>
        </p:nvSpPr>
        <p:spPr>
          <a:xfrm>
            <a:off x="138692" y="3103502"/>
            <a:ext cx="26832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จุดยอด คือ</a:t>
            </a: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จุดปลายแกนโท คือ </a:t>
            </a: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จุดโฟกัสคือ</a:t>
            </a: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ความยาวของแกนเอก 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</a:t>
            </a: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ความยาวของแกนโท 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</a:t>
            </a:r>
          </a:p>
          <a:p>
            <a:endParaRPr lang="th-TH" sz="14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ความยาวเลต</a:t>
            </a:r>
            <a:r>
              <a:rPr lang="th-TH" sz="2800" b="1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ัสเ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รก</a:t>
            </a:r>
            <a:r>
              <a:rPr lang="th-TH" sz="2800" b="1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ตัม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endParaRPr lang="th-TH" sz="14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ความเยื้องศูนย์กลาง  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 =</a:t>
            </a:r>
          </a:p>
        </p:txBody>
      </p:sp>
      <p:sp>
        <p:nvSpPr>
          <p:cNvPr id="8" name="TextBox 150">
            <a:extLst>
              <a:ext uri="{FF2B5EF4-FFF2-40B4-BE49-F238E27FC236}">
                <a16:creationId xmlns:a16="http://schemas.microsoft.com/office/drawing/2014/main" id="{19E28D7C-A3C7-1779-3CB1-92A00371F453}"/>
              </a:ext>
            </a:extLst>
          </p:cNvPr>
          <p:cNvSpPr txBox="1"/>
          <p:nvPr/>
        </p:nvSpPr>
        <p:spPr>
          <a:xfrm>
            <a:off x="2101026" y="3545446"/>
            <a:ext cx="2495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(-4,0) , (4, 0)</a:t>
            </a:r>
          </a:p>
        </p:txBody>
      </p:sp>
      <p:graphicFrame>
        <p:nvGraphicFramePr>
          <p:cNvPr id="9" name="วัตถุ 8">
            <a:extLst>
              <a:ext uri="{FF2B5EF4-FFF2-40B4-BE49-F238E27FC236}">
                <a16:creationId xmlns:a16="http://schemas.microsoft.com/office/drawing/2014/main" id="{8CEECC1C-EB50-A478-E975-5C207A0EAA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0480148"/>
              </p:ext>
            </p:extLst>
          </p:nvPr>
        </p:nvGraphicFramePr>
        <p:xfrm>
          <a:off x="2533246" y="5162053"/>
          <a:ext cx="55721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557742" imgH="914629" progId="Equation.DSMT4">
                  <p:embed/>
                </p:oleObj>
              </mc:Choice>
              <mc:Fallback>
                <p:oleObj name="Equation" r:id="rId10" imgW="557742" imgH="91462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533246" y="5162053"/>
                        <a:ext cx="557213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วัตถุ 9">
            <a:extLst>
              <a:ext uri="{FF2B5EF4-FFF2-40B4-BE49-F238E27FC236}">
                <a16:creationId xmlns:a16="http://schemas.microsoft.com/office/drawing/2014/main" id="{2284BEE6-A232-FF4D-1025-A5A1E1775C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8068074"/>
              </p:ext>
            </p:extLst>
          </p:nvPr>
        </p:nvGraphicFramePr>
        <p:xfrm>
          <a:off x="3057469" y="5295820"/>
          <a:ext cx="1649023" cy="766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901440" imgH="419040" progId="Equation.DSMT4">
                  <p:embed/>
                </p:oleObj>
              </mc:Choice>
              <mc:Fallback>
                <p:oleObj name="Equation" r:id="rId12" imgW="9014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057469" y="5295820"/>
                        <a:ext cx="1649023" cy="7664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53">
            <a:extLst>
              <a:ext uri="{FF2B5EF4-FFF2-40B4-BE49-F238E27FC236}">
                <a16:creationId xmlns:a16="http://schemas.microsoft.com/office/drawing/2014/main" id="{740D771E-0FCA-CA4A-E778-B931E5F8BD4C}"/>
              </a:ext>
            </a:extLst>
          </p:cNvPr>
          <p:cNvSpPr txBox="1"/>
          <p:nvPr/>
        </p:nvSpPr>
        <p:spPr>
          <a:xfrm>
            <a:off x="4685046" y="5450037"/>
            <a:ext cx="904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</a:t>
            </a:r>
            <a:endParaRPr lang="en-US" sz="28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12" name="วัตถุ 11">
            <a:extLst>
              <a:ext uri="{FF2B5EF4-FFF2-40B4-BE49-F238E27FC236}">
                <a16:creationId xmlns:a16="http://schemas.microsoft.com/office/drawing/2014/main" id="{61593DF2-1833-13ED-6D71-CBC7AD2410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016450"/>
              </p:ext>
            </p:extLst>
          </p:nvPr>
        </p:nvGraphicFramePr>
        <p:xfrm>
          <a:off x="2720200" y="5896926"/>
          <a:ext cx="322263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21691" imgH="883986" progId="Equation.DSMT4">
                  <p:embed/>
                </p:oleObj>
              </mc:Choice>
              <mc:Fallback>
                <p:oleObj name="Equation" r:id="rId14" imgW="321691" imgH="88398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720200" y="5896926"/>
                        <a:ext cx="322263" cy="884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วัตถุ 12">
            <a:extLst>
              <a:ext uri="{FF2B5EF4-FFF2-40B4-BE49-F238E27FC236}">
                <a16:creationId xmlns:a16="http://schemas.microsoft.com/office/drawing/2014/main" id="{78C602A0-0A5D-D54C-EE12-B9F0CC61F7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4193658"/>
              </p:ext>
            </p:extLst>
          </p:nvPr>
        </p:nvGraphicFramePr>
        <p:xfrm>
          <a:off x="3058953" y="5930064"/>
          <a:ext cx="1264120" cy="817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647640" imgH="419040" progId="Equation.DSMT4">
                  <p:embed/>
                </p:oleObj>
              </mc:Choice>
              <mc:Fallback>
                <p:oleObj name="Equation" r:id="rId16" imgW="6476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058953" y="5930064"/>
                        <a:ext cx="1264120" cy="817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8491514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75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75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6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75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75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75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1" dur="75"/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75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5" grpId="0" animBg="1"/>
      <p:bldP spid="136" grpId="0" animBg="1"/>
      <p:bldP spid="137" grpId="0" animBg="1"/>
      <p:bldP spid="139" grpId="0"/>
      <p:bldP spid="140" grpId="0"/>
      <p:bldP spid="141" grpId="0"/>
      <p:bldP spid="142" grpId="0"/>
      <p:bldP spid="143" grpId="0"/>
      <p:bldP spid="145" grpId="0"/>
      <p:bldP spid="148" grpId="0"/>
      <p:bldP spid="150" grpId="0"/>
      <p:bldP spid="151" grpId="0"/>
      <p:bldP spid="153" grpId="0"/>
      <p:bldP spid="154" grpId="0"/>
      <p:bldP spid="164" grpId="0"/>
      <p:bldP spid="173" grpId="0" build="p" autoUpdateAnimBg="0"/>
      <p:bldP spid="177" grpId="0" animBg="1"/>
      <p:bldP spid="178" grpId="0" animBg="1"/>
      <p:bldP spid="181" grpId="0" animBg="1"/>
      <p:bldP spid="57" grpId="0" build="p" autoUpdateAnimBg="0"/>
      <p:bldP spid="162" grpId="0" animBg="1"/>
      <p:bldP spid="165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59" grpId="0"/>
      <p:bldP spid="60" grpId="0" build="p" autoUpdateAnimBg="0"/>
      <p:bldP spid="62" grpId="0"/>
      <p:bldP spid="63" grpId="0" build="p" autoUpdateAnimBg="0"/>
      <p:bldP spid="65" grpId="0" build="p" autoUpdateAnimBg="0"/>
      <p:bldP spid="68" grpId="0" animBg="1"/>
      <p:bldP spid="50" grpId="0"/>
      <p:bldP spid="52" grpId="0" build="p" autoUpdateAnimBg="0"/>
      <p:bldP spid="53" grpId="0" build="p" autoUpdateAnimBg="0"/>
      <p:bldP spid="7" grpId="0"/>
      <p:bldP spid="8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กลุ่ม 5">
            <a:extLst>
              <a:ext uri="{FF2B5EF4-FFF2-40B4-BE49-F238E27FC236}">
                <a16:creationId xmlns:a16="http://schemas.microsoft.com/office/drawing/2014/main" id="{DBA7E042-82E5-413B-85B3-D8312E284657}"/>
              </a:ext>
            </a:extLst>
          </p:cNvPr>
          <p:cNvGrpSpPr/>
          <p:nvPr/>
        </p:nvGrpSpPr>
        <p:grpSpPr>
          <a:xfrm>
            <a:off x="3709432" y="-170909"/>
            <a:ext cx="5654446" cy="6285455"/>
            <a:chOff x="3709432" y="-170909"/>
            <a:chExt cx="5654446" cy="6285455"/>
          </a:xfrm>
        </p:grpSpPr>
        <p:grpSp>
          <p:nvGrpSpPr>
            <p:cNvPr id="4" name="กลุ่ม 3">
              <a:extLst>
                <a:ext uri="{FF2B5EF4-FFF2-40B4-BE49-F238E27FC236}">
                  <a16:creationId xmlns:a16="http://schemas.microsoft.com/office/drawing/2014/main" id="{C227AE58-9BF9-4247-B7DE-CD8FD7526340}"/>
                </a:ext>
              </a:extLst>
            </p:cNvPr>
            <p:cNvGrpSpPr/>
            <p:nvPr/>
          </p:nvGrpSpPr>
          <p:grpSpPr>
            <a:xfrm>
              <a:off x="3709432" y="90678"/>
              <a:ext cx="5212619" cy="6023868"/>
              <a:chOff x="3709432" y="90678"/>
              <a:chExt cx="5212619" cy="6023868"/>
            </a:xfrm>
          </p:grpSpPr>
          <p:sp>
            <p:nvSpPr>
              <p:cNvPr id="66" name="Line 28">
                <a:extLst>
                  <a:ext uri="{FF2B5EF4-FFF2-40B4-BE49-F238E27FC236}">
                    <a16:creationId xmlns:a16="http://schemas.microsoft.com/office/drawing/2014/main" id="{84EFB178-28DF-45CB-8F71-5D9ADB0183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13544" flipV="1">
                <a:off x="6315742" y="422568"/>
                <a:ext cx="0" cy="5212619"/>
              </a:xfrm>
              <a:prstGeom prst="line">
                <a:avLst/>
              </a:prstGeom>
              <a:noFill/>
              <a:ln w="38100">
                <a:solidFill>
                  <a:srgbClr val="7030A0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th-TH" sz="280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67" name="Line 29">
                <a:extLst>
                  <a:ext uri="{FF2B5EF4-FFF2-40B4-BE49-F238E27FC236}">
                    <a16:creationId xmlns:a16="http://schemas.microsoft.com/office/drawing/2014/main" id="{DF434FAE-1A9F-4DC1-BED5-E9B3B68B23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13544">
                <a:off x="3145506" y="3102612"/>
                <a:ext cx="6023868" cy="0"/>
              </a:xfrm>
              <a:prstGeom prst="line">
                <a:avLst/>
              </a:prstGeom>
              <a:noFill/>
              <a:ln w="38100">
                <a:solidFill>
                  <a:srgbClr val="7030A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 sz="280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p:grpSp>
        <p:sp>
          <p:nvSpPr>
            <p:cNvPr id="56" name="Text Box 33">
              <a:extLst>
                <a:ext uri="{FF2B5EF4-FFF2-40B4-BE49-F238E27FC236}">
                  <a16:creationId xmlns:a16="http://schemas.microsoft.com/office/drawing/2014/main" id="{0B148E38-6E9E-4FD3-A37C-CF9FC2B16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2616" y="2785089"/>
              <a:ext cx="521262" cy="523220"/>
            </a:xfrm>
            <a:prstGeom prst="rect">
              <a:avLst/>
            </a:prstGeom>
            <a:noFill/>
            <a:ln w="9525">
              <a:solidFill>
                <a:srgbClr val="7030A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X</a:t>
              </a:r>
              <a:endPara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58" name="Text Box 34">
              <a:extLst>
                <a:ext uri="{FF2B5EF4-FFF2-40B4-BE49-F238E27FC236}">
                  <a16:creationId xmlns:a16="http://schemas.microsoft.com/office/drawing/2014/main" id="{9502A009-1A64-4596-A25B-8EB9527312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11672" y="-170909"/>
              <a:ext cx="608139" cy="523220"/>
            </a:xfrm>
            <a:prstGeom prst="rect">
              <a:avLst/>
            </a:prstGeom>
            <a:noFill/>
            <a:ln w="9525">
              <a:solidFill>
                <a:srgbClr val="7030A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8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Y</a:t>
              </a:r>
            </a:p>
          </p:txBody>
        </p:sp>
      </p:grpSp>
      <p:sp>
        <p:nvSpPr>
          <p:cNvPr id="132" name="TextBox 131"/>
          <p:cNvSpPr txBox="1"/>
          <p:nvPr/>
        </p:nvSpPr>
        <p:spPr>
          <a:xfrm>
            <a:off x="214282" y="928670"/>
            <a:ext cx="26417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จากสมการจะได้วงรีแนว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</p:txBody>
      </p:sp>
      <p:sp>
        <p:nvSpPr>
          <p:cNvPr id="135" name="AutoShape 36"/>
          <p:cNvSpPr>
            <a:spLocks noChangeArrowheads="1"/>
          </p:cNvSpPr>
          <p:nvPr/>
        </p:nvSpPr>
        <p:spPr bwMode="auto">
          <a:xfrm>
            <a:off x="1428728" y="1476400"/>
            <a:ext cx="457200" cy="152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6" name="AutoShape 36"/>
          <p:cNvSpPr>
            <a:spLocks noChangeArrowheads="1"/>
          </p:cNvSpPr>
          <p:nvPr/>
        </p:nvSpPr>
        <p:spPr bwMode="auto">
          <a:xfrm>
            <a:off x="321377" y="2598484"/>
            <a:ext cx="457200" cy="152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7" name="AutoShape 36"/>
          <p:cNvSpPr>
            <a:spLocks noChangeArrowheads="1"/>
          </p:cNvSpPr>
          <p:nvPr/>
        </p:nvSpPr>
        <p:spPr bwMode="auto">
          <a:xfrm>
            <a:off x="1428728" y="1772816"/>
            <a:ext cx="457200" cy="152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285720" y="1643050"/>
            <a:ext cx="1353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</a:t>
            </a:r>
            <a:r>
              <a:rPr lang="en-US" sz="28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=  4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1857356" y="1285860"/>
            <a:ext cx="1018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 = 4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285720" y="2000240"/>
            <a:ext cx="2976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</a:t>
            </a:r>
            <a:r>
              <a:rPr lang="th-TH" sz="28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=  a</a:t>
            </a:r>
            <a:r>
              <a:rPr lang="th-TH" sz="28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- b</a:t>
            </a:r>
            <a:r>
              <a:rPr lang="th-TH" sz="28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 16-4 = 12 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1857356" y="1643050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 = 2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285719" y="1285860"/>
            <a:ext cx="1283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</a:t>
            </a:r>
            <a:r>
              <a:rPr lang="en-US" sz="28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=  16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TextBox 144"/>
              <p:cNvSpPr txBox="1"/>
              <p:nvPr/>
            </p:nvSpPr>
            <p:spPr>
              <a:xfrm>
                <a:off x="753599" y="2418831"/>
                <a:ext cx="22022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c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𝟏𝟐</m:t>
                        </m:r>
                      </m:e>
                    </m:rad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H SarabunPSK" panose="020B0500040200020003" pitchFamily="34" charset="-34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H SarabunPSK" panose="020B0500040200020003" pitchFamily="34" charset="-34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en-US" sz="2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𝟑</m:t>
                        </m:r>
                      </m:e>
                    </m:rad>
                  </m:oMath>
                </a14:m>
                <a:endParaRPr lang="en-US" sz="20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mc:Choice>
        <mc:Fallback xmlns="">
          <p:sp>
            <p:nvSpPr>
              <p:cNvPr id="145" name="TextBox 1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599" y="2418831"/>
                <a:ext cx="2202266" cy="523220"/>
              </a:xfrm>
              <a:prstGeom prst="rect">
                <a:avLst/>
              </a:prstGeom>
              <a:blipFill>
                <a:blip r:embed="rId6"/>
                <a:stretch>
                  <a:fillRect l="-5817" t="-12791" b="-31395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8" name="TextBox 147"/>
          <p:cNvSpPr txBox="1"/>
          <p:nvPr/>
        </p:nvSpPr>
        <p:spPr>
          <a:xfrm>
            <a:off x="2595705" y="946711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นอน</a:t>
            </a:r>
            <a:endParaRPr lang="en-US" sz="28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1262979" y="3167390"/>
            <a:ext cx="2146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(-4, 0) , (4, 0)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1" name="TextBox 150"/>
              <p:cNvSpPr txBox="1"/>
              <p:nvPr/>
            </p:nvSpPr>
            <p:spPr>
              <a:xfrm>
                <a:off x="1310909" y="4006712"/>
                <a:ext cx="24955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(-</a:t>
                </a:r>
                <a14:m>
                  <m:oMath xmlns:m="http://schemas.openxmlformats.org/officeDocument/2006/math">
                    <m:r>
                      <a:rPr lang="en-US" sz="20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H SarabunPSK" panose="020B0500040200020003" pitchFamily="34" charset="-34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, 0) , (2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, 0)</a:t>
                </a:r>
              </a:p>
            </p:txBody>
          </p:sp>
        </mc:Choice>
        <mc:Fallback>
          <p:sp>
            <p:nvSpPr>
              <p:cNvPr id="151" name="TextBox 1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909" y="4006712"/>
                <a:ext cx="2495520" cy="523220"/>
              </a:xfrm>
              <a:prstGeom prst="rect">
                <a:avLst/>
              </a:prstGeom>
              <a:blipFill>
                <a:blip r:embed="rId7"/>
                <a:stretch>
                  <a:fillRect l="-4890" t="-11628" b="-31395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3" name="TextBox 152"/>
          <p:cNvSpPr txBox="1"/>
          <p:nvPr/>
        </p:nvSpPr>
        <p:spPr>
          <a:xfrm>
            <a:off x="2572156" y="4445313"/>
            <a:ext cx="26832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2a = 2(4) = 8 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</a:t>
            </a:r>
            <a:endParaRPr lang="en-US" sz="28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2474357" y="4868305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2b = 2(2) = 4 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</a:t>
            </a:r>
            <a:endParaRPr lang="en-US" sz="28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4" name="Text Box 8"/>
          <p:cNvSpPr txBox="1">
            <a:spLocks noChangeArrowheads="1"/>
          </p:cNvSpPr>
          <p:nvPr/>
        </p:nvSpPr>
        <p:spPr bwMode="auto">
          <a:xfrm>
            <a:off x="5397807" y="2998027"/>
            <a:ext cx="10227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(0</a:t>
            </a:r>
            <a:r>
              <a:rPr lang="th-TH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0)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3" name="Text Box 17"/>
              <p:cNvSpPr txBox="1">
                <a:spLocks noChangeArrowheads="1"/>
              </p:cNvSpPr>
              <p:nvPr/>
            </p:nvSpPr>
            <p:spPr bwMode="auto">
              <a:xfrm>
                <a:off x="7164288" y="2526398"/>
                <a:ext cx="1299318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2800" b="1" dirty="0">
                    <a:solidFill>
                      <a:srgbClr val="008000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F(2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th-TH" b="1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</m:ctrlPr>
                      </m:radPr>
                      <m:deg/>
                      <m:e>
                        <m:r>
                          <a:rPr lang="en-US" b="1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rgbClr val="008000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,0)</a:t>
                </a:r>
                <a:endParaRPr lang="th-TH" sz="2800" b="1" dirty="0">
                  <a:solidFill>
                    <a:srgbClr val="008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mc:Choice>
        <mc:Fallback xmlns="">
          <p:sp>
            <p:nvSpPr>
              <p:cNvPr id="17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64288" y="2526398"/>
                <a:ext cx="1299318" cy="523220"/>
              </a:xfrm>
              <a:prstGeom prst="rect">
                <a:avLst/>
              </a:prstGeom>
              <a:blipFill>
                <a:blip r:embed="rId9"/>
                <a:stretch>
                  <a:fillRect l="-9390" t="-11628" b="-3139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7" name="AutoShape 21"/>
          <p:cNvSpPr>
            <a:spLocks/>
          </p:cNvSpPr>
          <p:nvPr/>
        </p:nvSpPr>
        <p:spPr bwMode="auto">
          <a:xfrm rot="30067">
            <a:off x="6162434" y="1663525"/>
            <a:ext cx="301334" cy="1279126"/>
          </a:xfrm>
          <a:prstGeom prst="rightBrace">
            <a:avLst>
              <a:gd name="adj1" fmla="val 67664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8" name="AutoShape 22"/>
          <p:cNvSpPr>
            <a:spLocks/>
          </p:cNvSpPr>
          <p:nvPr/>
        </p:nvSpPr>
        <p:spPr bwMode="auto">
          <a:xfrm rot="5388790">
            <a:off x="7082523" y="2236773"/>
            <a:ext cx="150518" cy="1851502"/>
          </a:xfrm>
          <a:prstGeom prst="rightBrace">
            <a:avLst>
              <a:gd name="adj1" fmla="val 113889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81" name="AutoShape 25"/>
          <p:cNvSpPr>
            <a:spLocks/>
          </p:cNvSpPr>
          <p:nvPr/>
        </p:nvSpPr>
        <p:spPr bwMode="auto">
          <a:xfrm rot="16200000">
            <a:off x="6677133" y="2335776"/>
            <a:ext cx="210976" cy="1128403"/>
          </a:xfrm>
          <a:prstGeom prst="rightBrace">
            <a:avLst>
              <a:gd name="adj1" fmla="val 58333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7" name="Text Box 17"/>
          <p:cNvSpPr txBox="1">
            <a:spLocks noChangeArrowheads="1"/>
          </p:cNvSpPr>
          <p:nvPr/>
        </p:nvSpPr>
        <p:spPr bwMode="auto">
          <a:xfrm>
            <a:off x="6088486" y="1207424"/>
            <a:ext cx="10818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(0, 2)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2" name="Oval 6"/>
          <p:cNvSpPr>
            <a:spLocks noChangeArrowheads="1"/>
          </p:cNvSpPr>
          <p:nvPr/>
        </p:nvSpPr>
        <p:spPr bwMode="auto">
          <a:xfrm rot="16200000">
            <a:off x="6072255" y="2949994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5" name="Oval 9"/>
          <p:cNvSpPr>
            <a:spLocks noChangeArrowheads="1"/>
          </p:cNvSpPr>
          <p:nvPr/>
        </p:nvSpPr>
        <p:spPr bwMode="auto">
          <a:xfrm rot="16200000">
            <a:off x="4058636" y="2944027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7" name="Oval 11"/>
          <p:cNvSpPr>
            <a:spLocks noChangeArrowheads="1"/>
          </p:cNvSpPr>
          <p:nvPr/>
        </p:nvSpPr>
        <p:spPr bwMode="auto">
          <a:xfrm rot="16200000">
            <a:off x="8133461" y="2949105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8" name="Oval 12"/>
          <p:cNvSpPr>
            <a:spLocks noChangeArrowheads="1"/>
          </p:cNvSpPr>
          <p:nvPr/>
        </p:nvSpPr>
        <p:spPr bwMode="auto">
          <a:xfrm rot="16200000">
            <a:off x="6074302" y="1545575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9" name="Oval 13"/>
          <p:cNvSpPr>
            <a:spLocks noChangeArrowheads="1"/>
          </p:cNvSpPr>
          <p:nvPr/>
        </p:nvSpPr>
        <p:spPr bwMode="auto">
          <a:xfrm rot="16200000">
            <a:off x="6078283" y="4403555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0" name="Oval 14"/>
          <p:cNvSpPr>
            <a:spLocks noChangeArrowheads="1"/>
          </p:cNvSpPr>
          <p:nvPr/>
        </p:nvSpPr>
        <p:spPr bwMode="auto">
          <a:xfrm rot="16200000">
            <a:off x="4892337" y="2943159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1" name="Oval 15"/>
          <p:cNvSpPr>
            <a:spLocks noChangeArrowheads="1"/>
          </p:cNvSpPr>
          <p:nvPr/>
        </p:nvSpPr>
        <p:spPr bwMode="auto">
          <a:xfrm rot="16200000">
            <a:off x="7316917" y="2944544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9" name="Text Box 17"/>
          <p:cNvSpPr txBox="1">
            <a:spLocks noChangeArrowheads="1"/>
          </p:cNvSpPr>
          <p:nvPr/>
        </p:nvSpPr>
        <p:spPr bwMode="auto">
          <a:xfrm>
            <a:off x="3183282" y="2967193"/>
            <a:ext cx="12241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V(-4, 0)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0" name="Text Box 17"/>
          <p:cNvSpPr txBox="1">
            <a:spLocks noChangeArrowheads="1"/>
          </p:cNvSpPr>
          <p:nvPr/>
        </p:nvSpPr>
        <p:spPr bwMode="auto">
          <a:xfrm>
            <a:off x="8153942" y="2990042"/>
            <a:ext cx="12723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V(4, 0)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2" name="Text Box 17"/>
          <p:cNvSpPr txBox="1">
            <a:spLocks noChangeArrowheads="1"/>
          </p:cNvSpPr>
          <p:nvPr/>
        </p:nvSpPr>
        <p:spPr bwMode="auto">
          <a:xfrm>
            <a:off x="6114625" y="4442944"/>
            <a:ext cx="10818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(0, -2)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3" name="Text Box 17"/>
          <p:cNvSpPr txBox="1">
            <a:spLocks noChangeArrowheads="1"/>
          </p:cNvSpPr>
          <p:nvPr/>
        </p:nvSpPr>
        <p:spPr bwMode="auto">
          <a:xfrm>
            <a:off x="7001194" y="3163785"/>
            <a:ext cx="5330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endParaRPr lang="th-TH" sz="28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 Box 17"/>
              <p:cNvSpPr txBox="1">
                <a:spLocks noChangeArrowheads="1"/>
              </p:cNvSpPr>
              <p:nvPr/>
            </p:nvSpPr>
            <p:spPr bwMode="auto">
              <a:xfrm>
                <a:off x="6497807" y="2464978"/>
                <a:ext cx="533068" cy="4364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h-TH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H SarabunPSK" panose="020B0500040200020003" pitchFamily="34" charset="-34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th-TH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H SarabunPSK" panose="020B0500040200020003" pitchFamily="34" charset="-34"/>
                            </a:rPr>
                          </m:ctrlPr>
                        </m:radPr>
                        <m:deg/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H SarabunPSK" panose="020B0500040200020003" pitchFamily="34" charset="-34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th-TH" sz="2000" b="1" dirty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mc:Choice>
        <mc:Fallback xmlns="">
          <p:sp>
            <p:nvSpPr>
              <p:cNvPr id="64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97807" y="2464978"/>
                <a:ext cx="533068" cy="436402"/>
              </a:xfrm>
              <a:prstGeom prst="rect">
                <a:avLst/>
              </a:prstGeom>
              <a:blipFill>
                <a:blip r:embed="rId10"/>
                <a:stretch>
                  <a:fillRect r="-22989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 Box 17"/>
          <p:cNvSpPr txBox="1">
            <a:spLocks noChangeArrowheads="1"/>
          </p:cNvSpPr>
          <p:nvPr/>
        </p:nvSpPr>
        <p:spPr bwMode="auto">
          <a:xfrm>
            <a:off x="6384005" y="2052627"/>
            <a:ext cx="5330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endParaRPr lang="th-TH" sz="28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8" name="Oval 2">
            <a:extLst>
              <a:ext uri="{FF2B5EF4-FFF2-40B4-BE49-F238E27FC236}">
                <a16:creationId xmlns:a16="http://schemas.microsoft.com/office/drawing/2014/main" id="{C83EDBF4-1E00-4D0E-B164-7A166FF9A5A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134777" y="1609865"/>
            <a:ext cx="4074712" cy="2862973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 sz="280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2" name="วัตถุ 1">
            <a:extLst>
              <a:ext uri="{FF2B5EF4-FFF2-40B4-BE49-F238E27FC236}">
                <a16:creationId xmlns:a16="http://schemas.microsoft.com/office/drawing/2014/main" id="{050F5A6E-EE07-435F-812B-4BA91C323E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9629163"/>
              </p:ext>
            </p:extLst>
          </p:nvPr>
        </p:nvGraphicFramePr>
        <p:xfrm>
          <a:off x="318358" y="78475"/>
          <a:ext cx="2189162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952200" imgH="203040" progId="Equation.DSMT4">
                  <p:embed/>
                </p:oleObj>
              </mc:Choice>
              <mc:Fallback>
                <p:oleObj name="Equation" r:id="rId11" imgW="952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18358" y="78475"/>
                        <a:ext cx="2189162" cy="466725"/>
                      </a:xfrm>
                      <a:prstGeom prst="rect">
                        <a:avLst/>
                      </a:prstGeom>
                      <a:solidFill>
                        <a:srgbClr val="66FF66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54">
            <a:extLst>
              <a:ext uri="{FF2B5EF4-FFF2-40B4-BE49-F238E27FC236}">
                <a16:creationId xmlns:a16="http://schemas.microsoft.com/office/drawing/2014/main" id="{B9D37D87-3695-42CB-961B-09515A256E01}"/>
              </a:ext>
            </a:extLst>
          </p:cNvPr>
          <p:cNvSpPr txBox="1"/>
          <p:nvPr/>
        </p:nvSpPr>
        <p:spPr>
          <a:xfrm>
            <a:off x="214282" y="547573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วิธีทำ 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จัดรูปสมการใหม่เป็น</a:t>
            </a:r>
            <a:endParaRPr lang="en-US" sz="28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3" name="วัตถุ 2">
            <a:extLst>
              <a:ext uri="{FF2B5EF4-FFF2-40B4-BE49-F238E27FC236}">
                <a16:creationId xmlns:a16="http://schemas.microsoft.com/office/drawing/2014/main" id="{7E68779A-48F5-41A6-AA66-A79E97DA1F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6626689"/>
              </p:ext>
            </p:extLst>
          </p:nvPr>
        </p:nvGraphicFramePr>
        <p:xfrm>
          <a:off x="3107284" y="387409"/>
          <a:ext cx="1234477" cy="664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660240" imgH="355320" progId="Equation.DSMT4">
                  <p:embed/>
                </p:oleObj>
              </mc:Choice>
              <mc:Fallback>
                <p:oleObj name="Equation" r:id="rId13" imgW="66024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107284" y="387409"/>
                        <a:ext cx="1234477" cy="66471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 Box 17">
                <a:extLst>
                  <a:ext uri="{FF2B5EF4-FFF2-40B4-BE49-F238E27FC236}">
                    <a16:creationId xmlns:a16="http://schemas.microsoft.com/office/drawing/2014/main" id="{ADBEF237-241E-4245-9453-1F122FF03E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56540" y="2532879"/>
                <a:ext cx="1299318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2800" b="1" dirty="0">
                    <a:solidFill>
                      <a:srgbClr val="008000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F(</a:t>
                </a:r>
                <a14:m>
                  <m:oMath xmlns:m="http://schemas.openxmlformats.org/officeDocument/2006/math">
                    <m:r>
                      <a:rPr lang="en-US" b="1">
                        <a:solidFill>
                          <a:srgbClr val="008000"/>
                        </a:solidFill>
                        <a:latin typeface="Cambria Math" panose="02040503050406030204" pitchFamily="18" charset="0"/>
                        <a:cs typeface="TH SarabunPSK" panose="020B0500040200020003" pitchFamily="34" charset="-34"/>
                      </a:rPr>
                      <m:t>−</m:t>
                    </m:r>
                    <m:r>
                      <a:rPr lang="th-TH" b="1" i="1" smtClean="0">
                        <a:solidFill>
                          <a:srgbClr val="008000"/>
                        </a:solidFill>
                        <a:latin typeface="Cambria Math" panose="02040503050406030204" pitchFamily="18" charset="0"/>
                        <a:cs typeface="TH SarabunPSK" panose="020B0500040200020003" pitchFamily="34" charset="-34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th-TH" b="1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</m:ctrlPr>
                      </m:radPr>
                      <m:deg/>
                      <m:e>
                        <m:r>
                          <a:rPr lang="en-US" b="1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rgbClr val="008000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,0)</a:t>
                </a:r>
                <a:endParaRPr lang="th-TH" sz="2800" b="1" dirty="0">
                  <a:solidFill>
                    <a:srgbClr val="008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mc:Choice>
        <mc:Fallback xmlns="">
          <p:sp>
            <p:nvSpPr>
              <p:cNvPr id="52" name="Text Box 17">
                <a:extLst>
                  <a:ext uri="{FF2B5EF4-FFF2-40B4-BE49-F238E27FC236}">
                    <a16:creationId xmlns:a16="http://schemas.microsoft.com/office/drawing/2014/main" id="{ADBEF237-241E-4245-9453-1F122FF03E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56540" y="2532879"/>
                <a:ext cx="1299318" cy="523220"/>
              </a:xfrm>
              <a:prstGeom prst="rect">
                <a:avLst/>
              </a:prstGeom>
              <a:blipFill>
                <a:blip r:embed="rId15"/>
                <a:stretch>
                  <a:fillRect l="-9390" t="-11628" r="-7981" b="-3139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กล่องข้อความ 54">
                <a:extLst>
                  <a:ext uri="{FF2B5EF4-FFF2-40B4-BE49-F238E27FC236}">
                    <a16:creationId xmlns:a16="http://schemas.microsoft.com/office/drawing/2014/main" id="{326FC12F-7CFD-4E49-B378-A1100DCB3FB4}"/>
                  </a:ext>
                </a:extLst>
              </p:cNvPr>
              <p:cNvSpPr txBox="1"/>
              <p:nvPr/>
            </p:nvSpPr>
            <p:spPr>
              <a:xfrm>
                <a:off x="2935728" y="6030085"/>
                <a:ext cx="1872000" cy="783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h-TH" sz="2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en-US" sz="28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TH SarabunPSK" panose="020B0500040200020003" pitchFamily="34" charset="-34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TH SarabunPSK" panose="020B0500040200020003" pitchFamily="34" charset="-34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=</a:t>
                </a:r>
                <a:r>
                  <a:rPr lang="th-TH" sz="28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h-TH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8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TH SarabunPSK" panose="020B0500040200020003" pitchFamily="34" charset="-34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TH SarabunPSK" panose="020B0500040200020003" pitchFamily="34" charset="-34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2</m:t>
                        </m:r>
                      </m:den>
                    </m:f>
                  </m:oMath>
                </a14:m>
                <a:endParaRPr lang="th-TH" sz="2800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mc:Choice>
        <mc:Fallback>
          <p:sp>
            <p:nvSpPr>
              <p:cNvPr id="55" name="กล่องข้อความ 54">
                <a:extLst>
                  <a:ext uri="{FF2B5EF4-FFF2-40B4-BE49-F238E27FC236}">
                    <a16:creationId xmlns:a16="http://schemas.microsoft.com/office/drawing/2014/main" id="{326FC12F-7CFD-4E49-B378-A1100DCB3F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728" y="6030085"/>
                <a:ext cx="1872000" cy="783291"/>
              </a:xfrm>
              <a:prstGeom prst="rect">
                <a:avLst/>
              </a:prstGeom>
              <a:blipFill>
                <a:blip r:embed="rId16"/>
                <a:stretch>
                  <a:fillRect l="-6840" b="-17054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53">
            <a:extLst>
              <a:ext uri="{FF2B5EF4-FFF2-40B4-BE49-F238E27FC236}">
                <a16:creationId xmlns:a16="http://schemas.microsoft.com/office/drawing/2014/main" id="{A2E87067-C06C-4278-0BFC-BE9CC02884D0}"/>
              </a:ext>
            </a:extLst>
          </p:cNvPr>
          <p:cNvSpPr txBox="1"/>
          <p:nvPr/>
        </p:nvSpPr>
        <p:spPr>
          <a:xfrm>
            <a:off x="113687" y="3152289"/>
            <a:ext cx="26832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จุดยอด คือ</a:t>
            </a: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จุดปลายแกนโท คือ </a:t>
            </a: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จุดโฟกัสคือ</a:t>
            </a: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ความยาวของแกนเอก 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</a:t>
            </a: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ความยาวของแกนโท 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</a:t>
            </a:r>
          </a:p>
          <a:p>
            <a:endParaRPr lang="th-TH" sz="14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ความยาวเลต</a:t>
            </a:r>
            <a:r>
              <a:rPr lang="th-TH" sz="2800" b="1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ัสเ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รก</a:t>
            </a:r>
            <a:r>
              <a:rPr lang="th-TH" sz="2800" b="1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ตัม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endParaRPr lang="th-TH" sz="14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ความเยื้องศูนย์กลาง  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 =</a:t>
            </a:r>
          </a:p>
        </p:txBody>
      </p:sp>
      <p:sp>
        <p:nvSpPr>
          <p:cNvPr id="8" name="TextBox 149">
            <a:extLst>
              <a:ext uri="{FF2B5EF4-FFF2-40B4-BE49-F238E27FC236}">
                <a16:creationId xmlns:a16="http://schemas.microsoft.com/office/drawing/2014/main" id="{8F729447-BEF6-C03E-5E86-ECD473C7C50D}"/>
              </a:ext>
            </a:extLst>
          </p:cNvPr>
          <p:cNvSpPr txBox="1"/>
          <p:nvPr/>
        </p:nvSpPr>
        <p:spPr>
          <a:xfrm>
            <a:off x="2040032" y="3580260"/>
            <a:ext cx="2146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(0, -2) , (0, 2)</a:t>
            </a:r>
          </a:p>
        </p:txBody>
      </p:sp>
      <p:graphicFrame>
        <p:nvGraphicFramePr>
          <p:cNvPr id="9" name="วัตถุ 8">
            <a:extLst>
              <a:ext uri="{FF2B5EF4-FFF2-40B4-BE49-F238E27FC236}">
                <a16:creationId xmlns:a16="http://schemas.microsoft.com/office/drawing/2014/main" id="{646A2A51-EED1-2FC1-99B7-1F55FC6B51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068327"/>
              </p:ext>
            </p:extLst>
          </p:nvPr>
        </p:nvGraphicFramePr>
        <p:xfrm>
          <a:off x="2507520" y="5210285"/>
          <a:ext cx="55721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557742" imgH="914629" progId="Equation.DSMT4">
                  <p:embed/>
                </p:oleObj>
              </mc:Choice>
              <mc:Fallback>
                <p:oleObj name="Equation" r:id="rId17" imgW="557742" imgH="91462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507520" y="5210285"/>
                        <a:ext cx="557213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วัตถุ 9">
            <a:extLst>
              <a:ext uri="{FF2B5EF4-FFF2-40B4-BE49-F238E27FC236}">
                <a16:creationId xmlns:a16="http://schemas.microsoft.com/office/drawing/2014/main" id="{F4CAFF71-DF4B-71D6-2C76-3E29D314C2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3189574"/>
              </p:ext>
            </p:extLst>
          </p:nvPr>
        </p:nvGraphicFramePr>
        <p:xfrm>
          <a:off x="3048887" y="5284758"/>
          <a:ext cx="1382942" cy="829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698400" imgH="419040" progId="Equation.DSMT4">
                  <p:embed/>
                </p:oleObj>
              </mc:Choice>
              <mc:Fallback>
                <p:oleObj name="Equation" r:id="rId19" imgW="6984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048887" y="5284758"/>
                        <a:ext cx="1382942" cy="829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53">
            <a:extLst>
              <a:ext uri="{FF2B5EF4-FFF2-40B4-BE49-F238E27FC236}">
                <a16:creationId xmlns:a16="http://schemas.microsoft.com/office/drawing/2014/main" id="{0D66BA82-6908-3B37-8E3E-741F325674F4}"/>
              </a:ext>
            </a:extLst>
          </p:cNvPr>
          <p:cNvSpPr txBox="1"/>
          <p:nvPr/>
        </p:nvSpPr>
        <p:spPr>
          <a:xfrm>
            <a:off x="4456029" y="5468288"/>
            <a:ext cx="904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</a:t>
            </a:r>
            <a:endParaRPr lang="en-US" sz="28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12" name="วัตถุ 11">
            <a:extLst>
              <a:ext uri="{FF2B5EF4-FFF2-40B4-BE49-F238E27FC236}">
                <a16:creationId xmlns:a16="http://schemas.microsoft.com/office/drawing/2014/main" id="{6ACF0126-0DA6-F52C-F23F-AD389B1CFC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587895"/>
              </p:ext>
            </p:extLst>
          </p:nvPr>
        </p:nvGraphicFramePr>
        <p:xfrm>
          <a:off x="2638684" y="5942757"/>
          <a:ext cx="322263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321691" imgH="883986" progId="Equation.DSMT4">
                  <p:embed/>
                </p:oleObj>
              </mc:Choice>
              <mc:Fallback>
                <p:oleObj name="Equation" r:id="rId21" imgW="321691" imgH="88398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2638684" y="5942757"/>
                        <a:ext cx="322263" cy="884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4047907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75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75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75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75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75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4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75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0" dur="75"/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1" dur="75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5" grpId="0" animBg="1"/>
      <p:bldP spid="136" grpId="0" animBg="1"/>
      <p:bldP spid="137" grpId="0" animBg="1"/>
      <p:bldP spid="139" grpId="0"/>
      <p:bldP spid="140" grpId="0"/>
      <p:bldP spid="141" grpId="0"/>
      <p:bldP spid="142" grpId="0"/>
      <p:bldP spid="143" grpId="0"/>
      <p:bldP spid="145" grpId="0"/>
      <p:bldP spid="148" grpId="0"/>
      <p:bldP spid="150" grpId="0"/>
      <p:bldP spid="151" grpId="0"/>
      <p:bldP spid="153" grpId="0"/>
      <p:bldP spid="154" grpId="0"/>
      <p:bldP spid="164" grpId="0"/>
      <p:bldP spid="173" grpId="0" build="p" autoUpdateAnimBg="0"/>
      <p:bldP spid="177" grpId="0" animBg="1"/>
      <p:bldP spid="178" grpId="0" animBg="1"/>
      <p:bldP spid="181" grpId="0" animBg="1"/>
      <p:bldP spid="57" grpId="0" build="p" autoUpdateAnimBg="0"/>
      <p:bldP spid="162" grpId="0" animBg="1"/>
      <p:bldP spid="165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59" grpId="0"/>
      <p:bldP spid="60" grpId="0" build="p" autoUpdateAnimBg="0"/>
      <p:bldP spid="62" grpId="0" build="p" autoUpdateAnimBg="0"/>
      <p:bldP spid="63" grpId="0" build="p" autoUpdateAnimBg="0"/>
      <p:bldP spid="64" grpId="0" build="p" autoUpdateAnimBg="0"/>
      <p:bldP spid="65" grpId="0" build="p" autoUpdateAnimBg="0"/>
      <p:bldP spid="68" grpId="0" animBg="1"/>
      <p:bldP spid="50" grpId="0"/>
      <p:bldP spid="52" grpId="0" build="p" autoUpdateAnimBg="0"/>
      <p:bldP spid="55" grpId="0"/>
      <p:bldP spid="7" grpId="0"/>
      <p:bldP spid="8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 descr="5%"/>
          <p:cNvSpPr>
            <a:spLocks noChangeArrowheads="1"/>
          </p:cNvSpPr>
          <p:nvPr/>
        </p:nvSpPr>
        <p:spPr bwMode="auto">
          <a:xfrm>
            <a:off x="714348" y="1643050"/>
            <a:ext cx="7715304" cy="2938078"/>
          </a:xfrm>
          <a:prstGeom prst="rect">
            <a:avLst/>
          </a:prstGeom>
          <a:pattFill prst="pct5">
            <a:fgClr>
              <a:srgbClr val="FF6600"/>
            </a:fgClr>
            <a:bgClr>
              <a:srgbClr val="FFFFFF"/>
            </a:bgClr>
          </a:pattFill>
          <a:ln w="19050">
            <a:solidFill>
              <a:srgbClr val="FF33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3600" b="1" u="sng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600" b="1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</a:t>
            </a:r>
          </a:p>
          <a:p>
            <a:r>
              <a:rPr lang="th-TH" sz="3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จงหาสมการของวงรีที่สอดคล้องกับเงื่อนไขที่กำหนดให้</a:t>
            </a:r>
            <a:endParaRPr lang="th-TH" sz="3600" b="1" u="sng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89232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08012" y="188640"/>
            <a:ext cx="6972300" cy="584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โฟกัสอยู่ที่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(-4,0) 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(4,0)  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จุดยอด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(-5,0) 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(5,0)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08012" y="908720"/>
            <a:ext cx="838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u="sng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วิธีทำ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322784" y="908720"/>
            <a:ext cx="6705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จากโฟกัสอยู่ที่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(-4,0) 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(4,0)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ทำให้ได้ว่า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894162" y="449074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จะได้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1300707" y="2555235"/>
            <a:ext cx="275586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ดังนั้น 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</a:t>
            </a:r>
            <a:r>
              <a:rPr lang="en-US" sz="32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2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=  a</a:t>
            </a:r>
            <a:r>
              <a:rPr lang="en-US" sz="32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- c</a:t>
            </a:r>
            <a:r>
              <a:rPr lang="en-US" sz="32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endParaRPr lang="th-TH" sz="32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3838178" y="2567570"/>
            <a:ext cx="159791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  </a:t>
            </a:r>
            <a:r>
              <a:rPr lang="en-US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</a:t>
            </a:r>
            <a:r>
              <a:rPr lang="th-TH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– 16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5250042" y="2555663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  9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1274998" y="3348281"/>
            <a:ext cx="365704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จากสมการวงรีแนวนอน คือ</a:t>
            </a:r>
          </a:p>
        </p:txBody>
      </p:sp>
      <p:graphicFrame>
        <p:nvGraphicFramePr>
          <p:cNvPr id="1742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4076739"/>
              </p:ext>
            </p:extLst>
          </p:nvPr>
        </p:nvGraphicFramePr>
        <p:xfrm>
          <a:off x="5695950" y="3137001"/>
          <a:ext cx="1928813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90360" imgH="495000" progId="Equation.DSMT4">
                  <p:embed/>
                </p:oleObj>
              </mc:Choice>
              <mc:Fallback>
                <p:oleObj name="Equation" r:id="rId4" imgW="990360" imgH="4950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5950" y="3137001"/>
                        <a:ext cx="1928813" cy="9588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2225">
                        <a:solidFill>
                          <a:srgbClr val="FF66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1295400" y="1412776"/>
            <a:ext cx="2286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เป็นวงรีแนวนอน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3271994" y="1408861"/>
            <a:ext cx="20745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 </a:t>
            </a:r>
            <a:r>
              <a:rPr lang="en-US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 = 4</a:t>
            </a:r>
            <a:endParaRPr lang="th-TH" sz="32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322784" y="1983160"/>
            <a:ext cx="54814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 จุดยอด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(-5,0) 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(5,0)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ทำให้ได้ว่า </a:t>
            </a:r>
          </a:p>
        </p:txBody>
      </p:sp>
      <p:graphicFrame>
        <p:nvGraphicFramePr>
          <p:cNvPr id="3" name="วัตถุ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4630830"/>
              </p:ext>
            </p:extLst>
          </p:nvPr>
        </p:nvGraphicFramePr>
        <p:xfrm>
          <a:off x="5757862" y="4373000"/>
          <a:ext cx="1804988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27000" imgH="419040" progId="Equation.DSMT4">
                  <p:embed/>
                </p:oleObj>
              </mc:Choice>
              <mc:Fallback>
                <p:oleObj name="Equation" r:id="rId6" imgW="927000" imgH="419040" progId="Equation.DSMT4">
                  <p:embed/>
                  <p:pic>
                    <p:nvPicPr>
                      <p:cNvPr id="0" name="วัตถุ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7862" y="4373000"/>
                        <a:ext cx="1804988" cy="811213"/>
                      </a:xfrm>
                      <a:prstGeom prst="rect">
                        <a:avLst/>
                      </a:prstGeom>
                      <a:solidFill>
                        <a:srgbClr val="66FF33"/>
                      </a:solidFill>
                      <a:ln w="22225">
                        <a:solidFill>
                          <a:srgbClr val="C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6098801" y="1978927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 = 5</a:t>
            </a:r>
            <a:endParaRPr lang="th-TH" sz="32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7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7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17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17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 autoUpdateAnimBg="0"/>
      <p:bldP spid="17413" grpId="0"/>
      <p:bldP spid="17414" grpId="0" build="p" autoUpdateAnimBg="0"/>
      <p:bldP spid="17421" grpId="0" build="p" autoUpdateAnimBg="0"/>
      <p:bldP spid="17423" grpId="0" build="p" autoUpdateAnimBg="0"/>
      <p:bldP spid="17424" grpId="0" build="p" autoUpdateAnimBg="0"/>
      <p:bldP spid="17425" grpId="0" build="p" autoUpdateAnimBg="0"/>
      <p:bldP spid="24" grpId="0"/>
      <p:bldP spid="26" grpId="0"/>
      <p:bldP spid="27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58459" y="342603"/>
            <a:ext cx="8412460" cy="584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แกนเอกยาว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 แกนโทยาว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 และโฟกัสอยู่บนแกน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Y </a:t>
            </a:r>
            <a:endParaRPr lang="th-TH" sz="32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58459" y="1122159"/>
            <a:ext cx="838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u="sng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วิธีทำ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022276" y="1133455"/>
            <a:ext cx="39308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 แกนเอกยาว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 จะได้ 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243933" y="401179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จะได้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1031132" y="3077328"/>
            <a:ext cx="32249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จากสมการวงรีแนวตั้ง คือ</a:t>
            </a:r>
          </a:p>
        </p:txBody>
      </p:sp>
      <p:graphicFrame>
        <p:nvGraphicFramePr>
          <p:cNvPr id="1742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549673"/>
              </p:ext>
            </p:extLst>
          </p:nvPr>
        </p:nvGraphicFramePr>
        <p:xfrm>
          <a:off x="5264671" y="2864501"/>
          <a:ext cx="1927225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990360" imgH="495000" progId="Equation.DSMT4">
                  <p:embed/>
                </p:oleObj>
              </mc:Choice>
              <mc:Fallback>
                <p:oleObj name="Equation" r:id="rId5" imgW="99036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4671" y="2864501"/>
                        <a:ext cx="1927225" cy="9588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2225">
                        <a:solidFill>
                          <a:srgbClr val="FF66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3243933" y="50232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</a:t>
            </a: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4811316" y="1124744"/>
            <a:ext cx="13485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2a = 4 </a:t>
            </a:r>
            <a:endParaRPr lang="th-TH" sz="3200" b="1" dirty="0">
              <a:solidFill>
                <a:srgbClr val="7030A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6421264" y="1099686"/>
            <a:ext cx="12743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 = 2</a:t>
            </a:r>
            <a:endParaRPr lang="th-TH" sz="3200" b="1" dirty="0">
              <a:solidFill>
                <a:srgbClr val="7030A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022276" y="2207895"/>
            <a:ext cx="40537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 โฟกัสอยู่บนแกน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Y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ทำให้ได้ว่า </a:t>
            </a:r>
          </a:p>
        </p:txBody>
      </p:sp>
      <p:graphicFrame>
        <p:nvGraphicFramePr>
          <p:cNvPr id="2" name="วัตถุ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4250520"/>
              </p:ext>
            </p:extLst>
          </p:nvPr>
        </p:nvGraphicFramePr>
        <p:xfrm>
          <a:off x="5348203" y="3895902"/>
          <a:ext cx="1779588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914400" imgH="419040" progId="Equation.DSMT4">
                  <p:embed/>
                </p:oleObj>
              </mc:Choice>
              <mc:Fallback>
                <p:oleObj name="Equation" r:id="rId7" imgW="9144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8203" y="3895902"/>
                        <a:ext cx="1779588" cy="811213"/>
                      </a:xfrm>
                      <a:prstGeom prst="rect">
                        <a:avLst/>
                      </a:prstGeom>
                      <a:noFill/>
                      <a:ln w="222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วัตถุ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353634"/>
              </p:ext>
            </p:extLst>
          </p:nvPr>
        </p:nvGraphicFramePr>
        <p:xfrm>
          <a:off x="5426075" y="4922838"/>
          <a:ext cx="1681163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863280" imgH="419040" progId="Equation.DSMT4">
                  <p:embed/>
                </p:oleObj>
              </mc:Choice>
              <mc:Fallback>
                <p:oleObj name="Equation" r:id="rId9" imgW="8632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6075" y="4922838"/>
                        <a:ext cx="1681163" cy="809625"/>
                      </a:xfrm>
                      <a:prstGeom prst="rect">
                        <a:avLst/>
                      </a:prstGeom>
                      <a:solidFill>
                        <a:srgbClr val="66FF33"/>
                      </a:solidFill>
                      <a:ln w="22225">
                        <a:solidFill>
                          <a:srgbClr val="C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4992415" y="2207895"/>
            <a:ext cx="2376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เป็นวงรีแนวตั้ง</a:t>
            </a:r>
          </a:p>
        </p:txBody>
      </p:sp>
      <p:sp>
        <p:nvSpPr>
          <p:cNvPr id="19" name="AutoShape 36"/>
          <p:cNvSpPr>
            <a:spLocks noChangeArrowheads="1"/>
          </p:cNvSpPr>
          <p:nvPr/>
        </p:nvSpPr>
        <p:spPr bwMode="auto">
          <a:xfrm>
            <a:off x="5999684" y="1291272"/>
            <a:ext cx="457200" cy="152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 sz="32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031132" y="1637511"/>
            <a:ext cx="39308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 แกนโทยาว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 จะได้ </a:t>
            </a: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4667300" y="1637511"/>
            <a:ext cx="13323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2b = 2 </a:t>
            </a:r>
            <a:endParaRPr lang="th-TH" sz="3200" b="1" dirty="0">
              <a:solidFill>
                <a:srgbClr val="7030A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2" name="AutoShape 36"/>
          <p:cNvSpPr>
            <a:spLocks noChangeArrowheads="1"/>
          </p:cNvSpPr>
          <p:nvPr/>
        </p:nvSpPr>
        <p:spPr bwMode="auto">
          <a:xfrm>
            <a:off x="5974532" y="1836440"/>
            <a:ext cx="457200" cy="152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 sz="32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6428284" y="1628800"/>
            <a:ext cx="9395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 = 1</a:t>
            </a:r>
            <a:endParaRPr lang="th-TH" sz="3200" b="1" dirty="0">
              <a:solidFill>
                <a:srgbClr val="7030A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2554592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4" dur="500"/>
                                        <p:tgtEl>
                                          <p:spTgt spid="17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9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 build="p" autoUpdateAnimBg="0"/>
      <p:bldP spid="17414" grpId="0"/>
      <p:bldP spid="17425" grpId="0" build="p" autoUpdateAnimBg="0"/>
      <p:bldP spid="17430" grpId="0"/>
      <p:bldP spid="24" grpId="0"/>
      <p:bldP spid="25" grpId="0"/>
      <p:bldP spid="27" grpId="0"/>
      <p:bldP spid="30" grpId="0"/>
      <p:bldP spid="19" grpId="0" animBg="1"/>
      <p:bldP spid="20" grpId="0"/>
      <p:bldP spid="21" grpId="0"/>
      <p:bldP spid="22" grpId="0" animBg="1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08012" y="188640"/>
            <a:ext cx="6972300" cy="584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โฟกัสอยู่ที่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(-5,0) 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(5,0)  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และแกนเอกยาว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12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08012" y="908720"/>
            <a:ext cx="838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u="sng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วิธีทำ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322784" y="908720"/>
            <a:ext cx="6705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จากโฟกัสอยู่ที่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(-5,0) 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(5,0)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ทำให้ได้ว่า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743142" y="4465428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จะได้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1300708" y="2555235"/>
            <a:ext cx="26952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ดังนั้น 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</a:t>
            </a:r>
            <a:r>
              <a:rPr lang="en-US" sz="32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2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=  a</a:t>
            </a:r>
            <a:r>
              <a:rPr lang="en-US" sz="32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- c</a:t>
            </a:r>
            <a:r>
              <a:rPr lang="en-US" sz="32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endParaRPr lang="th-TH" sz="32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3811290" y="2570966"/>
            <a:ext cx="15419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  </a:t>
            </a:r>
            <a:r>
              <a:rPr lang="en-US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36 – 25</a:t>
            </a:r>
            <a:endParaRPr lang="th-TH" sz="32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5168578" y="2549004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  </a:t>
            </a:r>
            <a:r>
              <a:rPr lang="en-US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11</a:t>
            </a:r>
            <a:endParaRPr lang="th-TH" sz="32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1274997" y="3348281"/>
            <a:ext cx="381452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จากสมการวงรีแนวนอน คือ</a:t>
            </a: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1295400" y="1412776"/>
            <a:ext cx="2286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เป็นวงรีแนวนอน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3332296" y="1410258"/>
            <a:ext cx="19646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 </a:t>
            </a:r>
            <a:r>
              <a:rPr lang="en-US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 = 5</a:t>
            </a:r>
            <a:endParaRPr lang="th-TH" sz="32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322784" y="1983160"/>
            <a:ext cx="51576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 แกนเอกยาว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12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  ทำให้ได้ว่า </a:t>
            </a:r>
          </a:p>
        </p:txBody>
      </p:sp>
      <p:graphicFrame>
        <p:nvGraphicFramePr>
          <p:cNvPr id="3" name="วัตถุ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422226"/>
              </p:ext>
            </p:extLst>
          </p:nvPr>
        </p:nvGraphicFramePr>
        <p:xfrm>
          <a:off x="5778178" y="4349540"/>
          <a:ext cx="1804987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27000" imgH="419040" progId="Equation.DSMT4">
                  <p:embed/>
                </p:oleObj>
              </mc:Choice>
              <mc:Fallback>
                <p:oleObj name="Equation" r:id="rId2" imgW="9270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178" y="4349540"/>
                        <a:ext cx="1804987" cy="811213"/>
                      </a:xfrm>
                      <a:prstGeom prst="rect">
                        <a:avLst/>
                      </a:prstGeom>
                      <a:solidFill>
                        <a:srgbClr val="66FF33"/>
                      </a:solidFill>
                      <a:ln w="22225">
                        <a:solidFill>
                          <a:srgbClr val="C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5814070" y="1980129"/>
            <a:ext cx="13970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2a = 12 </a:t>
            </a:r>
            <a:endParaRPr lang="th-TH" sz="3200" b="1" dirty="0">
              <a:solidFill>
                <a:srgbClr val="7030A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0" name="AutoShape 36"/>
          <p:cNvSpPr>
            <a:spLocks noChangeArrowheads="1"/>
          </p:cNvSpPr>
          <p:nvPr/>
        </p:nvSpPr>
        <p:spPr bwMode="auto">
          <a:xfrm>
            <a:off x="7006518" y="2168107"/>
            <a:ext cx="457200" cy="152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 sz="32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7460804" y="1980129"/>
            <a:ext cx="9395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 = 6</a:t>
            </a:r>
            <a:endParaRPr lang="th-TH" sz="3200" b="1" dirty="0">
              <a:solidFill>
                <a:srgbClr val="7030A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4" name="วัตถุ 3">
            <a:extLst>
              <a:ext uri="{FF2B5EF4-FFF2-40B4-BE49-F238E27FC236}">
                <a16:creationId xmlns:a16="http://schemas.microsoft.com/office/drawing/2014/main" id="{07DF2FDD-D134-00B8-8D92-693BD8948E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8198662"/>
              </p:ext>
            </p:extLst>
          </p:nvPr>
        </p:nvGraphicFramePr>
        <p:xfrm>
          <a:off x="5668317" y="3109595"/>
          <a:ext cx="1973263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73686" imgH="1005840" progId="Equation.DSMT4">
                  <p:embed/>
                </p:oleObj>
              </mc:Choice>
              <mc:Fallback>
                <p:oleObj name="Equation" r:id="rId4" imgW="1973686" imgH="1005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68317" y="3109595"/>
                        <a:ext cx="1973263" cy="100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938481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/>
      <p:bldP spid="17414" grpId="0"/>
      <p:bldP spid="17421" grpId="0"/>
      <p:bldP spid="17423" grpId="0"/>
      <p:bldP spid="17424" grpId="0"/>
      <p:bldP spid="17425" grpId="0"/>
      <p:bldP spid="24" grpId="0"/>
      <p:bldP spid="26" grpId="0"/>
      <p:bldP spid="27" grpId="0"/>
      <p:bldP spid="19" grpId="0"/>
      <p:bldP spid="20" grpId="0" animBg="1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98252" y="188640"/>
            <a:ext cx="8938244" cy="584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4.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จุดปลายแกนโท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(-4, 0) 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(4, 0)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ระยะห่างระหว่างโฟกัสเท่ากับ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หน่วย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07504" y="908720"/>
            <a:ext cx="838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u="sng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วิธีทำ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022276" y="908720"/>
            <a:ext cx="6705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 จุดปลายแกนโท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(-4, 0) 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(4, 0)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ทำให้ได้ว่า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424374" y="5172516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จะได้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3569558" y="3150612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  </a:t>
            </a:r>
            <a:r>
              <a:rPr lang="en-US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16 + 9 </a:t>
            </a:r>
            <a:endParaRPr lang="th-TH" sz="32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974490" y="4005064"/>
            <a:ext cx="38135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จากสมการวงรีแนวตั้ง คือ</a:t>
            </a: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994892" y="1412776"/>
            <a:ext cx="2286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เป็นวงรีแนวตั้ง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2950754" y="1421095"/>
            <a:ext cx="1765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 </a:t>
            </a:r>
            <a:r>
              <a:rPr lang="en-US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 = 4</a:t>
            </a:r>
            <a:endParaRPr lang="th-TH" sz="32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022276" y="1983160"/>
            <a:ext cx="64895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 ระยะห่างระหว่างโฟกัสเท่ากับ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หน่วย ทำให้ได้ว่า </a:t>
            </a:r>
          </a:p>
        </p:txBody>
      </p:sp>
      <p:graphicFrame>
        <p:nvGraphicFramePr>
          <p:cNvPr id="3" name="วัตถุ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997166"/>
              </p:ext>
            </p:extLst>
          </p:nvPr>
        </p:nvGraphicFramePr>
        <p:xfrm>
          <a:off x="5460131" y="4971250"/>
          <a:ext cx="1779587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914400" imgH="419040" progId="Equation.DSMT4">
                  <p:embed/>
                </p:oleObj>
              </mc:Choice>
              <mc:Fallback>
                <p:oleObj name="Equation" r:id="rId5" imgW="914400" imgH="419040" progId="Equation.DSMT4">
                  <p:embed/>
                  <p:pic>
                    <p:nvPicPr>
                      <p:cNvPr id="3" name="วัตถุ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0131" y="4971250"/>
                        <a:ext cx="1779587" cy="811213"/>
                      </a:xfrm>
                      <a:prstGeom prst="rect">
                        <a:avLst/>
                      </a:prstGeom>
                      <a:solidFill>
                        <a:srgbClr val="66FF33"/>
                      </a:solidFill>
                      <a:ln w="22225">
                        <a:solidFill>
                          <a:srgbClr val="C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4878700" y="3151624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 25</a:t>
            </a:r>
            <a:endParaRPr lang="th-TH" sz="32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1031131" y="2502704"/>
            <a:ext cx="153119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2c = 6 </a:t>
            </a:r>
            <a:endParaRPr lang="th-TH" sz="3200" b="1" dirty="0">
              <a:solidFill>
                <a:srgbClr val="7030A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0" name="AutoShape 36"/>
          <p:cNvSpPr>
            <a:spLocks noChangeArrowheads="1"/>
          </p:cNvSpPr>
          <p:nvPr/>
        </p:nvSpPr>
        <p:spPr bwMode="auto">
          <a:xfrm>
            <a:off x="2098576" y="2718728"/>
            <a:ext cx="457200" cy="152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 sz="320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2589714" y="2514962"/>
            <a:ext cx="9395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 = 3</a:t>
            </a:r>
            <a:endParaRPr lang="th-TH" sz="3200" b="1" dirty="0">
              <a:solidFill>
                <a:srgbClr val="7030A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1022276" y="3140010"/>
            <a:ext cx="26923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ดังนั้น 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</a:t>
            </a:r>
            <a:r>
              <a:rPr lang="en-US" sz="32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2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=  b</a:t>
            </a:r>
            <a:r>
              <a:rPr lang="en-US" sz="32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+ c</a:t>
            </a:r>
            <a:r>
              <a:rPr lang="en-US" sz="32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 </a:t>
            </a:r>
            <a:endParaRPr lang="th-TH" sz="32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5" name="วัตถุ 4">
            <a:extLst>
              <a:ext uri="{FF2B5EF4-FFF2-40B4-BE49-F238E27FC236}">
                <a16:creationId xmlns:a16="http://schemas.microsoft.com/office/drawing/2014/main" id="{A99307C1-1825-0E7B-4278-F63C0C2216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6776724"/>
              </p:ext>
            </p:extLst>
          </p:nvPr>
        </p:nvGraphicFramePr>
        <p:xfrm>
          <a:off x="5364088" y="3787622"/>
          <a:ext cx="1971675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972246" imgH="1004398" progId="Equation.DSMT4">
                  <p:embed/>
                </p:oleObj>
              </mc:Choice>
              <mc:Fallback>
                <p:oleObj name="Equation" r:id="rId7" imgW="1972246" imgH="100439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64088" y="3787622"/>
                        <a:ext cx="1971675" cy="1004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366306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500"/>
                                        <p:tgtEl>
                                          <p:spTgt spid="17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3" dur="500"/>
                                        <p:tgtEl>
                                          <p:spTgt spid="17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500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 autoUpdateAnimBg="0"/>
      <p:bldP spid="17413" grpId="0"/>
      <p:bldP spid="17414" grpId="0" build="p" autoUpdateAnimBg="0"/>
      <p:bldP spid="17423" grpId="0" build="p" autoUpdateAnimBg="0"/>
      <p:bldP spid="17425" grpId="0" build="p" autoUpdateAnimBg="0"/>
      <p:bldP spid="24" grpId="0"/>
      <p:bldP spid="26" grpId="0"/>
      <p:bldP spid="27" grpId="0"/>
      <p:bldP spid="30" grpId="0"/>
      <p:bldP spid="19" grpId="0"/>
      <p:bldP spid="20" grpId="0" animBg="1"/>
      <p:bldP spid="21" grpId="0"/>
      <p:bldP spid="22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411" name="Text Box 3"/>
              <p:cNvSpPr txBox="1">
                <a:spLocks noChangeArrowheads="1"/>
              </p:cNvSpPr>
              <p:nvPr/>
            </p:nvSpPr>
            <p:spPr bwMode="auto">
              <a:xfrm>
                <a:off x="35496" y="49783"/>
                <a:ext cx="8735988" cy="80131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5. </a:t>
                </a:r>
                <a:r>
                  <a:rPr lang="th-TH" sz="32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ความเยื้องศูนย์กลางเท่ากับ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h-TH" sz="32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𝟗</m:t>
                        </m:r>
                      </m:den>
                    </m:f>
                  </m:oMath>
                </a14:m>
                <a:r>
                  <a:rPr lang="th-TH" sz="32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และมีโฟกัส (</a:t>
                </a:r>
                <a:r>
                  <a:rPr lang="en-US" sz="32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0,-2)</a:t>
                </a:r>
                <a:r>
                  <a:rPr lang="th-TH" sz="32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และ (</a:t>
                </a:r>
                <a:r>
                  <a:rPr lang="en-US" sz="32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0,2)</a:t>
                </a:r>
                <a:endParaRPr lang="th-TH" sz="32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mc:Choice>
        <mc:Fallback xmlns="">
          <p:sp>
            <p:nvSpPr>
              <p:cNvPr id="17411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496" y="49783"/>
                <a:ext cx="8735988" cy="801310"/>
              </a:xfrm>
              <a:prstGeom prst="rect">
                <a:avLst/>
              </a:prstGeom>
              <a:blipFill>
                <a:blip r:embed="rId5"/>
                <a:stretch>
                  <a:fillRect l="-1742" b="-18657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5496" y="985887"/>
            <a:ext cx="838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u="sng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วิธีทำ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413" name="Text Box 5"/>
              <p:cNvSpPr txBox="1">
                <a:spLocks noChangeArrowheads="1"/>
              </p:cNvSpPr>
              <p:nvPr/>
            </p:nvSpPr>
            <p:spPr bwMode="auto">
              <a:xfrm>
                <a:off x="906984" y="809367"/>
                <a:ext cx="5276962" cy="8036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32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จาก ความเยื้องศูนย์กลางเท่ากับ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h-TH" sz="32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𝟗</m:t>
                        </m:r>
                      </m:den>
                    </m:f>
                    <m:r>
                      <a:rPr lang="en-US" sz="32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H SarabunPSK" panose="020B0500040200020003" pitchFamily="34" charset="-34"/>
                      </a:rPr>
                      <m:t> </m:t>
                    </m:r>
                  </m:oMath>
                </a14:m>
                <a:r>
                  <a:rPr lang="th-TH" sz="32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ทำให้ได้ว่า</a:t>
                </a:r>
              </a:p>
            </p:txBody>
          </p:sp>
        </mc:Choice>
        <mc:Fallback xmlns="">
          <p:sp>
            <p:nvSpPr>
              <p:cNvPr id="17413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6984" y="809367"/>
                <a:ext cx="5276962" cy="803682"/>
              </a:xfrm>
              <a:prstGeom prst="rect">
                <a:avLst/>
              </a:prstGeom>
              <a:blipFill>
                <a:blip r:embed="rId6"/>
                <a:stretch>
                  <a:fillRect l="-3006" r="-2081" b="-1969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000500" y="5559523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จะได้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839036" y="3650183"/>
            <a:ext cx="30162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ดังนั้น 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</a:t>
            </a:r>
            <a:r>
              <a:rPr lang="en-US" sz="32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2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=  a</a:t>
            </a:r>
            <a:r>
              <a:rPr lang="en-US" sz="32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- c</a:t>
            </a:r>
            <a:r>
              <a:rPr lang="en-US" sz="32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endParaRPr lang="th-TH" sz="32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3439029" y="3650183"/>
            <a:ext cx="19289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  </a:t>
            </a:r>
            <a:r>
              <a:rPr lang="en-US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324</a:t>
            </a:r>
            <a:r>
              <a:rPr lang="th-TH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– 4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4910758" y="3633517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 320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841624" y="4289544"/>
            <a:ext cx="41313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จากสมการวงรีแนวตั้ง คือ</a:t>
            </a: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916596" y="2221190"/>
            <a:ext cx="2286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เป็นวงรีแนวตั้ง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2970294" y="2212300"/>
            <a:ext cx="16715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 </a:t>
            </a:r>
            <a:r>
              <a:rPr lang="en-US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 = 2</a:t>
            </a:r>
            <a:endParaRPr lang="th-TH" sz="32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873696" y="1625248"/>
            <a:ext cx="56425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 โฟกัส (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0,-2)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และ (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0,2)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ทำให้ได้ว่า </a:t>
            </a:r>
          </a:p>
        </p:txBody>
      </p:sp>
      <p:grpSp>
        <p:nvGrpSpPr>
          <p:cNvPr id="8" name="กลุ่ม 7">
            <a:extLst>
              <a:ext uri="{FF2B5EF4-FFF2-40B4-BE49-F238E27FC236}">
                <a16:creationId xmlns:a16="http://schemas.microsoft.com/office/drawing/2014/main" id="{37A77D55-F9E9-43BD-9850-8283881F820A}"/>
              </a:ext>
            </a:extLst>
          </p:cNvPr>
          <p:cNvGrpSpPr/>
          <p:nvPr/>
        </p:nvGrpSpPr>
        <p:grpSpPr>
          <a:xfrm>
            <a:off x="7356509" y="1063738"/>
            <a:ext cx="1627261" cy="523220"/>
            <a:chOff x="7380312" y="1123649"/>
            <a:chExt cx="1080119" cy="523220"/>
          </a:xfrm>
        </p:grpSpPr>
        <p:cxnSp>
          <p:nvCxnSpPr>
            <p:cNvPr id="5" name="ตัวเชื่อมต่อตรง 4">
              <a:extLst>
                <a:ext uri="{FF2B5EF4-FFF2-40B4-BE49-F238E27FC236}">
                  <a16:creationId xmlns:a16="http://schemas.microsoft.com/office/drawing/2014/main" id="{F4F36711-E395-42A8-933A-3CECD8D4C5A8}"/>
                </a:ext>
              </a:extLst>
            </p:cNvPr>
            <p:cNvCxnSpPr/>
            <p:nvPr/>
          </p:nvCxnSpPr>
          <p:spPr>
            <a:xfrm>
              <a:off x="7380312" y="1340768"/>
              <a:ext cx="648072" cy="9336"/>
            </a:xfrm>
            <a:prstGeom prst="line">
              <a:avLst/>
            </a:prstGeom>
            <a:ln w="19050">
              <a:solidFill>
                <a:srgbClr val="008000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6" name="กล่องข้อความ 5">
              <a:extLst>
                <a:ext uri="{FF2B5EF4-FFF2-40B4-BE49-F238E27FC236}">
                  <a16:creationId xmlns:a16="http://schemas.microsoft.com/office/drawing/2014/main" id="{17B5F2B9-7675-430A-BB08-D6DF0D686247}"/>
                </a:ext>
              </a:extLst>
            </p:cNvPr>
            <p:cNvSpPr txBox="1"/>
            <p:nvPr/>
          </p:nvSpPr>
          <p:spPr>
            <a:xfrm>
              <a:off x="8122511" y="1123649"/>
              <a:ext cx="337920" cy="523220"/>
            </a:xfrm>
            <a:prstGeom prst="rect">
              <a:avLst/>
            </a:prstGeom>
            <a:noFill/>
            <a:ln>
              <a:solidFill>
                <a:srgbClr val="008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FF0000"/>
                  </a:solidFill>
                </a:rPr>
                <a:t>1</a:t>
              </a:r>
              <a:endParaRPr lang="th-TH" sz="28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8" name="กลุ่ม 27">
            <a:extLst>
              <a:ext uri="{FF2B5EF4-FFF2-40B4-BE49-F238E27FC236}">
                <a16:creationId xmlns:a16="http://schemas.microsoft.com/office/drawing/2014/main" id="{8869BF69-D34E-4F8E-9CEA-25A4D8E4888D}"/>
              </a:ext>
            </a:extLst>
          </p:cNvPr>
          <p:cNvGrpSpPr/>
          <p:nvPr/>
        </p:nvGrpSpPr>
        <p:grpSpPr>
          <a:xfrm>
            <a:off x="4720063" y="2261450"/>
            <a:ext cx="1080120" cy="523220"/>
            <a:chOff x="7380312" y="1114539"/>
            <a:chExt cx="1080120" cy="523220"/>
          </a:xfrm>
        </p:grpSpPr>
        <p:cxnSp>
          <p:nvCxnSpPr>
            <p:cNvPr id="29" name="ตัวเชื่อมต่อตรง 28">
              <a:extLst>
                <a:ext uri="{FF2B5EF4-FFF2-40B4-BE49-F238E27FC236}">
                  <a16:creationId xmlns:a16="http://schemas.microsoft.com/office/drawing/2014/main" id="{0F2766B2-AF5B-4B03-9DC6-B2DCD80630C0}"/>
                </a:ext>
              </a:extLst>
            </p:cNvPr>
            <p:cNvCxnSpPr/>
            <p:nvPr/>
          </p:nvCxnSpPr>
          <p:spPr>
            <a:xfrm>
              <a:off x="7380312" y="1340768"/>
              <a:ext cx="648072" cy="9336"/>
            </a:xfrm>
            <a:prstGeom prst="line">
              <a:avLst/>
            </a:prstGeom>
            <a:ln w="19050">
              <a:solidFill>
                <a:srgbClr val="008000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31" name="กล่องข้อความ 30">
              <a:extLst>
                <a:ext uri="{FF2B5EF4-FFF2-40B4-BE49-F238E27FC236}">
                  <a16:creationId xmlns:a16="http://schemas.microsoft.com/office/drawing/2014/main" id="{9185812C-67CD-4AE7-943F-236B49A08418}"/>
                </a:ext>
              </a:extLst>
            </p:cNvPr>
            <p:cNvSpPr txBox="1"/>
            <p:nvPr/>
          </p:nvSpPr>
          <p:spPr>
            <a:xfrm>
              <a:off x="8013600" y="1114539"/>
              <a:ext cx="446832" cy="523220"/>
            </a:xfrm>
            <a:prstGeom prst="rect">
              <a:avLst/>
            </a:prstGeom>
            <a:noFill/>
            <a:ln>
              <a:solidFill>
                <a:srgbClr val="008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FF0000"/>
                  </a:solidFill>
                </a:rPr>
                <a:t>2</a:t>
              </a:r>
              <a:endParaRPr lang="th-TH" sz="28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9" name="กลุ่ม 8">
            <a:extLst>
              <a:ext uri="{FF2B5EF4-FFF2-40B4-BE49-F238E27FC236}">
                <a16:creationId xmlns:a16="http://schemas.microsoft.com/office/drawing/2014/main" id="{C00787D3-34CC-4A6C-BF02-EEED26D0BF58}"/>
              </a:ext>
            </a:extLst>
          </p:cNvPr>
          <p:cNvGrpSpPr/>
          <p:nvPr/>
        </p:nvGrpSpPr>
        <p:grpSpPr>
          <a:xfrm>
            <a:off x="866986" y="2829787"/>
            <a:ext cx="4106032" cy="834652"/>
            <a:chOff x="938994" y="2968644"/>
            <a:chExt cx="4106032" cy="83465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 Box 5">
                  <a:extLst>
                    <a:ext uri="{FF2B5EF4-FFF2-40B4-BE49-F238E27FC236}">
                      <a16:creationId xmlns:a16="http://schemas.microsoft.com/office/drawing/2014/main" id="{338B6F1E-1976-451B-8956-BA72CB71EEE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38994" y="2968644"/>
                  <a:ext cx="4106032" cy="8346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th-TH" sz="3200" b="1" dirty="0">
                      <a:solidFill>
                        <a:schemeClr val="bg1"/>
                      </a:solidFill>
                      <a:latin typeface="TH SarabunPSK" panose="020B0500040200020003" pitchFamily="34" charset="-34"/>
                      <a:cs typeface="TH SarabunPSK" panose="020B0500040200020003" pitchFamily="34" charset="-34"/>
                    </a:rPr>
                    <a:t>จาก       และ       จะได้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th-TH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H SarabunPSK" panose="020B0500040200020003" pitchFamily="34" charset="-34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H SarabunPSK" panose="020B0500040200020003" pitchFamily="34" charset="-34"/>
                            </a:rPr>
                            <m:t>𝟐</m:t>
                          </m:r>
                        </m:num>
                        <m:den>
                          <m: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H SarabunPSK" panose="020B0500040200020003" pitchFamily="34" charset="-34"/>
                            </a:rPr>
                            <m:t>𝒂</m:t>
                          </m:r>
                        </m:den>
                      </m:f>
                      <m:r>
                        <a:rPr lang="en-US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H SarabunPSK" panose="020B0500040200020003" pitchFamily="34" charset="-34"/>
                        </a:rPr>
                        <m:t>=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H SarabunPSK" panose="020B0500040200020003" pitchFamily="34" charset="-34"/>
                            </a:rPr>
                          </m:ctrlPr>
                        </m:fPr>
                        <m:num>
                          <m: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H SarabunPSK" panose="020B0500040200020003" pitchFamily="34" charset="-34"/>
                            </a:rPr>
                            <m:t>𝟏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H SarabunPSK" panose="020B0500040200020003" pitchFamily="34" charset="-34"/>
                            </a:rPr>
                            <m:t>𝟗</m:t>
                          </m:r>
                        </m:den>
                      </m:f>
                    </m:oMath>
                  </a14:m>
                  <a:endParaRPr lang="th-TH" sz="32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endParaRPr>
                </a:p>
              </p:txBody>
            </p:sp>
          </mc:Choice>
          <mc:Fallback xmlns="">
            <p:sp>
              <p:nvSpPr>
                <p:cNvPr id="32" name="Text Box 5">
                  <a:extLst>
                    <a:ext uri="{FF2B5EF4-FFF2-40B4-BE49-F238E27FC236}">
                      <a16:creationId xmlns:a16="http://schemas.microsoft.com/office/drawing/2014/main" id="{338B6F1E-1976-451B-8956-BA72CB71EEE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38994" y="2968644"/>
                  <a:ext cx="4106032" cy="834652"/>
                </a:xfrm>
                <a:prstGeom prst="rect">
                  <a:avLst/>
                </a:prstGeom>
                <a:blipFill>
                  <a:blip r:embed="rId7"/>
                  <a:stretch>
                    <a:fillRect l="-3709" b="-15328"/>
                  </a:stretch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th-TH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" name="กล่องข้อความ 32">
              <a:extLst>
                <a:ext uri="{FF2B5EF4-FFF2-40B4-BE49-F238E27FC236}">
                  <a16:creationId xmlns:a16="http://schemas.microsoft.com/office/drawing/2014/main" id="{0CBE27FA-9E36-49DC-91E1-06CDF210F368}"/>
                </a:ext>
              </a:extLst>
            </p:cNvPr>
            <p:cNvSpPr txBox="1"/>
            <p:nvPr/>
          </p:nvSpPr>
          <p:spPr>
            <a:xfrm>
              <a:off x="1563044" y="3104588"/>
              <a:ext cx="446832" cy="529269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FF0000"/>
                  </a:solidFill>
                </a:rPr>
                <a:t>1</a:t>
              </a:r>
              <a:endParaRPr lang="th-TH" sz="2800" dirty="0">
                <a:solidFill>
                  <a:srgbClr val="FF0000"/>
                </a:solidFill>
              </a:endParaRPr>
            </a:p>
          </p:txBody>
        </p:sp>
        <p:sp>
          <p:nvSpPr>
            <p:cNvPr id="34" name="กล่องข้อความ 33">
              <a:extLst>
                <a:ext uri="{FF2B5EF4-FFF2-40B4-BE49-F238E27FC236}">
                  <a16:creationId xmlns:a16="http://schemas.microsoft.com/office/drawing/2014/main" id="{7793E7C8-8B51-49A2-8B74-1FA7AEDBF6EC}"/>
                </a:ext>
              </a:extLst>
            </p:cNvPr>
            <p:cNvSpPr txBox="1"/>
            <p:nvPr/>
          </p:nvSpPr>
          <p:spPr>
            <a:xfrm>
              <a:off x="2680502" y="3106457"/>
              <a:ext cx="446832" cy="523220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FF0000"/>
                  </a:solidFill>
                </a:rPr>
                <a:t>2</a:t>
              </a:r>
              <a:endParaRPr lang="th-TH" sz="28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5" name="AutoShape 36">
            <a:extLst>
              <a:ext uri="{FF2B5EF4-FFF2-40B4-BE49-F238E27FC236}">
                <a16:creationId xmlns:a16="http://schemas.microsoft.com/office/drawing/2014/main" id="{018A55FB-ACBB-430E-9846-4D6168E2E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3018" y="3172071"/>
            <a:ext cx="457200" cy="152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 sz="320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7" name="Text Box 5">
            <a:extLst>
              <a:ext uri="{FF2B5EF4-FFF2-40B4-BE49-F238E27FC236}">
                <a16:creationId xmlns:a16="http://schemas.microsoft.com/office/drawing/2014/main" id="{988F7DD7-1681-4B62-99E8-24069AE07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9655" y="3009274"/>
            <a:ext cx="2286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 = 18</a:t>
            </a:r>
            <a:endParaRPr lang="th-TH" sz="32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5">
                <a:extLst>
                  <a:ext uri="{FF2B5EF4-FFF2-40B4-BE49-F238E27FC236}">
                    <a16:creationId xmlns:a16="http://schemas.microsoft.com/office/drawing/2014/main" id="{11658619-01FD-F5BC-75DE-321E93B73E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04111" y="860429"/>
                <a:ext cx="1290786" cy="786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h-TH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H SarabunPSK" panose="020B0500040200020003" pitchFamily="34" charset="-34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H SarabunPSK" panose="020B0500040200020003" pitchFamily="34" charset="-34"/>
                            </a:rPr>
                            <m:t>𝒄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H SarabunPSK" panose="020B0500040200020003" pitchFamily="34" charset="-34"/>
                            </a:rPr>
                            <m:t>𝒂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H SarabunPSK" panose="020B0500040200020003" pitchFamily="34" charset="-34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H SarabunPSK" panose="020B0500040200020003" pitchFamily="34" charset="-34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H SarabunPSK" panose="020B0500040200020003" pitchFamily="34" charset="-34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H SarabunPSK" panose="020B0500040200020003" pitchFamily="34" charset="-34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th-TH" sz="2400" b="1" dirty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mc:Choice>
        <mc:Fallback xmlns="">
          <p:sp>
            <p:nvSpPr>
              <p:cNvPr id="4" name="Text Box 5">
                <a:extLst>
                  <a:ext uri="{FF2B5EF4-FFF2-40B4-BE49-F238E27FC236}">
                    <a16:creationId xmlns:a16="http://schemas.microsoft.com/office/drawing/2014/main" id="{11658619-01FD-F5BC-75DE-321E93B73E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04111" y="860429"/>
                <a:ext cx="1290786" cy="7861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วัตถุ 9">
            <a:extLst>
              <a:ext uri="{FF2B5EF4-FFF2-40B4-BE49-F238E27FC236}">
                <a16:creationId xmlns:a16="http://schemas.microsoft.com/office/drawing/2014/main" id="{029E8E1D-6760-CE56-CF55-89C739ED72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6077378"/>
              </p:ext>
            </p:extLst>
          </p:nvPr>
        </p:nvGraphicFramePr>
        <p:xfrm>
          <a:off x="5201618" y="5322856"/>
          <a:ext cx="2143265" cy="841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066680" imgH="419040" progId="Equation.DSMT4">
                  <p:embed/>
                </p:oleObj>
              </mc:Choice>
              <mc:Fallback>
                <p:oleObj name="Equation" r:id="rId9" imgW="10666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201618" y="5322856"/>
                        <a:ext cx="2143265" cy="841997"/>
                      </a:xfrm>
                      <a:prstGeom prst="rect">
                        <a:avLst/>
                      </a:prstGeom>
                      <a:solidFill>
                        <a:srgbClr val="66FF66"/>
                      </a:solidFill>
                      <a:ln>
                        <a:solidFill>
                          <a:srgbClr val="C0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วัตถุ 1">
            <a:extLst>
              <a:ext uri="{FF2B5EF4-FFF2-40B4-BE49-F238E27FC236}">
                <a16:creationId xmlns:a16="http://schemas.microsoft.com/office/drawing/2014/main" id="{65C79DC1-CDE8-F4ED-A3F2-7BCFD70BE2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5220370"/>
              </p:ext>
            </p:extLst>
          </p:nvPr>
        </p:nvGraphicFramePr>
        <p:xfrm>
          <a:off x="5243539" y="4148099"/>
          <a:ext cx="1970087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970807" imgH="1005840" progId="Equation.DSMT4">
                  <p:embed/>
                </p:oleObj>
              </mc:Choice>
              <mc:Fallback>
                <p:oleObj name="Equation" r:id="rId11" imgW="1970807" imgH="1005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243539" y="4148099"/>
                        <a:ext cx="1970087" cy="100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314427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3" dur="500"/>
                                        <p:tgtEl>
                                          <p:spTgt spid="17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8" dur="500"/>
                                        <p:tgtEl>
                                          <p:spTgt spid="17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3" dur="500"/>
                                        <p:tgtEl>
                                          <p:spTgt spid="17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8" dur="500"/>
                                        <p:tgtEl>
                                          <p:spTgt spid="17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500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 autoUpdateAnimBg="0"/>
      <p:bldP spid="17413" grpId="0"/>
      <p:bldP spid="17414" grpId="0" build="p" autoUpdateAnimBg="0"/>
      <p:bldP spid="17421" grpId="0" build="p" autoUpdateAnimBg="0"/>
      <p:bldP spid="17423" grpId="0" build="p" autoUpdateAnimBg="0"/>
      <p:bldP spid="17424" grpId="0" build="p" autoUpdateAnimBg="0"/>
      <p:bldP spid="17425" grpId="0" build="p" autoUpdateAnimBg="0"/>
      <p:bldP spid="24" grpId="0"/>
      <p:bldP spid="26" grpId="0"/>
      <p:bldP spid="27" grpId="0"/>
      <p:bldP spid="35" grpId="0" animBg="1"/>
      <p:bldP spid="37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กลุ่ม 2">
            <a:extLst>
              <a:ext uri="{FF2B5EF4-FFF2-40B4-BE49-F238E27FC236}">
                <a16:creationId xmlns:a16="http://schemas.microsoft.com/office/drawing/2014/main" id="{CDD70B08-C683-467C-9173-23C6482D1501}"/>
              </a:ext>
            </a:extLst>
          </p:cNvPr>
          <p:cNvGrpSpPr/>
          <p:nvPr/>
        </p:nvGrpSpPr>
        <p:grpSpPr>
          <a:xfrm>
            <a:off x="5638800" y="3124200"/>
            <a:ext cx="3048000" cy="3200400"/>
            <a:chOff x="5638800" y="3124200"/>
            <a:chExt cx="3048000" cy="3200400"/>
          </a:xfrm>
        </p:grpSpPr>
        <p:grpSp>
          <p:nvGrpSpPr>
            <p:cNvPr id="2085" name="Group 37"/>
            <p:cNvGrpSpPr>
              <a:grpSpLocks/>
            </p:cNvGrpSpPr>
            <p:nvPr/>
          </p:nvGrpSpPr>
          <p:grpSpPr bwMode="auto">
            <a:xfrm>
              <a:off x="5638800" y="3124200"/>
              <a:ext cx="3048000" cy="3200400"/>
              <a:chOff x="3552" y="1968"/>
              <a:chExt cx="1920" cy="2016"/>
            </a:xfrm>
          </p:grpSpPr>
          <p:sp>
            <p:nvSpPr>
              <p:cNvPr id="2060" name="Line 12"/>
              <p:cNvSpPr>
                <a:spLocks noChangeShapeType="1"/>
              </p:cNvSpPr>
              <p:nvPr/>
            </p:nvSpPr>
            <p:spPr bwMode="auto">
              <a:xfrm flipV="1">
                <a:off x="4512" y="1968"/>
                <a:ext cx="0" cy="201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061" name="Line 13"/>
              <p:cNvSpPr>
                <a:spLocks noChangeShapeType="1"/>
              </p:cNvSpPr>
              <p:nvPr/>
            </p:nvSpPr>
            <p:spPr bwMode="auto">
              <a:xfrm>
                <a:off x="3552" y="2976"/>
                <a:ext cx="19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2065" name="Text Box 17"/>
            <p:cNvSpPr txBox="1">
              <a:spLocks noChangeArrowheads="1"/>
            </p:cNvSpPr>
            <p:nvPr/>
          </p:nvSpPr>
          <p:spPr bwMode="auto">
            <a:xfrm>
              <a:off x="6876256" y="4715852"/>
              <a:ext cx="685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>
                  <a:solidFill>
                    <a:srgbClr val="FFFF00"/>
                  </a:solidFill>
                </a:rPr>
                <a:t>O</a:t>
              </a:r>
              <a:endParaRPr lang="th-TH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" name="กลุ่ม 1">
            <a:extLst>
              <a:ext uri="{FF2B5EF4-FFF2-40B4-BE49-F238E27FC236}">
                <a16:creationId xmlns:a16="http://schemas.microsoft.com/office/drawing/2014/main" id="{59F6535E-9837-40C8-AFBB-06F269ECD363}"/>
              </a:ext>
            </a:extLst>
          </p:cNvPr>
          <p:cNvGrpSpPr/>
          <p:nvPr/>
        </p:nvGrpSpPr>
        <p:grpSpPr>
          <a:xfrm>
            <a:off x="0" y="3200400"/>
            <a:ext cx="4038600" cy="3048000"/>
            <a:chOff x="0" y="3200400"/>
            <a:chExt cx="4038600" cy="3048000"/>
          </a:xfrm>
        </p:grpSpPr>
        <p:grpSp>
          <p:nvGrpSpPr>
            <p:cNvPr id="2082" name="Group 34"/>
            <p:cNvGrpSpPr>
              <a:grpSpLocks/>
            </p:cNvGrpSpPr>
            <p:nvPr/>
          </p:nvGrpSpPr>
          <p:grpSpPr bwMode="auto">
            <a:xfrm>
              <a:off x="0" y="3200400"/>
              <a:ext cx="4038600" cy="3048000"/>
              <a:chOff x="0" y="2016"/>
              <a:chExt cx="2544" cy="1920"/>
            </a:xfrm>
          </p:grpSpPr>
          <p:sp>
            <p:nvSpPr>
              <p:cNvPr id="2054" name="Line 6"/>
              <p:cNvSpPr>
                <a:spLocks noChangeShapeType="1"/>
              </p:cNvSpPr>
              <p:nvPr/>
            </p:nvSpPr>
            <p:spPr bwMode="auto">
              <a:xfrm flipV="1">
                <a:off x="1104" y="2016"/>
                <a:ext cx="0" cy="192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056" name="Line 8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254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2081" name="Text Box 33"/>
            <p:cNvSpPr txBox="1">
              <a:spLocks noChangeArrowheads="1"/>
            </p:cNvSpPr>
            <p:nvPr/>
          </p:nvSpPr>
          <p:spPr bwMode="auto">
            <a:xfrm>
              <a:off x="1475656" y="4869160"/>
              <a:ext cx="685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>
                  <a:solidFill>
                    <a:srgbClr val="FFFF00"/>
                  </a:solidFill>
                </a:rPr>
                <a:t>O</a:t>
              </a:r>
              <a:endParaRPr lang="th-TH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94370" y="476672"/>
            <a:ext cx="165735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บทนิยาม  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67335" y="442407"/>
            <a:ext cx="8382354" cy="2567558"/>
          </a:xfrm>
          <a:prstGeom prst="rect">
            <a:avLst/>
          </a:prstGeom>
          <a:noFill/>
          <a:ln w="38100">
            <a:solidFill>
              <a:srgbClr val="99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044089" y="442407"/>
            <a:ext cx="6705600" cy="255454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วงรี คือ เซตของจุดทั้งหมดในระนาบ  ซึ่งผลบวกของระยะทางจากจุดใด ๆ  ไปยังจุด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</a:t>
            </a:r>
            <a:r>
              <a:rPr lang="en-US" sz="3200" b="1" baseline="-25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</a:t>
            </a:r>
            <a:r>
              <a:rPr lang="en-US" sz="3200" b="1" baseline="-25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ที่ตรึงอยู่กับที่</a:t>
            </a:r>
          </a:p>
          <a:p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มีค่าคงตัว โดยค่าคงตัวนี้ต้องมากกว่าระยะห่างระหว่าง</a:t>
            </a:r>
          </a:p>
          <a:p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จุดที่ตรึงอยู่กับที่ทั้งสองจุด จุดสองจุดที่ตรึงอยู่กับที่นี้เรียกว่า </a:t>
            </a:r>
            <a:r>
              <a:rPr lang="th-TH" sz="32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โฟกัส (</a:t>
            </a:r>
            <a:r>
              <a:rPr lang="en-US" sz="32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focus)</a:t>
            </a:r>
            <a:endParaRPr lang="th-TH" sz="32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057" name="Oval 9"/>
          <p:cNvSpPr>
            <a:spLocks noChangeArrowheads="1"/>
          </p:cNvSpPr>
          <p:nvPr/>
        </p:nvSpPr>
        <p:spPr bwMode="auto">
          <a:xfrm>
            <a:off x="76200" y="4114800"/>
            <a:ext cx="3429000" cy="1428750"/>
          </a:xfrm>
          <a:prstGeom prst="ellipse">
            <a:avLst/>
          </a:prstGeom>
          <a:noFill/>
          <a:ln w="76200">
            <a:solidFill>
              <a:srgbClr val="FFFF99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 flipV="1">
            <a:off x="533400" y="4191000"/>
            <a:ext cx="190500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2438400" y="4191000"/>
            <a:ext cx="457200" cy="6858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2062" name="Oval 14"/>
          <p:cNvSpPr>
            <a:spLocks noChangeArrowheads="1"/>
          </p:cNvSpPr>
          <p:nvPr/>
        </p:nvSpPr>
        <p:spPr bwMode="auto">
          <a:xfrm>
            <a:off x="6400800" y="3371850"/>
            <a:ext cx="1524000" cy="2667000"/>
          </a:xfrm>
          <a:prstGeom prst="ellipse">
            <a:avLst/>
          </a:prstGeom>
          <a:noFill/>
          <a:ln w="76200">
            <a:solidFill>
              <a:srgbClr val="FFFF99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 flipH="1">
            <a:off x="6477000" y="3886200"/>
            <a:ext cx="685800" cy="3048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6477000" y="4191000"/>
            <a:ext cx="685800" cy="1371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6156176" y="3861048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b="1" dirty="0">
                <a:solidFill>
                  <a:srgbClr val="FFFF00"/>
                </a:solidFill>
              </a:rPr>
              <a:t>P</a:t>
            </a:r>
          </a:p>
        </p:txBody>
      </p:sp>
      <p:grpSp>
        <p:nvGrpSpPr>
          <p:cNvPr id="7" name="กลุ่ม 6">
            <a:extLst>
              <a:ext uri="{FF2B5EF4-FFF2-40B4-BE49-F238E27FC236}">
                <a16:creationId xmlns:a16="http://schemas.microsoft.com/office/drawing/2014/main" id="{26F78414-71EA-4F7B-B081-0913E7903736}"/>
              </a:ext>
            </a:extLst>
          </p:cNvPr>
          <p:cNvGrpSpPr/>
          <p:nvPr/>
        </p:nvGrpSpPr>
        <p:grpSpPr>
          <a:xfrm>
            <a:off x="7124700" y="5363924"/>
            <a:ext cx="533400" cy="369332"/>
            <a:chOff x="7124700" y="5363924"/>
            <a:chExt cx="533400" cy="369332"/>
          </a:xfrm>
        </p:grpSpPr>
        <p:sp>
          <p:nvSpPr>
            <p:cNvPr id="2075" name="Text Box 27"/>
            <p:cNvSpPr txBox="1">
              <a:spLocks noChangeArrowheads="1"/>
            </p:cNvSpPr>
            <p:nvPr/>
          </p:nvSpPr>
          <p:spPr bwMode="auto">
            <a:xfrm>
              <a:off x="7124700" y="5363924"/>
              <a:ext cx="533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b="1" dirty="0">
                  <a:solidFill>
                    <a:srgbClr val="FFFF00"/>
                  </a:solidFill>
                </a:rPr>
                <a:t> F</a:t>
              </a:r>
            </a:p>
          </p:txBody>
        </p:sp>
        <p:sp>
          <p:nvSpPr>
            <p:cNvPr id="2076" name="Oval 28"/>
            <p:cNvSpPr>
              <a:spLocks noChangeArrowheads="1"/>
            </p:cNvSpPr>
            <p:nvPr/>
          </p:nvSpPr>
          <p:spPr bwMode="auto">
            <a:xfrm>
              <a:off x="7141046" y="5505450"/>
              <a:ext cx="95250" cy="9525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8" name="กลุ่ม 7">
            <a:extLst>
              <a:ext uri="{FF2B5EF4-FFF2-40B4-BE49-F238E27FC236}">
                <a16:creationId xmlns:a16="http://schemas.microsoft.com/office/drawing/2014/main" id="{8A8D6852-CA70-4C9E-8EFB-0FABC879C7F6}"/>
              </a:ext>
            </a:extLst>
          </p:cNvPr>
          <p:cNvGrpSpPr/>
          <p:nvPr/>
        </p:nvGrpSpPr>
        <p:grpSpPr>
          <a:xfrm>
            <a:off x="7124700" y="3635732"/>
            <a:ext cx="571500" cy="369332"/>
            <a:chOff x="7124700" y="3635732"/>
            <a:chExt cx="571500" cy="369332"/>
          </a:xfrm>
        </p:grpSpPr>
        <p:sp>
          <p:nvSpPr>
            <p:cNvPr id="2073" name="Text Box 25"/>
            <p:cNvSpPr txBox="1">
              <a:spLocks noChangeArrowheads="1"/>
            </p:cNvSpPr>
            <p:nvPr/>
          </p:nvSpPr>
          <p:spPr bwMode="auto">
            <a:xfrm>
              <a:off x="7162800" y="3635732"/>
              <a:ext cx="533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b="1" dirty="0">
                  <a:solidFill>
                    <a:srgbClr val="FFFF00"/>
                  </a:solidFill>
                </a:rPr>
                <a:t>F</a:t>
              </a:r>
            </a:p>
          </p:txBody>
        </p:sp>
        <p:sp>
          <p:nvSpPr>
            <p:cNvPr id="2078" name="Oval 30"/>
            <p:cNvSpPr>
              <a:spLocks noChangeArrowheads="1"/>
            </p:cNvSpPr>
            <p:nvPr/>
          </p:nvSpPr>
          <p:spPr bwMode="auto">
            <a:xfrm>
              <a:off x="7124700" y="386104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6" name="กลุ่ม 5">
            <a:extLst>
              <a:ext uri="{FF2B5EF4-FFF2-40B4-BE49-F238E27FC236}">
                <a16:creationId xmlns:a16="http://schemas.microsoft.com/office/drawing/2014/main" id="{5E236521-8B74-4653-9EEC-EC2715D31BFE}"/>
              </a:ext>
            </a:extLst>
          </p:cNvPr>
          <p:cNvGrpSpPr/>
          <p:nvPr/>
        </p:nvGrpSpPr>
        <p:grpSpPr>
          <a:xfrm>
            <a:off x="2743200" y="4800600"/>
            <a:ext cx="533400" cy="428600"/>
            <a:chOff x="2743200" y="4800600"/>
            <a:chExt cx="533400" cy="428600"/>
          </a:xfrm>
        </p:grpSpPr>
        <p:sp>
          <p:nvSpPr>
            <p:cNvPr id="2069" name="Text Box 21"/>
            <p:cNvSpPr txBox="1">
              <a:spLocks noChangeArrowheads="1"/>
            </p:cNvSpPr>
            <p:nvPr/>
          </p:nvSpPr>
          <p:spPr bwMode="auto">
            <a:xfrm>
              <a:off x="2743200" y="4859868"/>
              <a:ext cx="533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b="1" dirty="0">
                  <a:solidFill>
                    <a:srgbClr val="FFFF00"/>
                  </a:solidFill>
                </a:rPr>
                <a:t>F</a:t>
              </a:r>
              <a:r>
                <a:rPr lang="en-US" b="1" baseline="-25000" dirty="0">
                  <a:solidFill>
                    <a:srgbClr val="FFFF00"/>
                  </a:solidFill>
                </a:rPr>
                <a:t>2</a:t>
              </a:r>
              <a:endParaRPr lang="th-TH" b="1" dirty="0">
                <a:solidFill>
                  <a:srgbClr val="FFFF00"/>
                </a:solidFill>
              </a:endParaRPr>
            </a:p>
          </p:txBody>
        </p:sp>
        <p:sp>
          <p:nvSpPr>
            <p:cNvPr id="2079" name="Oval 31"/>
            <p:cNvSpPr>
              <a:spLocks noChangeArrowheads="1"/>
            </p:cNvSpPr>
            <p:nvPr/>
          </p:nvSpPr>
          <p:spPr bwMode="auto">
            <a:xfrm>
              <a:off x="2819400" y="4800600"/>
              <a:ext cx="95250" cy="9525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5" name="กลุ่ม 4">
            <a:extLst>
              <a:ext uri="{FF2B5EF4-FFF2-40B4-BE49-F238E27FC236}">
                <a16:creationId xmlns:a16="http://schemas.microsoft.com/office/drawing/2014/main" id="{95D1D9F9-4AEB-43CF-B0E2-26F2DDA78E88}"/>
              </a:ext>
            </a:extLst>
          </p:cNvPr>
          <p:cNvGrpSpPr/>
          <p:nvPr/>
        </p:nvGrpSpPr>
        <p:grpSpPr>
          <a:xfrm>
            <a:off x="366192" y="4800600"/>
            <a:ext cx="533400" cy="428600"/>
            <a:chOff x="366192" y="4800600"/>
            <a:chExt cx="533400" cy="428600"/>
          </a:xfrm>
        </p:grpSpPr>
        <p:sp>
          <p:nvSpPr>
            <p:cNvPr id="2068" name="Text Box 20"/>
            <p:cNvSpPr txBox="1">
              <a:spLocks noChangeArrowheads="1"/>
            </p:cNvSpPr>
            <p:nvPr/>
          </p:nvSpPr>
          <p:spPr bwMode="auto">
            <a:xfrm>
              <a:off x="366192" y="4859868"/>
              <a:ext cx="533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b="1" dirty="0">
                  <a:solidFill>
                    <a:srgbClr val="FFFF00"/>
                  </a:solidFill>
                </a:rPr>
                <a:t>F</a:t>
              </a:r>
              <a:r>
                <a:rPr lang="en-US" b="1" baseline="-25000" dirty="0">
                  <a:solidFill>
                    <a:srgbClr val="FFFF00"/>
                  </a:solidFill>
                </a:rPr>
                <a:t>1</a:t>
              </a:r>
              <a:endParaRPr lang="th-TH" b="1" dirty="0">
                <a:solidFill>
                  <a:srgbClr val="FFFF00"/>
                </a:solidFill>
              </a:endParaRPr>
            </a:p>
          </p:txBody>
        </p:sp>
        <p:sp>
          <p:nvSpPr>
            <p:cNvPr id="2080" name="Oval 32"/>
            <p:cNvSpPr>
              <a:spLocks noChangeArrowheads="1"/>
            </p:cNvSpPr>
            <p:nvPr/>
          </p:nvSpPr>
          <p:spPr bwMode="auto">
            <a:xfrm>
              <a:off x="514350" y="4800600"/>
              <a:ext cx="95250" cy="9525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4" name="กลุ่ม 3">
            <a:extLst>
              <a:ext uri="{FF2B5EF4-FFF2-40B4-BE49-F238E27FC236}">
                <a16:creationId xmlns:a16="http://schemas.microsoft.com/office/drawing/2014/main" id="{F8D1175A-870E-49F3-9403-33A243C09D80}"/>
              </a:ext>
            </a:extLst>
          </p:cNvPr>
          <p:cNvGrpSpPr/>
          <p:nvPr/>
        </p:nvGrpSpPr>
        <p:grpSpPr>
          <a:xfrm>
            <a:off x="2362200" y="3657600"/>
            <a:ext cx="685800" cy="571500"/>
            <a:chOff x="2362200" y="3657600"/>
            <a:chExt cx="685800" cy="571500"/>
          </a:xfrm>
        </p:grpSpPr>
        <p:sp>
          <p:nvSpPr>
            <p:cNvPr id="2066" name="Text Box 18"/>
            <p:cNvSpPr txBox="1">
              <a:spLocks noChangeArrowheads="1"/>
            </p:cNvSpPr>
            <p:nvPr/>
          </p:nvSpPr>
          <p:spPr bwMode="auto">
            <a:xfrm>
              <a:off x="2362200" y="3657600"/>
              <a:ext cx="685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b="1" dirty="0">
                  <a:solidFill>
                    <a:srgbClr val="FFFF00"/>
                  </a:solidFill>
                </a:rPr>
                <a:t>P</a:t>
              </a:r>
            </a:p>
          </p:txBody>
        </p:sp>
        <p:sp>
          <p:nvSpPr>
            <p:cNvPr id="2083" name="Oval 35"/>
            <p:cNvSpPr>
              <a:spLocks noChangeArrowheads="1"/>
            </p:cNvSpPr>
            <p:nvPr/>
          </p:nvSpPr>
          <p:spPr bwMode="auto">
            <a:xfrm flipH="1">
              <a:off x="2419350" y="4152900"/>
              <a:ext cx="76200" cy="762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2084" name="Oval 36"/>
          <p:cNvSpPr>
            <a:spLocks noChangeArrowheads="1"/>
          </p:cNvSpPr>
          <p:nvPr/>
        </p:nvSpPr>
        <p:spPr bwMode="auto">
          <a:xfrm>
            <a:off x="6400800" y="4114800"/>
            <a:ext cx="74613" cy="1143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086" name="Text Box 38"/>
          <p:cNvSpPr txBox="1">
            <a:spLocks noChangeArrowheads="1"/>
          </p:cNvSpPr>
          <p:nvPr/>
        </p:nvSpPr>
        <p:spPr bwMode="auto">
          <a:xfrm>
            <a:off x="2057400" y="5834608"/>
            <a:ext cx="502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( ทางเดินของจุด </a:t>
            </a: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P </a:t>
            </a:r>
            <a:r>
              <a:rPr lang="th-TH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จะมีลักษณะเป็นวงรี )</a:t>
            </a:r>
          </a:p>
        </p:txBody>
      </p:sp>
      <p:sp>
        <p:nvSpPr>
          <p:cNvPr id="2088" name="Arc 40"/>
          <p:cNvSpPr>
            <a:spLocks/>
          </p:cNvSpPr>
          <p:nvPr/>
        </p:nvSpPr>
        <p:spPr bwMode="auto">
          <a:xfrm rot="10800000" flipH="1" flipV="1">
            <a:off x="3429000" y="5257800"/>
            <a:ext cx="533400" cy="533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FF0066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089" name="Arc 41"/>
          <p:cNvSpPr>
            <a:spLocks/>
          </p:cNvSpPr>
          <p:nvPr/>
        </p:nvSpPr>
        <p:spPr bwMode="auto">
          <a:xfrm flipH="1">
            <a:off x="3962400" y="4953000"/>
            <a:ext cx="2346325" cy="838200"/>
          </a:xfrm>
          <a:custGeom>
            <a:avLst/>
            <a:gdLst>
              <a:gd name="G0" fmla="+- 1332 0 0"/>
              <a:gd name="G1" fmla="+- 21600 0 0"/>
              <a:gd name="G2" fmla="+- 21600 0 0"/>
              <a:gd name="T0" fmla="*/ 0 w 22932"/>
              <a:gd name="T1" fmla="*/ 41 h 21600"/>
              <a:gd name="T2" fmla="*/ 22932 w 22932"/>
              <a:gd name="T3" fmla="*/ 21600 h 21600"/>
              <a:gd name="T4" fmla="*/ 1332 w 22932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932" h="21600" fill="none" extrusionOk="0">
                <a:moveTo>
                  <a:pt x="0" y="41"/>
                </a:moveTo>
                <a:cubicBezTo>
                  <a:pt x="443" y="13"/>
                  <a:pt x="887" y="-1"/>
                  <a:pt x="1332" y="0"/>
                </a:cubicBezTo>
                <a:cubicBezTo>
                  <a:pt x="13261" y="0"/>
                  <a:pt x="22932" y="9670"/>
                  <a:pt x="22932" y="21600"/>
                </a:cubicBezTo>
              </a:path>
              <a:path w="22932" h="21600" stroke="0" extrusionOk="0">
                <a:moveTo>
                  <a:pt x="0" y="41"/>
                </a:moveTo>
                <a:cubicBezTo>
                  <a:pt x="443" y="13"/>
                  <a:pt x="887" y="-1"/>
                  <a:pt x="1332" y="0"/>
                </a:cubicBezTo>
                <a:cubicBezTo>
                  <a:pt x="13261" y="0"/>
                  <a:pt x="22932" y="9670"/>
                  <a:pt x="22932" y="21600"/>
                </a:cubicBezTo>
                <a:lnTo>
                  <a:pt x="1332" y="21600"/>
                </a:lnTo>
                <a:close/>
              </a:path>
            </a:pathLst>
          </a:custGeom>
          <a:noFill/>
          <a:ln w="28575">
            <a:solidFill>
              <a:srgbClr val="FF0066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092" name="AutoShape 4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382000" y="6553200"/>
            <a:ext cx="381000" cy="304800"/>
          </a:xfrm>
          <a:prstGeom prst="actionButtonBackPrevious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093" name="AutoShape 4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763000" y="6553200"/>
            <a:ext cx="381000" cy="304800"/>
          </a:xfrm>
          <a:prstGeom prst="actionButtonForwardNex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blind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val 2"/>
          <p:cNvSpPr>
            <a:spLocks noChangeArrowheads="1"/>
          </p:cNvSpPr>
          <p:nvPr/>
        </p:nvSpPr>
        <p:spPr bwMode="auto">
          <a:xfrm>
            <a:off x="1219200" y="2133600"/>
            <a:ext cx="6629400" cy="33528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grpSp>
        <p:nvGrpSpPr>
          <p:cNvPr id="12294" name="Group 6"/>
          <p:cNvGrpSpPr>
            <a:grpSpLocks/>
          </p:cNvGrpSpPr>
          <p:nvPr/>
        </p:nvGrpSpPr>
        <p:grpSpPr bwMode="auto">
          <a:xfrm>
            <a:off x="1259632" y="2132856"/>
            <a:ext cx="6593632" cy="3314700"/>
            <a:chOff x="480" y="1104"/>
            <a:chExt cx="4800" cy="2592"/>
          </a:xfrm>
        </p:grpSpPr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>
              <a:off x="480" y="2400"/>
              <a:ext cx="4800" cy="0"/>
            </a:xfrm>
            <a:prstGeom prst="line">
              <a:avLst/>
            </a:prstGeom>
            <a:noFill/>
            <a:ln w="5715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2296" name="Line 8"/>
            <p:cNvSpPr>
              <a:spLocks noChangeShapeType="1"/>
            </p:cNvSpPr>
            <p:nvPr/>
          </p:nvSpPr>
          <p:spPr bwMode="auto">
            <a:xfrm flipV="1">
              <a:off x="2832" y="1104"/>
              <a:ext cx="0" cy="2592"/>
            </a:xfrm>
            <a:prstGeom prst="line">
              <a:avLst/>
            </a:prstGeom>
            <a:noFill/>
            <a:ln w="5715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12297" name="Oval 9"/>
          <p:cNvSpPr>
            <a:spLocks noChangeArrowheads="1"/>
          </p:cNvSpPr>
          <p:nvPr/>
        </p:nvSpPr>
        <p:spPr bwMode="auto">
          <a:xfrm>
            <a:off x="4425950" y="371475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/>
          </a:p>
        </p:txBody>
      </p:sp>
      <p:sp>
        <p:nvSpPr>
          <p:cNvPr id="12303" name="Oval 15"/>
          <p:cNvSpPr>
            <a:spLocks noChangeArrowheads="1"/>
          </p:cNvSpPr>
          <p:nvPr/>
        </p:nvSpPr>
        <p:spPr bwMode="auto">
          <a:xfrm>
            <a:off x="7772400" y="3733800"/>
            <a:ext cx="152400" cy="152400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7944544" y="3441194"/>
            <a:ext cx="152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4000" b="1" dirty="0">
                <a:solidFill>
                  <a:srgbClr val="99FF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V</a:t>
            </a:r>
          </a:p>
        </p:txBody>
      </p:sp>
      <p:sp>
        <p:nvSpPr>
          <p:cNvPr id="12305" name="Oval 17"/>
          <p:cNvSpPr>
            <a:spLocks noChangeArrowheads="1"/>
          </p:cNvSpPr>
          <p:nvPr/>
        </p:nvSpPr>
        <p:spPr bwMode="auto">
          <a:xfrm>
            <a:off x="1143000" y="3733800"/>
            <a:ext cx="152400" cy="152400"/>
          </a:xfrm>
          <a:prstGeom prst="ellipse">
            <a:avLst/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/>
          </a:p>
        </p:txBody>
      </p:sp>
      <p:sp>
        <p:nvSpPr>
          <p:cNvPr id="12306" name="Oval 18"/>
          <p:cNvSpPr>
            <a:spLocks noChangeArrowheads="1"/>
          </p:cNvSpPr>
          <p:nvPr/>
        </p:nvSpPr>
        <p:spPr bwMode="auto">
          <a:xfrm>
            <a:off x="4419600" y="20574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/>
          </a:p>
        </p:txBody>
      </p:sp>
      <p:sp>
        <p:nvSpPr>
          <p:cNvPr id="12307" name="Oval 19"/>
          <p:cNvSpPr>
            <a:spLocks noChangeArrowheads="1"/>
          </p:cNvSpPr>
          <p:nvPr/>
        </p:nvSpPr>
        <p:spPr bwMode="auto">
          <a:xfrm>
            <a:off x="4419600" y="54102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/>
          </a:p>
        </p:txBody>
      </p:sp>
      <p:sp>
        <p:nvSpPr>
          <p:cNvPr id="12308" name="Oval 20"/>
          <p:cNvSpPr>
            <a:spLocks noChangeArrowheads="1"/>
          </p:cNvSpPr>
          <p:nvPr/>
        </p:nvSpPr>
        <p:spPr bwMode="auto">
          <a:xfrm>
            <a:off x="6400800" y="3695700"/>
            <a:ext cx="152400" cy="1524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/>
          </a:p>
        </p:txBody>
      </p:sp>
      <p:sp>
        <p:nvSpPr>
          <p:cNvPr id="12309" name="Oval 21"/>
          <p:cNvSpPr>
            <a:spLocks noChangeArrowheads="1"/>
          </p:cNvSpPr>
          <p:nvPr/>
        </p:nvSpPr>
        <p:spPr bwMode="auto">
          <a:xfrm>
            <a:off x="2400300" y="3714750"/>
            <a:ext cx="152400" cy="1524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/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755576" y="3429000"/>
            <a:ext cx="5715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4000" b="1" dirty="0">
                <a:solidFill>
                  <a:srgbClr val="99FF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V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2195736" y="3140968"/>
            <a:ext cx="152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4000" b="1" dirty="0">
                <a:solidFill>
                  <a:srgbClr val="99FF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6429796" y="3237131"/>
            <a:ext cx="152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4000" b="1" dirty="0">
                <a:solidFill>
                  <a:srgbClr val="99FF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</a:t>
            </a:r>
          </a:p>
        </p:txBody>
      </p:sp>
      <p:sp>
        <p:nvSpPr>
          <p:cNvPr id="12321" name="Line 33"/>
          <p:cNvSpPr>
            <a:spLocks noChangeShapeType="1"/>
          </p:cNvSpPr>
          <p:nvPr/>
        </p:nvSpPr>
        <p:spPr bwMode="auto">
          <a:xfrm>
            <a:off x="3962400" y="2743200"/>
            <a:ext cx="4572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22" name="Line 34"/>
          <p:cNvSpPr>
            <a:spLocks noChangeShapeType="1"/>
          </p:cNvSpPr>
          <p:nvPr/>
        </p:nvSpPr>
        <p:spPr bwMode="auto">
          <a:xfrm flipV="1">
            <a:off x="3131840" y="3886200"/>
            <a:ext cx="0" cy="533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23" name="Text Box 35"/>
          <p:cNvSpPr txBox="1">
            <a:spLocks noChangeArrowheads="1"/>
          </p:cNvSpPr>
          <p:nvPr/>
        </p:nvSpPr>
        <p:spPr bwMode="auto">
          <a:xfrm>
            <a:off x="2971800" y="2545740"/>
            <a:ext cx="99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แกนโท</a:t>
            </a:r>
          </a:p>
        </p:txBody>
      </p:sp>
      <p:sp>
        <p:nvSpPr>
          <p:cNvPr id="12324" name="Text Box 36"/>
          <p:cNvSpPr txBox="1">
            <a:spLocks noChangeArrowheads="1"/>
          </p:cNvSpPr>
          <p:nvPr/>
        </p:nvSpPr>
        <p:spPr bwMode="auto">
          <a:xfrm>
            <a:off x="2555776" y="4267200"/>
            <a:ext cx="1371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แกนเอก</a:t>
            </a:r>
          </a:p>
        </p:txBody>
      </p:sp>
      <p:sp>
        <p:nvSpPr>
          <p:cNvPr id="12325" name="Text Box 37"/>
          <p:cNvSpPr txBox="1">
            <a:spLocks noChangeArrowheads="1"/>
          </p:cNvSpPr>
          <p:nvPr/>
        </p:nvSpPr>
        <p:spPr bwMode="auto">
          <a:xfrm>
            <a:off x="2411760" y="419554"/>
            <a:ext cx="4040088" cy="7016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square"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th-TH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ส่วนประกอบของวงรี</a:t>
            </a:r>
          </a:p>
        </p:txBody>
      </p:sp>
      <p:sp>
        <p:nvSpPr>
          <p:cNvPr id="12326" name="Line 38"/>
          <p:cNvSpPr>
            <a:spLocks noChangeShapeType="1"/>
          </p:cNvSpPr>
          <p:nvPr/>
        </p:nvSpPr>
        <p:spPr bwMode="auto">
          <a:xfrm flipH="1" flipV="1">
            <a:off x="4572000" y="3892551"/>
            <a:ext cx="436612" cy="566646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27" name="Text Box 39"/>
          <p:cNvSpPr txBox="1">
            <a:spLocks noChangeArrowheads="1"/>
          </p:cNvSpPr>
          <p:nvPr/>
        </p:nvSpPr>
        <p:spPr bwMode="auto">
          <a:xfrm>
            <a:off x="4499992" y="4417948"/>
            <a:ext cx="1676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จุดศูนย์กลาง</a:t>
            </a:r>
          </a:p>
        </p:txBody>
      </p:sp>
      <p:sp>
        <p:nvSpPr>
          <p:cNvPr id="12328" name="Line 40"/>
          <p:cNvSpPr>
            <a:spLocks noChangeShapeType="1"/>
          </p:cNvSpPr>
          <p:nvPr/>
        </p:nvSpPr>
        <p:spPr bwMode="auto">
          <a:xfrm>
            <a:off x="7848600" y="2971800"/>
            <a:ext cx="0" cy="762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7452320" y="2545740"/>
            <a:ext cx="121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จุดยอด</a:t>
            </a:r>
          </a:p>
        </p:txBody>
      </p:sp>
      <p:sp>
        <p:nvSpPr>
          <p:cNvPr id="12330" name="Line 42"/>
          <p:cNvSpPr>
            <a:spLocks noChangeShapeType="1"/>
          </p:cNvSpPr>
          <p:nvPr/>
        </p:nvSpPr>
        <p:spPr bwMode="auto">
          <a:xfrm>
            <a:off x="1143000" y="2895600"/>
            <a:ext cx="57150" cy="56197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31" name="Text Box 43"/>
          <p:cNvSpPr txBox="1">
            <a:spLocks noChangeArrowheads="1"/>
          </p:cNvSpPr>
          <p:nvPr/>
        </p:nvSpPr>
        <p:spPr bwMode="auto">
          <a:xfrm>
            <a:off x="685800" y="2473732"/>
            <a:ext cx="121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จุดยอด</a:t>
            </a:r>
          </a:p>
        </p:txBody>
      </p:sp>
      <p:sp>
        <p:nvSpPr>
          <p:cNvPr id="12333" name="Line 45"/>
          <p:cNvSpPr>
            <a:spLocks noChangeShapeType="1"/>
          </p:cNvSpPr>
          <p:nvPr/>
        </p:nvSpPr>
        <p:spPr bwMode="auto">
          <a:xfrm flipH="1" flipV="1">
            <a:off x="6553200" y="3886200"/>
            <a:ext cx="2286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34" name="Text Box 46"/>
          <p:cNvSpPr txBox="1">
            <a:spLocks noChangeArrowheads="1"/>
          </p:cNvSpPr>
          <p:nvPr/>
        </p:nvSpPr>
        <p:spPr bwMode="auto">
          <a:xfrm>
            <a:off x="6629400" y="4114800"/>
            <a:ext cx="1447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โฟกัส</a:t>
            </a:r>
          </a:p>
        </p:txBody>
      </p:sp>
      <p:sp>
        <p:nvSpPr>
          <p:cNvPr id="12335" name="Line 47"/>
          <p:cNvSpPr>
            <a:spLocks noChangeShapeType="1"/>
          </p:cNvSpPr>
          <p:nvPr/>
        </p:nvSpPr>
        <p:spPr bwMode="auto">
          <a:xfrm flipV="1">
            <a:off x="2209800" y="3962400"/>
            <a:ext cx="228600" cy="304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36" name="Text Box 48"/>
          <p:cNvSpPr txBox="1">
            <a:spLocks noChangeArrowheads="1"/>
          </p:cNvSpPr>
          <p:nvPr/>
        </p:nvSpPr>
        <p:spPr bwMode="auto">
          <a:xfrm>
            <a:off x="1676400" y="4191000"/>
            <a:ext cx="106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โฟกัส</a:t>
            </a:r>
          </a:p>
        </p:txBody>
      </p:sp>
      <p:sp>
        <p:nvSpPr>
          <p:cNvPr id="12337" name="Line 49"/>
          <p:cNvSpPr>
            <a:spLocks noChangeShapeType="1"/>
          </p:cNvSpPr>
          <p:nvPr/>
        </p:nvSpPr>
        <p:spPr bwMode="auto">
          <a:xfrm>
            <a:off x="3886200" y="1676400"/>
            <a:ext cx="533400" cy="381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38" name="Text Box 50"/>
          <p:cNvSpPr txBox="1">
            <a:spLocks noChangeArrowheads="1"/>
          </p:cNvSpPr>
          <p:nvPr/>
        </p:nvSpPr>
        <p:spPr bwMode="auto">
          <a:xfrm>
            <a:off x="3035424" y="1321604"/>
            <a:ext cx="175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จุดปลายแกนโท</a:t>
            </a:r>
          </a:p>
        </p:txBody>
      </p:sp>
      <p:sp>
        <p:nvSpPr>
          <p:cNvPr id="12339" name="Line 51"/>
          <p:cNvSpPr>
            <a:spLocks noChangeShapeType="1"/>
          </p:cNvSpPr>
          <p:nvPr/>
        </p:nvSpPr>
        <p:spPr bwMode="auto">
          <a:xfrm flipV="1">
            <a:off x="3886200" y="5562599"/>
            <a:ext cx="457200" cy="21431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40" name="Text Box 52"/>
          <p:cNvSpPr txBox="1">
            <a:spLocks noChangeArrowheads="1"/>
          </p:cNvSpPr>
          <p:nvPr/>
        </p:nvSpPr>
        <p:spPr bwMode="auto">
          <a:xfrm>
            <a:off x="2955032" y="5733256"/>
            <a:ext cx="190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จุดปลายแกนโท</a:t>
            </a:r>
          </a:p>
        </p:txBody>
      </p:sp>
      <p:sp>
        <p:nvSpPr>
          <p:cNvPr id="12341" name="Line 53"/>
          <p:cNvSpPr>
            <a:spLocks noChangeShapeType="1"/>
          </p:cNvSpPr>
          <p:nvPr/>
        </p:nvSpPr>
        <p:spPr bwMode="auto">
          <a:xfrm>
            <a:off x="6482308" y="2487352"/>
            <a:ext cx="0" cy="2721496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42" name="Line 54"/>
          <p:cNvSpPr>
            <a:spLocks noChangeShapeType="1"/>
          </p:cNvSpPr>
          <p:nvPr/>
        </p:nvSpPr>
        <p:spPr bwMode="auto">
          <a:xfrm>
            <a:off x="2471068" y="2532906"/>
            <a:ext cx="14287" cy="259228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43" name="Line 55"/>
          <p:cNvSpPr>
            <a:spLocks noChangeShapeType="1"/>
          </p:cNvSpPr>
          <p:nvPr/>
        </p:nvSpPr>
        <p:spPr bwMode="auto">
          <a:xfrm flipH="1">
            <a:off x="6553200" y="2286000"/>
            <a:ext cx="381000" cy="533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44" name="Text Box 56"/>
          <p:cNvSpPr txBox="1">
            <a:spLocks noChangeArrowheads="1"/>
          </p:cNvSpPr>
          <p:nvPr/>
        </p:nvSpPr>
        <p:spPr bwMode="auto">
          <a:xfrm>
            <a:off x="6300192" y="1897668"/>
            <a:ext cx="18268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 dirty="0" err="1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ลาตัสเรกตัม</a:t>
            </a:r>
            <a:endParaRPr lang="th-TH" sz="2800" b="1" dirty="0">
              <a:solidFill>
                <a:srgbClr val="FFFF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345" name="AutoShape 57"/>
          <p:cNvSpPr>
            <a:spLocks/>
          </p:cNvSpPr>
          <p:nvPr/>
        </p:nvSpPr>
        <p:spPr bwMode="auto">
          <a:xfrm>
            <a:off x="4572000" y="2209800"/>
            <a:ext cx="209550" cy="1524000"/>
          </a:xfrm>
          <a:prstGeom prst="rightBrace">
            <a:avLst>
              <a:gd name="adj1" fmla="val 60606"/>
              <a:gd name="adj2" fmla="val 50000"/>
            </a:avLst>
          </a:prstGeom>
          <a:noFill/>
          <a:ln w="38100">
            <a:solidFill>
              <a:srgbClr val="CC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46" name="Text Box 58"/>
          <p:cNvSpPr txBox="1">
            <a:spLocks noChangeArrowheads="1"/>
          </p:cNvSpPr>
          <p:nvPr/>
        </p:nvSpPr>
        <p:spPr bwMode="auto">
          <a:xfrm>
            <a:off x="4724400" y="2590800"/>
            <a:ext cx="381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4000" b="1" dirty="0">
                <a:solidFill>
                  <a:srgbClr val="99FF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</a:t>
            </a:r>
          </a:p>
        </p:txBody>
      </p:sp>
      <p:sp>
        <p:nvSpPr>
          <p:cNvPr id="12347" name="AutoShape 59"/>
          <p:cNvSpPr>
            <a:spLocks/>
          </p:cNvSpPr>
          <p:nvPr/>
        </p:nvSpPr>
        <p:spPr bwMode="auto">
          <a:xfrm rot="5400000" flipV="1">
            <a:off x="5391435" y="2990850"/>
            <a:ext cx="209550" cy="1981200"/>
          </a:xfrm>
          <a:prstGeom prst="rightBrace">
            <a:avLst>
              <a:gd name="adj1" fmla="val 78788"/>
              <a:gd name="adj2" fmla="val 50000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48" name="Text Box 60"/>
          <p:cNvSpPr txBox="1">
            <a:spLocks noChangeArrowheads="1"/>
          </p:cNvSpPr>
          <p:nvPr/>
        </p:nvSpPr>
        <p:spPr bwMode="auto">
          <a:xfrm>
            <a:off x="5196880" y="3884713"/>
            <a:ext cx="533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4000" b="1" dirty="0">
                <a:solidFill>
                  <a:srgbClr val="99FF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c</a:t>
            </a:r>
          </a:p>
        </p:txBody>
      </p:sp>
      <p:sp>
        <p:nvSpPr>
          <p:cNvPr id="12349" name="AutoShape 61"/>
          <p:cNvSpPr>
            <a:spLocks/>
          </p:cNvSpPr>
          <p:nvPr/>
        </p:nvSpPr>
        <p:spPr bwMode="auto">
          <a:xfrm rot="16200000" flipV="1">
            <a:off x="6043871" y="1977310"/>
            <a:ext cx="142876" cy="3214710"/>
          </a:xfrm>
          <a:prstGeom prst="rightBrace">
            <a:avLst>
              <a:gd name="adj1" fmla="val 122222"/>
              <a:gd name="adj2" fmla="val 50000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50" name="Text Box 62"/>
          <p:cNvSpPr txBox="1">
            <a:spLocks noChangeArrowheads="1"/>
          </p:cNvSpPr>
          <p:nvPr/>
        </p:nvSpPr>
        <p:spPr bwMode="auto">
          <a:xfrm>
            <a:off x="5804916" y="2948217"/>
            <a:ext cx="83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4000" b="1" dirty="0">
                <a:solidFill>
                  <a:srgbClr val="99FF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a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75"/>
                                        <p:tgtEl>
                                          <p:spTgt spid="12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75"/>
                                        <p:tgtEl>
                                          <p:spTgt spid="12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75"/>
                                        <p:tgtEl>
                                          <p:spTgt spid="12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500"/>
                                        <p:tgtEl>
                                          <p:spTgt spid="123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75"/>
                                        <p:tgtEl>
                                          <p:spTgt spid="12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75"/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2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7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2" dur="500"/>
                                        <p:tgtEl>
                                          <p:spTgt spid="123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75"/>
                                        <p:tgtEl>
                                          <p:spTgt spid="12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2" dur="500"/>
                                        <p:tgtEl>
                                          <p:spTgt spid="123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75"/>
                                        <p:tgtEl>
                                          <p:spTgt spid="12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2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75"/>
                                        <p:tgtEl>
                                          <p:spTgt spid="12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2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75"/>
                                        <p:tgtEl>
                                          <p:spTgt spid="12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2" dur="5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75"/>
                                        <p:tgtEl>
                                          <p:spTgt spid="12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2" dur="500"/>
                                        <p:tgtEl>
                                          <p:spTgt spid="123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75"/>
                                        <p:tgtEl>
                                          <p:spTgt spid="12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2" dur="500"/>
                                        <p:tgtEl>
                                          <p:spTgt spid="123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7" dur="75"/>
                                        <p:tgtEl>
                                          <p:spTgt spid="12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2" dur="500"/>
                                        <p:tgtEl>
                                          <p:spTgt spid="123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7" dur="75"/>
                                        <p:tgtEl>
                                          <p:spTgt spid="12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2" dur="500"/>
                                        <p:tgtEl>
                                          <p:spTgt spid="123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75"/>
                                        <p:tgtEl>
                                          <p:spTgt spid="12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2" dur="500"/>
                                        <p:tgtEl>
                                          <p:spTgt spid="123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7" dur="500"/>
                                        <p:tgtEl>
                                          <p:spTgt spid="123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2" dur="500"/>
                                        <p:tgtEl>
                                          <p:spTgt spid="123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7" dur="75"/>
                                        <p:tgtEl>
                                          <p:spTgt spid="12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  <p:bldP spid="12297" grpId="0" animBg="1" autoUpdateAnimBg="0"/>
      <p:bldP spid="12303" grpId="0" animBg="1" autoUpdateAnimBg="0"/>
      <p:bldP spid="12304" grpId="0" build="p" autoUpdateAnimBg="0"/>
      <p:bldP spid="12305" grpId="0" animBg="1" autoUpdateAnimBg="0"/>
      <p:bldP spid="12306" grpId="0" animBg="1" autoUpdateAnimBg="0"/>
      <p:bldP spid="12307" grpId="0" animBg="1" autoUpdateAnimBg="0"/>
      <p:bldP spid="12308" grpId="0" animBg="1" autoUpdateAnimBg="0"/>
      <p:bldP spid="12309" grpId="0" animBg="1" autoUpdateAnimBg="0"/>
      <p:bldP spid="12310" grpId="0" build="p" autoUpdateAnimBg="0"/>
      <p:bldP spid="12311" grpId="0" build="p" autoUpdateAnimBg="0"/>
      <p:bldP spid="12312" grpId="0" build="p" autoUpdateAnimBg="0"/>
      <p:bldP spid="12321" grpId="0" animBg="1"/>
      <p:bldP spid="12322" grpId="0" animBg="1"/>
      <p:bldP spid="12323" grpId="0" build="p" autoUpdateAnimBg="0"/>
      <p:bldP spid="12324" grpId="0" build="p" autoUpdateAnimBg="0"/>
      <p:bldP spid="12326" grpId="0" animBg="1"/>
      <p:bldP spid="12327" grpId="0" build="p" autoUpdateAnimBg="0"/>
      <p:bldP spid="12328" grpId="0" animBg="1"/>
      <p:bldP spid="12329" grpId="0" build="p" autoUpdateAnimBg="0"/>
      <p:bldP spid="12330" grpId="0" animBg="1"/>
      <p:bldP spid="12331" grpId="0" build="p" autoUpdateAnimBg="0"/>
      <p:bldP spid="12333" grpId="0" animBg="1"/>
      <p:bldP spid="12334" grpId="0" build="p" autoUpdateAnimBg="0"/>
      <p:bldP spid="12335" grpId="0" animBg="1"/>
      <p:bldP spid="12336" grpId="0" build="p" autoUpdateAnimBg="0"/>
      <p:bldP spid="12337" grpId="0" animBg="1"/>
      <p:bldP spid="12338" grpId="0" build="p" autoUpdateAnimBg="0"/>
      <p:bldP spid="12339" grpId="0" animBg="1"/>
      <p:bldP spid="12340" grpId="0" build="p" autoUpdateAnimBg="0"/>
      <p:bldP spid="12341" grpId="0" animBg="1"/>
      <p:bldP spid="12342" grpId="0" animBg="1"/>
      <p:bldP spid="12343" grpId="0" animBg="1"/>
      <p:bldP spid="12344" grpId="0" build="p" autoUpdateAnimBg="0"/>
      <p:bldP spid="12345" grpId="0" animBg="1"/>
      <p:bldP spid="12346" grpId="0" build="p" autoUpdateAnimBg="0"/>
      <p:bldP spid="12347" grpId="0" animBg="1"/>
      <p:bldP spid="12348" grpId="0" build="p" autoUpdateAnimBg="0"/>
      <p:bldP spid="12349" grpId="0" animBg="1"/>
      <p:bldP spid="12350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ตาราง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014092"/>
              </p:ext>
            </p:extLst>
          </p:nvPr>
        </p:nvGraphicFramePr>
        <p:xfrm>
          <a:off x="331320" y="44624"/>
          <a:ext cx="8429684" cy="7173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4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392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สมการวงรีในแนวนอน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สมการวงรีในแนวตั้ง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034255"/>
                  </a:ext>
                </a:extLst>
              </a:tr>
              <a:tr h="856478">
                <a:tc>
                  <a:txBody>
                    <a:bodyPr/>
                    <a:lstStyle/>
                    <a:p>
                      <a:pPr algn="ctr"/>
                      <a:endParaRPr lang="th-TH" sz="32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32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669">
                <a:tc>
                  <a:txBody>
                    <a:bodyPr/>
                    <a:lstStyle/>
                    <a:p>
                      <a:pPr algn="ctr"/>
                      <a:endParaRPr lang="th-TH" sz="32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32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/>
                      <a:endParaRPr lang="th-TH" sz="32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/>
                      <a:endParaRPr lang="th-TH" sz="32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/>
                      <a:endParaRPr lang="th-TH" sz="32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/>
                      <a:endParaRPr lang="th-TH" sz="32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219115"/>
                  </a:ext>
                </a:extLst>
              </a:tr>
              <a:tr h="571125">
                <a:tc gridSpan="2">
                  <a:txBody>
                    <a:bodyPr/>
                    <a:lstStyle/>
                    <a:p>
                      <a:pPr algn="ctr"/>
                      <a:endParaRPr lang="th-TH" sz="3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h-TH" sz="32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017119"/>
                  </a:ext>
                </a:extLst>
              </a:tr>
              <a:tr h="543204">
                <a:tc gridSpan="2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9">
                <a:tc gridSpan="2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447">
                <a:tc gridSpan="2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9665">
                <a:tc gridSpan="2">
                  <a:txBody>
                    <a:bodyPr/>
                    <a:lstStyle/>
                    <a:p>
                      <a:pPr algn="ctr"/>
                      <a:endParaRPr lang="en-US" b="1" dirty="0">
                        <a:cs typeface="+mj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447">
                <a:tc gridSpan="2">
                  <a:txBody>
                    <a:bodyPr/>
                    <a:lstStyle/>
                    <a:p>
                      <a:pPr algn="ctr"/>
                      <a:endParaRPr lang="en-US" b="1" dirty="0">
                        <a:cs typeface="+mj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2" name="AutoShape 4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382000" y="6553200"/>
            <a:ext cx="381000" cy="304800"/>
          </a:xfrm>
          <a:prstGeom prst="actionButtonBackPrevious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3" name="AutoShape 4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763000" y="6553200"/>
            <a:ext cx="381000" cy="304800"/>
          </a:xfrm>
          <a:prstGeom prst="actionButtonForwardNex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grpSp>
        <p:nvGrpSpPr>
          <p:cNvPr id="83" name="กลุ่ม 82"/>
          <p:cNvGrpSpPr/>
          <p:nvPr/>
        </p:nvGrpSpPr>
        <p:grpSpPr>
          <a:xfrm>
            <a:off x="759882" y="1757383"/>
            <a:ext cx="3714776" cy="2145172"/>
            <a:chOff x="714348" y="2928934"/>
            <a:chExt cx="3714776" cy="1757346"/>
          </a:xfrm>
        </p:grpSpPr>
        <p:grpSp>
          <p:nvGrpSpPr>
            <p:cNvPr id="82" name="กลุ่ม 81"/>
            <p:cNvGrpSpPr/>
            <p:nvPr/>
          </p:nvGrpSpPr>
          <p:grpSpPr>
            <a:xfrm>
              <a:off x="714348" y="2928934"/>
              <a:ext cx="3714776" cy="1757346"/>
              <a:chOff x="642910" y="2786058"/>
              <a:chExt cx="3714776" cy="1757346"/>
            </a:xfrm>
          </p:grpSpPr>
          <p:sp>
            <p:nvSpPr>
              <p:cNvPr id="48" name="Oval 9"/>
              <p:cNvSpPr>
                <a:spLocks noChangeArrowheads="1"/>
              </p:cNvSpPr>
              <p:nvPr/>
            </p:nvSpPr>
            <p:spPr bwMode="auto">
              <a:xfrm>
                <a:off x="928662" y="3143248"/>
                <a:ext cx="2995610" cy="1271582"/>
              </a:xfrm>
              <a:prstGeom prst="ellips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grpSp>
            <p:nvGrpSpPr>
              <p:cNvPr id="49" name="Group 21"/>
              <p:cNvGrpSpPr>
                <a:grpSpLocks/>
              </p:cNvGrpSpPr>
              <p:nvPr/>
            </p:nvGrpSpPr>
            <p:grpSpPr bwMode="auto">
              <a:xfrm>
                <a:off x="785786" y="2786058"/>
                <a:ext cx="3429024" cy="1757346"/>
                <a:chOff x="480" y="1104"/>
                <a:chExt cx="4800" cy="2592"/>
              </a:xfrm>
            </p:grpSpPr>
            <p:sp>
              <p:nvSpPr>
                <p:cNvPr id="50" name="Line 4"/>
                <p:cNvSpPr>
                  <a:spLocks noChangeShapeType="1"/>
                </p:cNvSpPr>
                <p:nvPr/>
              </p:nvSpPr>
              <p:spPr bwMode="auto">
                <a:xfrm>
                  <a:off x="480" y="2537"/>
                  <a:ext cx="4800" cy="0"/>
                </a:xfrm>
                <a:prstGeom prst="line">
                  <a:avLst/>
                </a:prstGeom>
                <a:noFill/>
                <a:ln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  <p:sp>
              <p:nvSpPr>
                <p:cNvPr id="51" name="Line 5"/>
                <p:cNvSpPr>
                  <a:spLocks noChangeShapeType="1"/>
                </p:cNvSpPr>
                <p:nvPr/>
              </p:nvSpPr>
              <p:spPr bwMode="auto">
                <a:xfrm flipV="1">
                  <a:off x="2832" y="1104"/>
                  <a:ext cx="0" cy="2592"/>
                </a:xfrm>
                <a:prstGeom prst="line">
                  <a:avLst/>
                </a:prstGeom>
                <a:noFill/>
                <a:ln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</p:grpSp>
          <p:sp>
            <p:nvSpPr>
              <p:cNvPr id="60" name="Oval 28"/>
              <p:cNvSpPr>
                <a:spLocks noChangeArrowheads="1"/>
              </p:cNvSpPr>
              <p:nvPr/>
            </p:nvSpPr>
            <p:spPr bwMode="auto">
              <a:xfrm>
                <a:off x="2439877" y="3724862"/>
                <a:ext cx="72000" cy="720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th-TH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61" name="Text Box 29"/>
              <p:cNvSpPr txBox="1">
                <a:spLocks noChangeArrowheads="1"/>
              </p:cNvSpPr>
              <p:nvPr/>
            </p:nvSpPr>
            <p:spPr bwMode="auto">
              <a:xfrm>
                <a:off x="3857620" y="3440452"/>
                <a:ext cx="500066" cy="4790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3200" b="1" dirty="0">
                    <a:ln>
                      <a:solidFill>
                        <a:sysClr val="windowText" lastClr="000000"/>
                      </a:solidFill>
                    </a:ln>
                    <a:solidFill>
                      <a:schemeClr val="bg1"/>
                    </a:solidFill>
                    <a:latin typeface="Angsana New" panose="02020603050405020304" pitchFamily="18" charset="-34"/>
                    <a:cs typeface="Angsana New" panose="02020603050405020304" pitchFamily="18" charset="-34"/>
                  </a:rPr>
                  <a:t>V</a:t>
                </a:r>
              </a:p>
            </p:txBody>
          </p:sp>
          <p:sp>
            <p:nvSpPr>
              <p:cNvPr id="62" name="Text Box 30"/>
              <p:cNvSpPr txBox="1">
                <a:spLocks noChangeArrowheads="1"/>
              </p:cNvSpPr>
              <p:nvPr/>
            </p:nvSpPr>
            <p:spPr bwMode="auto">
              <a:xfrm>
                <a:off x="1142976" y="3381462"/>
                <a:ext cx="428628" cy="4790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3200" b="1" dirty="0">
                    <a:ln>
                      <a:solidFill>
                        <a:sysClr val="windowText" lastClr="000000"/>
                      </a:solidFill>
                    </a:ln>
                    <a:solidFill>
                      <a:schemeClr val="bg1"/>
                    </a:solidFill>
                    <a:latin typeface="Angsana New" panose="02020603050405020304" pitchFamily="18" charset="-34"/>
                    <a:cs typeface="Angsana New" panose="02020603050405020304" pitchFamily="18" charset="-34"/>
                  </a:rPr>
                  <a:t>F</a:t>
                </a:r>
              </a:p>
            </p:txBody>
          </p:sp>
          <p:sp>
            <p:nvSpPr>
              <p:cNvPr id="77" name="Oval 28"/>
              <p:cNvSpPr>
                <a:spLocks noChangeArrowheads="1"/>
              </p:cNvSpPr>
              <p:nvPr/>
            </p:nvSpPr>
            <p:spPr bwMode="auto">
              <a:xfrm>
                <a:off x="3884428" y="3714752"/>
                <a:ext cx="72000" cy="720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th-TH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78" name="Oval 28"/>
              <p:cNvSpPr>
                <a:spLocks noChangeArrowheads="1"/>
              </p:cNvSpPr>
              <p:nvPr/>
            </p:nvSpPr>
            <p:spPr bwMode="auto">
              <a:xfrm>
                <a:off x="1285290" y="3714752"/>
                <a:ext cx="72000" cy="720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th-TH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80" name="Text Box 29"/>
              <p:cNvSpPr txBox="1">
                <a:spLocks noChangeArrowheads="1"/>
              </p:cNvSpPr>
              <p:nvPr/>
            </p:nvSpPr>
            <p:spPr bwMode="auto">
              <a:xfrm>
                <a:off x="642910" y="3440452"/>
                <a:ext cx="500066" cy="4790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3200" b="1" dirty="0">
                    <a:ln>
                      <a:solidFill>
                        <a:sysClr val="windowText" lastClr="000000"/>
                      </a:solidFill>
                    </a:ln>
                    <a:solidFill>
                      <a:schemeClr val="bg1"/>
                    </a:solidFill>
                    <a:latin typeface="Angsana New" panose="02020603050405020304" pitchFamily="18" charset="-34"/>
                    <a:cs typeface="Angsana New" panose="02020603050405020304" pitchFamily="18" charset="-34"/>
                  </a:rPr>
                  <a:t>V</a:t>
                </a:r>
              </a:p>
            </p:txBody>
          </p:sp>
          <p:sp>
            <p:nvSpPr>
              <p:cNvPr id="81" name="Text Box 30"/>
              <p:cNvSpPr txBox="1">
                <a:spLocks noChangeArrowheads="1"/>
              </p:cNvSpPr>
              <p:nvPr/>
            </p:nvSpPr>
            <p:spPr bwMode="auto">
              <a:xfrm>
                <a:off x="3302900" y="3381462"/>
                <a:ext cx="428628" cy="4790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3200" b="1" dirty="0">
                    <a:ln>
                      <a:solidFill>
                        <a:sysClr val="windowText" lastClr="000000"/>
                      </a:solidFill>
                    </a:ln>
                    <a:solidFill>
                      <a:schemeClr val="bg1"/>
                    </a:solidFill>
                    <a:latin typeface="Angsana New" panose="02020603050405020304" pitchFamily="18" charset="-34"/>
                    <a:cs typeface="Angsana New" panose="02020603050405020304" pitchFamily="18" charset="-34"/>
                  </a:rPr>
                  <a:t>F</a:t>
                </a:r>
              </a:p>
            </p:txBody>
          </p:sp>
        </p:grpSp>
        <p:sp>
          <p:nvSpPr>
            <p:cNvPr id="76" name="Oval 28"/>
            <p:cNvSpPr>
              <a:spLocks noChangeArrowheads="1"/>
            </p:cNvSpPr>
            <p:nvPr/>
          </p:nvSpPr>
          <p:spPr bwMode="auto">
            <a:xfrm>
              <a:off x="966487" y="3857628"/>
              <a:ext cx="72000" cy="720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75" name="Oval 28"/>
            <p:cNvSpPr>
              <a:spLocks noChangeArrowheads="1"/>
            </p:cNvSpPr>
            <p:nvPr/>
          </p:nvSpPr>
          <p:spPr bwMode="auto">
            <a:xfrm>
              <a:off x="2499736" y="4511587"/>
              <a:ext cx="72000" cy="720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74" name="Oval 28"/>
            <p:cNvSpPr>
              <a:spLocks noChangeArrowheads="1"/>
            </p:cNvSpPr>
            <p:nvPr/>
          </p:nvSpPr>
          <p:spPr bwMode="auto">
            <a:xfrm>
              <a:off x="2499736" y="3236720"/>
              <a:ext cx="72000" cy="720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79" name="Oval 28"/>
            <p:cNvSpPr>
              <a:spLocks noChangeArrowheads="1"/>
            </p:cNvSpPr>
            <p:nvPr/>
          </p:nvSpPr>
          <p:spPr bwMode="auto">
            <a:xfrm>
              <a:off x="3499868" y="3857066"/>
              <a:ext cx="72000" cy="720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5" name="กลุ่ม 4"/>
          <p:cNvGrpSpPr/>
          <p:nvPr/>
        </p:nvGrpSpPr>
        <p:grpSpPr>
          <a:xfrm>
            <a:off x="5992048" y="1347361"/>
            <a:ext cx="1785950" cy="2810706"/>
            <a:chOff x="5643570" y="2371161"/>
            <a:chExt cx="1785950" cy="2810706"/>
          </a:xfrm>
        </p:grpSpPr>
        <p:sp>
          <p:nvSpPr>
            <p:cNvPr id="130" name="Text Box 29"/>
            <p:cNvSpPr txBox="1">
              <a:spLocks noChangeArrowheads="1"/>
            </p:cNvSpPr>
            <p:nvPr/>
          </p:nvSpPr>
          <p:spPr bwMode="auto">
            <a:xfrm>
              <a:off x="6415161" y="2500306"/>
              <a:ext cx="500066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ln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V</a:t>
              </a:r>
            </a:p>
          </p:txBody>
        </p:sp>
        <p:sp>
          <p:nvSpPr>
            <p:cNvPr id="131" name="Text Box 30"/>
            <p:cNvSpPr txBox="1">
              <a:spLocks noChangeArrowheads="1"/>
            </p:cNvSpPr>
            <p:nvPr/>
          </p:nvSpPr>
          <p:spPr bwMode="auto">
            <a:xfrm>
              <a:off x="6486599" y="4289722"/>
              <a:ext cx="428628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ln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F</a:t>
              </a:r>
            </a:p>
          </p:txBody>
        </p:sp>
        <p:sp>
          <p:nvSpPr>
            <p:cNvPr id="134" name="Text Box 29"/>
            <p:cNvSpPr txBox="1">
              <a:spLocks noChangeArrowheads="1"/>
            </p:cNvSpPr>
            <p:nvPr/>
          </p:nvSpPr>
          <p:spPr bwMode="auto">
            <a:xfrm>
              <a:off x="6487169" y="4602429"/>
              <a:ext cx="500066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ln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V</a:t>
              </a:r>
            </a:p>
          </p:txBody>
        </p:sp>
        <p:sp>
          <p:nvSpPr>
            <p:cNvPr id="135" name="Text Box 30"/>
            <p:cNvSpPr txBox="1">
              <a:spLocks noChangeArrowheads="1"/>
            </p:cNvSpPr>
            <p:nvPr/>
          </p:nvSpPr>
          <p:spPr bwMode="auto">
            <a:xfrm>
              <a:off x="6486599" y="2921570"/>
              <a:ext cx="428628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ln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F</a:t>
              </a:r>
            </a:p>
          </p:txBody>
        </p:sp>
        <p:grpSp>
          <p:nvGrpSpPr>
            <p:cNvPr id="4" name="กลุ่ม 3"/>
            <p:cNvGrpSpPr/>
            <p:nvPr/>
          </p:nvGrpSpPr>
          <p:grpSpPr>
            <a:xfrm>
              <a:off x="5643570" y="2371161"/>
              <a:ext cx="1785950" cy="2536565"/>
              <a:chOff x="5643570" y="2371161"/>
              <a:chExt cx="1785950" cy="2536565"/>
            </a:xfrm>
          </p:grpSpPr>
          <p:grpSp>
            <p:nvGrpSpPr>
              <p:cNvPr id="2" name="กลุ่ม 1"/>
              <p:cNvGrpSpPr/>
              <p:nvPr/>
            </p:nvGrpSpPr>
            <p:grpSpPr>
              <a:xfrm>
                <a:off x="5643570" y="2371161"/>
                <a:ext cx="1785950" cy="2486599"/>
                <a:chOff x="5643570" y="2371161"/>
                <a:chExt cx="1785950" cy="2486599"/>
              </a:xfrm>
            </p:grpSpPr>
            <p:sp>
              <p:nvSpPr>
                <p:cNvPr id="127" name="Oval 9"/>
                <p:cNvSpPr>
                  <a:spLocks noChangeArrowheads="1"/>
                </p:cNvSpPr>
                <p:nvPr/>
              </p:nvSpPr>
              <p:spPr bwMode="auto">
                <a:xfrm rot="16200000" flipV="1">
                  <a:off x="5536413" y="3464719"/>
                  <a:ext cx="1928826" cy="857256"/>
                </a:xfrm>
                <a:prstGeom prst="ellips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grpSp>
              <p:nvGrpSpPr>
                <p:cNvPr id="128" name="Group 21"/>
                <p:cNvGrpSpPr>
                  <a:grpSpLocks/>
                </p:cNvGrpSpPr>
                <p:nvPr/>
              </p:nvGrpSpPr>
              <p:grpSpPr bwMode="auto">
                <a:xfrm>
                  <a:off x="5643570" y="3857628"/>
                  <a:ext cx="1785950" cy="142876"/>
                  <a:chOff x="480" y="1104"/>
                  <a:chExt cx="4800" cy="2592"/>
                </a:xfrm>
              </p:grpSpPr>
              <p:sp>
                <p:nvSpPr>
                  <p:cNvPr id="136" name="Line 4"/>
                  <p:cNvSpPr>
                    <a:spLocks noChangeShapeType="1"/>
                  </p:cNvSpPr>
                  <p:nvPr/>
                </p:nvSpPr>
                <p:spPr bwMode="auto">
                  <a:xfrm>
                    <a:off x="480" y="2537"/>
                    <a:ext cx="4800" cy="0"/>
                  </a:xfrm>
                  <a:prstGeom prst="line">
                    <a:avLst/>
                  </a:prstGeom>
                  <a:noFill/>
                  <a:ln w="38100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th-TH"/>
                  </a:p>
                </p:txBody>
              </p:sp>
              <p:sp>
                <p:nvSpPr>
                  <p:cNvPr id="137" name="Line 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32" y="1104"/>
                    <a:ext cx="0" cy="2592"/>
                  </a:xfrm>
                  <a:prstGeom prst="line">
                    <a:avLst/>
                  </a:prstGeom>
                  <a:noFill/>
                  <a:ln w="38100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th-TH"/>
                  </a:p>
                </p:txBody>
              </p:sp>
            </p:grpSp>
            <p:sp>
              <p:nvSpPr>
                <p:cNvPr id="139" name="Line 4"/>
                <p:cNvSpPr>
                  <a:spLocks noChangeShapeType="1"/>
                </p:cNvSpPr>
                <p:nvPr/>
              </p:nvSpPr>
              <p:spPr bwMode="auto">
                <a:xfrm rot="16200000">
                  <a:off x="5313332" y="3585607"/>
                  <a:ext cx="2428892" cy="0"/>
                </a:xfrm>
                <a:prstGeom prst="line">
                  <a:avLst/>
                </a:prstGeom>
                <a:noFill/>
                <a:ln w="38100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>
                    <a:ln>
                      <a:solidFill>
                        <a:sysClr val="windowText" lastClr="000000"/>
                      </a:solidFill>
                    </a:ln>
                  </a:endParaRPr>
                </a:p>
              </p:txBody>
            </p:sp>
          </p:grpSp>
          <p:sp>
            <p:nvSpPr>
              <p:cNvPr id="132" name="Oval 28"/>
              <p:cNvSpPr>
                <a:spLocks noChangeArrowheads="1"/>
              </p:cNvSpPr>
              <p:nvPr/>
            </p:nvSpPr>
            <p:spPr bwMode="auto">
              <a:xfrm>
                <a:off x="6484473" y="2895883"/>
                <a:ext cx="72000" cy="720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th-TH"/>
              </a:p>
            </p:txBody>
          </p:sp>
          <p:sp>
            <p:nvSpPr>
              <p:cNvPr id="124" name="Oval 28"/>
              <p:cNvSpPr>
                <a:spLocks noChangeArrowheads="1"/>
              </p:cNvSpPr>
              <p:nvPr/>
            </p:nvSpPr>
            <p:spPr bwMode="auto">
              <a:xfrm>
                <a:off x="6489592" y="3895453"/>
                <a:ext cx="72000" cy="720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th-TH"/>
              </a:p>
            </p:txBody>
          </p:sp>
          <p:sp>
            <p:nvSpPr>
              <p:cNvPr id="122" name="Oval 28"/>
              <p:cNvSpPr>
                <a:spLocks noChangeArrowheads="1"/>
              </p:cNvSpPr>
              <p:nvPr/>
            </p:nvSpPr>
            <p:spPr bwMode="auto">
              <a:xfrm>
                <a:off x="6489809" y="4835726"/>
                <a:ext cx="72000" cy="720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th-TH"/>
              </a:p>
            </p:txBody>
          </p:sp>
          <p:sp>
            <p:nvSpPr>
              <p:cNvPr id="123" name="Oval 28"/>
              <p:cNvSpPr>
                <a:spLocks noChangeArrowheads="1"/>
              </p:cNvSpPr>
              <p:nvPr/>
            </p:nvSpPr>
            <p:spPr bwMode="auto">
              <a:xfrm>
                <a:off x="6489809" y="4533621"/>
                <a:ext cx="72000" cy="720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th-TH"/>
              </a:p>
            </p:txBody>
          </p:sp>
          <p:sp>
            <p:nvSpPr>
              <p:cNvPr id="129" name="Oval 28"/>
              <p:cNvSpPr>
                <a:spLocks noChangeArrowheads="1"/>
              </p:cNvSpPr>
              <p:nvPr/>
            </p:nvSpPr>
            <p:spPr bwMode="auto">
              <a:xfrm>
                <a:off x="6489809" y="3142686"/>
                <a:ext cx="72000" cy="720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th-TH"/>
              </a:p>
            </p:txBody>
          </p:sp>
          <p:sp>
            <p:nvSpPr>
              <p:cNvPr id="125" name="Oval 28"/>
              <p:cNvSpPr>
                <a:spLocks noChangeArrowheads="1"/>
              </p:cNvSpPr>
              <p:nvPr/>
            </p:nvSpPr>
            <p:spPr bwMode="auto">
              <a:xfrm>
                <a:off x="6896403" y="3906687"/>
                <a:ext cx="72000" cy="720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th-TH"/>
              </a:p>
            </p:txBody>
          </p:sp>
          <p:sp>
            <p:nvSpPr>
              <p:cNvPr id="133" name="Oval 28"/>
              <p:cNvSpPr>
                <a:spLocks noChangeArrowheads="1"/>
              </p:cNvSpPr>
              <p:nvPr/>
            </p:nvSpPr>
            <p:spPr bwMode="auto">
              <a:xfrm>
                <a:off x="6033811" y="3901696"/>
                <a:ext cx="72000" cy="720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th-TH"/>
              </a:p>
            </p:txBody>
          </p:sp>
        </p:grpSp>
      </p:grpSp>
      <p:sp>
        <p:nvSpPr>
          <p:cNvPr id="142" name="Text Box 42"/>
          <p:cNvSpPr txBox="1">
            <a:spLocks noChangeArrowheads="1"/>
          </p:cNvSpPr>
          <p:nvPr/>
        </p:nvSpPr>
        <p:spPr bwMode="auto">
          <a:xfrm>
            <a:off x="3467847" y="5648310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c</a:t>
            </a:r>
            <a:r>
              <a:rPr lang="en-US" sz="3600" b="1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 =  a</a:t>
            </a:r>
            <a:r>
              <a:rPr lang="en-US" sz="3600" b="1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- b</a:t>
            </a:r>
            <a:r>
              <a:rPr lang="en-US" sz="3600" b="1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endParaRPr lang="th-TH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32238" y="5909989"/>
                <a:ext cx="3908570" cy="9753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h-TH" sz="36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ความยาว</a:t>
                </a:r>
                <a:r>
                  <a:rPr lang="th-TH" sz="3600" b="1" dirty="0" err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เลตัสเรกตัม</a:t>
                </a:r>
                <a:r>
                  <a:rPr lang="th-TH" sz="36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en-US" sz="36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=</a:t>
                </a:r>
                <a:r>
                  <a:rPr lang="th-TH" sz="36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h-TH" sz="3600" b="1" i="1">
                            <a:solidFill>
                              <a:schemeClr val="bg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+mj-cs"/>
                          </a:rPr>
                        </m:ctrlPr>
                      </m:fPr>
                      <m:num>
                        <m:r>
                          <a:rPr lang="th-TH" sz="3600" b="1" i="1">
                            <a:solidFill>
                              <a:schemeClr val="bg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+mj-cs"/>
                          </a:rPr>
                          <m:t>𝟐</m:t>
                        </m:r>
                        <m:sSup>
                          <m:sSupPr>
                            <m:ctrlPr>
                              <a:rPr lang="th-TH" sz="3600" b="1" i="1">
                                <a:solidFill>
                                  <a:schemeClr val="bg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cs typeface="+mj-cs"/>
                              </a:rPr>
                            </m:ctrlPr>
                          </m:sSupPr>
                          <m:e>
                            <m:r>
                              <a:rPr lang="th-TH" sz="3600" b="1" i="1">
                                <a:solidFill>
                                  <a:schemeClr val="bg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  <a:cs typeface="+mj-cs"/>
                              </a:rPr>
                              <m:t>𝒃</m:t>
                            </m:r>
                          </m:e>
                          <m:sup>
                            <m:r>
                              <a:rPr lang="th-TH" sz="3600" b="1" i="1">
                                <a:solidFill>
                                  <a:schemeClr val="bg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  <a:cs typeface="+mj-cs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th-TH" sz="3600" b="1" i="1">
                            <a:solidFill>
                              <a:schemeClr val="bg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+mj-cs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 </a:t>
                </a:r>
                <a:endParaRPr lang="th-TH" sz="3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2238" y="5909989"/>
                <a:ext cx="3908570" cy="975395"/>
              </a:xfrm>
              <a:prstGeom prst="rect">
                <a:avLst/>
              </a:prstGeom>
              <a:blipFill>
                <a:blip r:embed="rId3"/>
                <a:stretch>
                  <a:fillRect l="-4992" b="-24375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 Box 42">
            <a:extLst>
              <a:ext uri="{FF2B5EF4-FFF2-40B4-BE49-F238E27FC236}">
                <a16:creationId xmlns:a16="http://schemas.microsoft.com/office/drawing/2014/main" id="{176E109C-3D32-4CFE-92D9-4FA5A505F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6776" y="4005064"/>
            <a:ext cx="29572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จุดศูนย์กลาง (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0,0)</a:t>
            </a:r>
            <a:endParaRPr lang="th-TH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3" name="Text Box 42">
            <a:extLst>
              <a:ext uri="{FF2B5EF4-FFF2-40B4-BE49-F238E27FC236}">
                <a16:creationId xmlns:a16="http://schemas.microsoft.com/office/drawing/2014/main" id="{7BE7C070-74F1-47E3-8530-EC6F63929D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7655" y="4520441"/>
            <a:ext cx="343878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ความยาวแกนเอก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=2a</a:t>
            </a:r>
            <a:endParaRPr lang="th-TH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4" name="Text Box 42">
            <a:extLst>
              <a:ext uri="{FF2B5EF4-FFF2-40B4-BE49-F238E27FC236}">
                <a16:creationId xmlns:a16="http://schemas.microsoft.com/office/drawing/2014/main" id="{4A4387DC-D65A-47E1-9AB7-B3C24B2C7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0003" y="5126048"/>
            <a:ext cx="343878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ความยาวแกนโท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=2b</a:t>
            </a:r>
            <a:endParaRPr lang="th-TH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7" name="วัตถุ 6">
            <a:extLst>
              <a:ext uri="{FF2B5EF4-FFF2-40B4-BE49-F238E27FC236}">
                <a16:creationId xmlns:a16="http://schemas.microsoft.com/office/drawing/2014/main" id="{936AD494-8CB8-1935-B669-9EB60A5908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0031589"/>
              </p:ext>
            </p:extLst>
          </p:nvPr>
        </p:nvGraphicFramePr>
        <p:xfrm>
          <a:off x="1643063" y="635000"/>
          <a:ext cx="194945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49217" imgH="885428" progId="Equation.DSMT4">
                  <p:embed/>
                </p:oleObj>
              </mc:Choice>
              <mc:Fallback>
                <p:oleObj name="Equation" r:id="rId4" imgW="1949217" imgH="88542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43063" y="635000"/>
                        <a:ext cx="1949450" cy="885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วัตถุ 7">
            <a:extLst>
              <a:ext uri="{FF2B5EF4-FFF2-40B4-BE49-F238E27FC236}">
                <a16:creationId xmlns:a16="http://schemas.microsoft.com/office/drawing/2014/main" id="{C7CAD87D-E9F9-8E1E-601E-3104D2E0CF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1597"/>
              </p:ext>
            </p:extLst>
          </p:nvPr>
        </p:nvGraphicFramePr>
        <p:xfrm>
          <a:off x="5882889" y="616128"/>
          <a:ext cx="1949450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949217" imgH="883986" progId="Equation.DSMT4">
                  <p:embed/>
                </p:oleObj>
              </mc:Choice>
              <mc:Fallback>
                <p:oleObj name="Equation" r:id="rId6" imgW="1949217" imgH="88398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882889" y="616128"/>
                        <a:ext cx="1949450" cy="884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75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75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75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75"/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 build="p" autoUpdateAnimBg="0"/>
      <p:bldP spid="6" grpId="0"/>
      <p:bldP spid="59" grpId="0" build="p" autoUpdateAnimBg="0"/>
      <p:bldP spid="63" grpId="0" build="p" autoUpdateAnimBg="0"/>
      <p:bldP spid="64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7"/>
          <p:cNvSpPr txBox="1">
            <a:spLocks noChangeArrowheads="1"/>
          </p:cNvSpPr>
          <p:nvPr/>
        </p:nvSpPr>
        <p:spPr bwMode="auto">
          <a:xfrm>
            <a:off x="2372221" y="381000"/>
            <a:ext cx="4328120" cy="7016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square"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th-TH" sz="40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ความเยื้องศูนย์กลาง</a:t>
            </a:r>
          </a:p>
        </p:txBody>
      </p:sp>
      <p:grpSp>
        <p:nvGrpSpPr>
          <p:cNvPr id="4" name="กลุ่ม 3">
            <a:extLst>
              <a:ext uri="{FF2B5EF4-FFF2-40B4-BE49-F238E27FC236}">
                <a16:creationId xmlns:a16="http://schemas.microsoft.com/office/drawing/2014/main" id="{E6EEA6CD-D35C-4D38-9446-1079DAE48C43}"/>
              </a:ext>
            </a:extLst>
          </p:cNvPr>
          <p:cNvGrpSpPr/>
          <p:nvPr/>
        </p:nvGrpSpPr>
        <p:grpSpPr>
          <a:xfrm>
            <a:off x="214282" y="1124744"/>
            <a:ext cx="8715436" cy="1848110"/>
            <a:chOff x="214282" y="1124744"/>
            <a:chExt cx="8715436" cy="1848110"/>
          </a:xfrm>
        </p:grpSpPr>
        <p:sp>
          <p:nvSpPr>
            <p:cNvPr id="24578" name="Rectangle 2" descr="5%"/>
            <p:cNvSpPr>
              <a:spLocks noChangeArrowheads="1"/>
            </p:cNvSpPr>
            <p:nvPr/>
          </p:nvSpPr>
          <p:spPr bwMode="auto">
            <a:xfrm>
              <a:off x="214282" y="1124744"/>
              <a:ext cx="8715436" cy="1848110"/>
            </a:xfrm>
            <a:prstGeom prst="rect">
              <a:avLst/>
            </a:prstGeom>
            <a:pattFill prst="pct5">
              <a:fgClr>
                <a:srgbClr val="FF6600"/>
              </a:fgClr>
              <a:bgClr>
                <a:srgbClr val="FFFFFF"/>
              </a:bgClr>
            </a:pattFill>
            <a:ln w="19050">
              <a:solidFill>
                <a:srgbClr val="FF33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579" name="Rectangle 3"/>
                <p:cNvSpPr>
                  <a:spLocks noChangeArrowheads="1"/>
                </p:cNvSpPr>
                <p:nvPr/>
              </p:nvSpPr>
              <p:spPr bwMode="auto">
                <a:xfrm>
                  <a:off x="285720" y="1198042"/>
                  <a:ext cx="8572560" cy="17340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indent="457200"/>
                  <a:r>
                    <a:rPr kumimoji="0" lang="th-TH" sz="3200" b="1" i="0" u="none" strike="noStrike" cap="none" normalizeH="0" baseline="0" dirty="0">
                      <a:ln>
                        <a:noFill/>
                      </a:ln>
                      <a:solidFill>
                        <a:srgbClr val="FF0066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H SarabunPSK" panose="020B0500040200020003" pitchFamily="34" charset="-34"/>
                      <a:ea typeface="Calibri" pitchFamily="34" charset="0"/>
                      <a:cs typeface="TH SarabunPSK" panose="020B0500040200020003" pitchFamily="34" charset="-34"/>
                    </a:rPr>
                    <a:t>ความเยื้องศูนย์กลางของวงรี </a:t>
                  </a:r>
                  <a:r>
                    <a:rPr kumimoji="0" lang="en-US" sz="3200" b="1" i="0" u="none" strike="noStrike" cap="none" normalizeH="0" baseline="0" dirty="0">
                      <a:ln>
                        <a:noFill/>
                      </a:ln>
                      <a:solidFill>
                        <a:srgbClr val="FF0066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H SarabunPSK" panose="020B0500040200020003" pitchFamily="34" charset="-34"/>
                      <a:ea typeface="Calibri" pitchFamily="34" charset="0"/>
                      <a:cs typeface="TH SarabunPSK" panose="020B0500040200020003" pitchFamily="34" charset="-34"/>
                    </a:rPr>
                    <a:t>(Eccentricity) </a:t>
                  </a:r>
                  <a:r>
                    <a:rPr kumimoji="0" lang="th-TH" sz="3200" b="1" i="0" u="none" strike="noStrike" cap="none" normalizeH="0" baseline="0" dirty="0">
                      <a:ln>
                        <a:noFill/>
                      </a:ln>
                      <a:solidFill>
                        <a:srgbClr val="00206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H SarabunPSK" panose="020B0500040200020003" pitchFamily="34" charset="-34"/>
                      <a:ea typeface="Calibri" pitchFamily="34" charset="0"/>
                      <a:cs typeface="TH SarabunPSK" panose="020B0500040200020003" pitchFamily="34" charset="-34"/>
                    </a:rPr>
                    <a:t>คือ อัตราส่วนของระยะห่างของจุดโฟกัสกับจุดศูนย์กลางต่อระยะห่างระหว่างจุดยอดกับจุดศูนย์กลาง </a:t>
                  </a:r>
                  <a:r>
                    <a:rPr lang="th-TH" sz="3200" b="1" dirty="0">
                      <a:solidFill>
                        <a:srgbClr val="00206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H SarabunPSK" panose="020B0500040200020003" pitchFamily="34" charset="-34"/>
                      <a:cs typeface="TH SarabunPSK" panose="020B0500040200020003" pitchFamily="34" charset="-34"/>
                    </a:rPr>
                    <a:t>แทนด้วยสัญลักษณ์ </a:t>
                  </a:r>
                  <a:r>
                    <a:rPr lang="en-US" sz="3200" b="1" dirty="0">
                      <a:solidFill>
                        <a:srgbClr val="00206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H SarabunPSK" panose="020B0500040200020003" pitchFamily="34" charset="-34"/>
                      <a:cs typeface="TH SarabunPSK" panose="020B0500040200020003" pitchFamily="34" charset="-34"/>
                    </a:rPr>
                    <a:t>e </a:t>
                  </a:r>
                  <a:r>
                    <a:rPr lang="th-TH" sz="3200" b="1" dirty="0">
                      <a:solidFill>
                        <a:srgbClr val="00206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H SarabunPSK" panose="020B0500040200020003" pitchFamily="34" charset="-34"/>
                      <a:cs typeface="TH SarabunPSK" panose="020B0500040200020003" pitchFamily="34" charset="-34"/>
                    </a:rPr>
                    <a:t>นั่นคือ </a:t>
                  </a:r>
                  <a:r>
                    <a:rPr lang="en-US" sz="3200" b="1" dirty="0">
                      <a:solidFill>
                        <a:srgbClr val="00206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H SarabunPSK" panose="020B0500040200020003" pitchFamily="34" charset="-34"/>
                      <a:cs typeface="TH SarabunPSK" panose="020B0500040200020003" pitchFamily="34" charset="-34"/>
                    </a:rPr>
                    <a:t>e</a:t>
                  </a:r>
                  <a:r>
                    <a:rPr lang="th-TH" sz="3200" b="1" dirty="0">
                      <a:solidFill>
                        <a:srgbClr val="00206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H SarabunPSK" panose="020B0500040200020003" pitchFamily="34" charset="-34"/>
                      <a:cs typeface="TH SarabunPSK" panose="020B0500040200020003" pitchFamily="34" charset="-34"/>
                    </a:rPr>
                    <a:t> </a:t>
                  </a:r>
                  <a:r>
                    <a:rPr lang="en-US" sz="3200" b="1" dirty="0">
                      <a:solidFill>
                        <a:srgbClr val="00206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H SarabunPSK" panose="020B0500040200020003" pitchFamily="34" charset="-34"/>
                      <a:cs typeface="TH SarabunPSK" panose="020B0500040200020003" pitchFamily="34" charset="-34"/>
                    </a:rPr>
                    <a:t>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th-TH" sz="3200" b="1" i="1">
                              <a:solidFill>
                                <a:srgbClr val="00206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00206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r>
                            <a:rPr lang="th-TH" sz="3200" b="1" i="1">
                              <a:solidFill>
                                <a:srgbClr val="00206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𝒂</m:t>
                          </m:r>
                        </m:den>
                      </m:f>
                    </m:oMath>
                  </a14:m>
                  <a:r>
                    <a:rPr lang="en-US" sz="3200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H SarabunPSK" panose="020B0500040200020003" pitchFamily="34" charset="-34"/>
                      <a:cs typeface="TH SarabunPSK" panose="020B0500040200020003" pitchFamily="34" charset="-34"/>
                    </a:rPr>
                    <a:t>  </a:t>
                  </a:r>
                  <a:endParaRPr lang="th-TH" sz="32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H SarabunPSK" panose="020B0500040200020003" pitchFamily="34" charset="-34"/>
                    <a:cs typeface="TH SarabunPSK" panose="020B0500040200020003" pitchFamily="34" charset="-34"/>
                  </a:endParaRPr>
                </a:p>
              </p:txBody>
            </p:sp>
          </mc:Choice>
          <mc:Fallback xmlns="">
            <p:sp>
              <p:nvSpPr>
                <p:cNvPr id="24579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5720" y="1198042"/>
                  <a:ext cx="8572560" cy="1734001"/>
                </a:xfrm>
                <a:prstGeom prst="rect">
                  <a:avLst/>
                </a:prstGeom>
                <a:blipFill>
                  <a:blip r:embed="rId4"/>
                  <a:stretch>
                    <a:fillRect l="-1920" t="-4577" b="-11620"/>
                  </a:stretch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th-TH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กลุ่ม 8">
            <a:extLst>
              <a:ext uri="{FF2B5EF4-FFF2-40B4-BE49-F238E27FC236}">
                <a16:creationId xmlns:a16="http://schemas.microsoft.com/office/drawing/2014/main" id="{6F1A5FF2-5F52-432A-B3FF-B8D00939F109}"/>
              </a:ext>
            </a:extLst>
          </p:cNvPr>
          <p:cNvGrpSpPr/>
          <p:nvPr/>
        </p:nvGrpSpPr>
        <p:grpSpPr>
          <a:xfrm>
            <a:off x="457859" y="3326403"/>
            <a:ext cx="8123324" cy="1357322"/>
            <a:chOff x="457859" y="3326403"/>
            <a:chExt cx="8123324" cy="1357322"/>
          </a:xfrm>
        </p:grpSpPr>
        <p:grpSp>
          <p:nvGrpSpPr>
            <p:cNvPr id="5" name="กลุ่ม 4">
              <a:extLst>
                <a:ext uri="{FF2B5EF4-FFF2-40B4-BE49-F238E27FC236}">
                  <a16:creationId xmlns:a16="http://schemas.microsoft.com/office/drawing/2014/main" id="{49B69027-F1F7-46AF-B886-A83B2346BBC5}"/>
                </a:ext>
              </a:extLst>
            </p:cNvPr>
            <p:cNvGrpSpPr/>
            <p:nvPr/>
          </p:nvGrpSpPr>
          <p:grpSpPr>
            <a:xfrm>
              <a:off x="457859" y="3326403"/>
              <a:ext cx="1643074" cy="1357322"/>
              <a:chOff x="457859" y="3326403"/>
              <a:chExt cx="1643074" cy="1357322"/>
            </a:xfrm>
          </p:grpSpPr>
          <p:sp>
            <p:nvSpPr>
              <p:cNvPr id="24591" name="Oval 15"/>
              <p:cNvSpPr>
                <a:spLocks noChangeArrowheads="1"/>
              </p:cNvSpPr>
              <p:nvPr/>
            </p:nvSpPr>
            <p:spPr bwMode="auto">
              <a:xfrm>
                <a:off x="457859" y="3326403"/>
                <a:ext cx="1643074" cy="1357322"/>
              </a:xfrm>
              <a:prstGeom prst="ellips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h-TH"/>
              </a:p>
            </p:txBody>
          </p:sp>
          <p:graphicFrame>
            <p:nvGraphicFramePr>
              <p:cNvPr id="24596" name="Object 2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54203938"/>
                  </p:ext>
                </p:extLst>
              </p:nvPr>
            </p:nvGraphicFramePr>
            <p:xfrm>
              <a:off x="842881" y="3761556"/>
              <a:ext cx="873030" cy="34962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5" imgW="380880" imgH="152280" progId="Equation.DSMT4">
                      <p:embed/>
                    </p:oleObj>
                  </mc:Choice>
                  <mc:Fallback>
                    <p:oleObj name="Equation" r:id="rId5" imgW="380880" imgH="152280" progId="Equation.DSMT4">
                      <p:embed/>
                      <p:pic>
                        <p:nvPicPr>
                          <p:cNvPr id="0" name="Picture 2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42881" y="3761556"/>
                            <a:ext cx="873030" cy="349622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6" name="กลุ่ม 5">
              <a:extLst>
                <a:ext uri="{FF2B5EF4-FFF2-40B4-BE49-F238E27FC236}">
                  <a16:creationId xmlns:a16="http://schemas.microsoft.com/office/drawing/2014/main" id="{F914ADFE-D006-4823-B741-EB40D270636E}"/>
                </a:ext>
              </a:extLst>
            </p:cNvPr>
            <p:cNvGrpSpPr/>
            <p:nvPr/>
          </p:nvGrpSpPr>
          <p:grpSpPr>
            <a:xfrm>
              <a:off x="2512154" y="3510492"/>
              <a:ext cx="1643074" cy="1071570"/>
              <a:chOff x="2512154" y="3510492"/>
              <a:chExt cx="1643074" cy="1071570"/>
            </a:xfrm>
          </p:grpSpPr>
          <p:sp>
            <p:nvSpPr>
              <p:cNvPr id="22" name="Oval 15"/>
              <p:cNvSpPr>
                <a:spLocks noChangeArrowheads="1"/>
              </p:cNvSpPr>
              <p:nvPr/>
            </p:nvSpPr>
            <p:spPr bwMode="auto">
              <a:xfrm>
                <a:off x="2512154" y="3510492"/>
                <a:ext cx="1643074" cy="1071570"/>
              </a:xfrm>
              <a:prstGeom prst="ellips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h-TH"/>
              </a:p>
            </p:txBody>
          </p:sp>
          <p:graphicFrame>
            <p:nvGraphicFramePr>
              <p:cNvPr id="24597" name="Object 2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53344261"/>
                  </p:ext>
                </p:extLst>
              </p:nvPr>
            </p:nvGraphicFramePr>
            <p:xfrm>
              <a:off x="2915383" y="3880797"/>
              <a:ext cx="900112" cy="3508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7" imgW="393480" imgH="152280" progId="Equation.DSMT4">
                      <p:embed/>
                    </p:oleObj>
                  </mc:Choice>
                  <mc:Fallback>
                    <p:oleObj name="Equation" r:id="rId7" imgW="393480" imgH="152280" progId="Equation.DSMT4">
                      <p:embed/>
                      <p:pic>
                        <p:nvPicPr>
                          <p:cNvPr id="0" name="Picture 2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5383" y="3880797"/>
                            <a:ext cx="900112" cy="350837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7" name="กลุ่ม 6">
              <a:extLst>
                <a:ext uri="{FF2B5EF4-FFF2-40B4-BE49-F238E27FC236}">
                  <a16:creationId xmlns:a16="http://schemas.microsoft.com/office/drawing/2014/main" id="{70461116-A401-438E-A94A-34DA88919EA1}"/>
                </a:ext>
              </a:extLst>
            </p:cNvPr>
            <p:cNvGrpSpPr/>
            <p:nvPr/>
          </p:nvGrpSpPr>
          <p:grpSpPr>
            <a:xfrm>
              <a:off x="4727309" y="3714910"/>
              <a:ext cx="1643074" cy="714380"/>
              <a:chOff x="4727309" y="3714910"/>
              <a:chExt cx="1643074" cy="714380"/>
            </a:xfrm>
          </p:grpSpPr>
          <p:sp>
            <p:nvSpPr>
              <p:cNvPr id="23" name="Oval 15"/>
              <p:cNvSpPr>
                <a:spLocks noChangeArrowheads="1"/>
              </p:cNvSpPr>
              <p:nvPr/>
            </p:nvSpPr>
            <p:spPr bwMode="auto">
              <a:xfrm>
                <a:off x="4727309" y="3714910"/>
                <a:ext cx="1643074" cy="714380"/>
              </a:xfrm>
              <a:prstGeom prst="ellips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h-TH"/>
              </a:p>
            </p:txBody>
          </p:sp>
          <p:graphicFrame>
            <p:nvGraphicFramePr>
              <p:cNvPr id="24598" name="Object 2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5622655"/>
                  </p:ext>
                </p:extLst>
              </p:nvPr>
            </p:nvGraphicFramePr>
            <p:xfrm>
              <a:off x="5054327" y="3930964"/>
              <a:ext cx="1046820" cy="34962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9" imgW="457200" imgH="152280" progId="Equation.DSMT4">
                      <p:embed/>
                    </p:oleObj>
                  </mc:Choice>
                  <mc:Fallback>
                    <p:oleObj name="Equation" r:id="rId9" imgW="457200" imgH="152280" progId="Equation.DSMT4">
                      <p:embed/>
                      <p:pic>
                        <p:nvPicPr>
                          <p:cNvPr id="0" name="Picture 2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054327" y="3930964"/>
                            <a:ext cx="1046820" cy="349621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8" name="กลุ่ม 7">
              <a:extLst>
                <a:ext uri="{FF2B5EF4-FFF2-40B4-BE49-F238E27FC236}">
                  <a16:creationId xmlns:a16="http://schemas.microsoft.com/office/drawing/2014/main" id="{4B13F6B5-476D-4A2E-A43D-C63BC519E4C2}"/>
                </a:ext>
              </a:extLst>
            </p:cNvPr>
            <p:cNvGrpSpPr/>
            <p:nvPr/>
          </p:nvGrpSpPr>
          <p:grpSpPr>
            <a:xfrm>
              <a:off x="6938109" y="3968302"/>
              <a:ext cx="1643074" cy="349621"/>
              <a:chOff x="6938109" y="3968302"/>
              <a:chExt cx="1643074" cy="349621"/>
            </a:xfrm>
          </p:grpSpPr>
          <p:sp>
            <p:nvSpPr>
              <p:cNvPr id="21" name="Oval 15"/>
              <p:cNvSpPr>
                <a:spLocks noChangeArrowheads="1"/>
              </p:cNvSpPr>
              <p:nvPr/>
            </p:nvSpPr>
            <p:spPr bwMode="auto">
              <a:xfrm>
                <a:off x="6938109" y="3968302"/>
                <a:ext cx="1643074" cy="285752"/>
              </a:xfrm>
              <a:prstGeom prst="ellips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h-TH"/>
              </a:p>
            </p:txBody>
          </p:sp>
          <p:graphicFrame>
            <p:nvGraphicFramePr>
              <p:cNvPr id="24600" name="Object 2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0096606"/>
                  </p:ext>
                </p:extLst>
              </p:nvPr>
            </p:nvGraphicFramePr>
            <p:xfrm>
              <a:off x="7236236" y="3968302"/>
              <a:ext cx="1046820" cy="34962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1" imgW="457200" imgH="152280" progId="Equation.DSMT4">
                      <p:embed/>
                    </p:oleObj>
                  </mc:Choice>
                  <mc:Fallback>
                    <p:oleObj name="Equation" r:id="rId11" imgW="457200" imgH="152280" progId="Equation.DSMT4">
                      <p:embed/>
                      <p:pic>
                        <p:nvPicPr>
                          <p:cNvPr id="0" name="Picture 2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236236" y="3968302"/>
                            <a:ext cx="1046820" cy="349621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3" name="สี่เหลี่ยมผืนผ้า 2">
            <a:extLst>
              <a:ext uri="{FF2B5EF4-FFF2-40B4-BE49-F238E27FC236}">
                <a16:creationId xmlns:a16="http://schemas.microsoft.com/office/drawing/2014/main" id="{A2200F26-2C91-4831-97F3-362B8B3034D9}"/>
              </a:ext>
            </a:extLst>
          </p:cNvPr>
          <p:cNvSpPr/>
          <p:nvPr/>
        </p:nvSpPr>
        <p:spPr>
          <a:xfrm>
            <a:off x="990286" y="4716136"/>
            <a:ext cx="789663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ความเยื้องศูนย์กลางของวงรีมีค่าระหว่าง 0 และ 1 นั่นคือ 0 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&lt; </a:t>
            </a:r>
            <a:r>
              <a:rPr lang="en-US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e &lt; 1</a:t>
            </a:r>
            <a:br>
              <a:rPr lang="en-US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  <a:sym typeface="Wingdings" panose="05000000000000000000" pitchFamily="2" charset="2"/>
              </a:rPr>
              <a:t> </a:t>
            </a:r>
            <a:r>
              <a:rPr lang="th-TH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ถ้ำ </a:t>
            </a:r>
            <a:r>
              <a:rPr lang="en-US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e </a:t>
            </a:r>
            <a:r>
              <a:rPr lang="th-TH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มีค่าใกล้ 1 หรือ </a:t>
            </a:r>
            <a:r>
              <a:rPr lang="en-US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c </a:t>
            </a:r>
            <a:r>
              <a:rPr lang="th-TH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มีค่าเกือบจะเท่ากับ </a:t>
            </a:r>
            <a:r>
              <a:rPr lang="en-US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a </a:t>
            </a:r>
            <a:r>
              <a:rPr lang="th-TH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แล้ววงรีมีความรีมาก </a:t>
            </a:r>
          </a:p>
          <a:p>
            <a:r>
              <a:rPr lang="th-TH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    (มีรูปร่างเรียวยาว)</a:t>
            </a:r>
            <a:br>
              <a:rPr lang="th-TH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  <a:sym typeface="Wingdings" panose="05000000000000000000" pitchFamily="2" charset="2"/>
              </a:rPr>
              <a:t> </a:t>
            </a:r>
            <a:r>
              <a:rPr lang="th-TH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ถ้ำ </a:t>
            </a:r>
            <a:r>
              <a:rPr lang="en-US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e </a:t>
            </a:r>
            <a:r>
              <a:rPr lang="th-TH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มีค่าใกล้ 0 แล้ววงรีมีความรีน้อย (มีรูปร่างเกือบจะกลม) </a:t>
            </a:r>
            <a:br>
              <a:rPr lang="th-TH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 descr="5%"/>
          <p:cNvSpPr>
            <a:spLocks noChangeArrowheads="1"/>
          </p:cNvSpPr>
          <p:nvPr/>
        </p:nvSpPr>
        <p:spPr bwMode="auto">
          <a:xfrm>
            <a:off x="714348" y="1643050"/>
            <a:ext cx="7715304" cy="2938078"/>
          </a:xfrm>
          <a:prstGeom prst="rect">
            <a:avLst/>
          </a:prstGeom>
          <a:pattFill prst="pct5">
            <a:fgClr>
              <a:srgbClr val="FF6600"/>
            </a:fgClr>
            <a:bgClr>
              <a:srgbClr val="FFFFFF"/>
            </a:bgClr>
          </a:pattFill>
          <a:ln w="19050">
            <a:solidFill>
              <a:srgbClr val="FF33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dirty="0"/>
          </a:p>
        </p:txBody>
      </p:sp>
      <p:sp>
        <p:nvSpPr>
          <p:cNvPr id="3" name="TextBox 2"/>
          <p:cNvSpPr txBox="1"/>
          <p:nvPr/>
        </p:nvSpPr>
        <p:spPr>
          <a:xfrm>
            <a:off x="1000100" y="2000240"/>
            <a:ext cx="72152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แบบฝึกหัด 3.2.2</a:t>
            </a:r>
          </a:p>
          <a:p>
            <a:r>
              <a:rPr lang="th-TH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en-US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จงหาจุดยอด จุดปลายแกนโท โฟกัส ความยาวของแกนเอก ความยาวของแกนโท และความเยื้องศูนย์กลางของวงรี แล้วเขียนกราฟ</a:t>
            </a:r>
            <a:endParaRPr lang="th-TH" sz="36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กลุ่ม 4">
            <a:extLst>
              <a:ext uri="{FF2B5EF4-FFF2-40B4-BE49-F238E27FC236}">
                <a16:creationId xmlns:a16="http://schemas.microsoft.com/office/drawing/2014/main" id="{A08FC64F-5BC4-418F-9F80-ED2368D27173}"/>
              </a:ext>
            </a:extLst>
          </p:cNvPr>
          <p:cNvGrpSpPr/>
          <p:nvPr/>
        </p:nvGrpSpPr>
        <p:grpSpPr>
          <a:xfrm>
            <a:off x="3709432" y="-170909"/>
            <a:ext cx="5654446" cy="6285455"/>
            <a:chOff x="3709432" y="-170909"/>
            <a:chExt cx="5654446" cy="6285455"/>
          </a:xfrm>
        </p:grpSpPr>
        <p:grpSp>
          <p:nvGrpSpPr>
            <p:cNvPr id="4" name="กลุ่ม 3">
              <a:extLst>
                <a:ext uri="{FF2B5EF4-FFF2-40B4-BE49-F238E27FC236}">
                  <a16:creationId xmlns:a16="http://schemas.microsoft.com/office/drawing/2014/main" id="{C227AE58-9BF9-4247-B7DE-CD8FD7526340}"/>
                </a:ext>
              </a:extLst>
            </p:cNvPr>
            <p:cNvGrpSpPr/>
            <p:nvPr/>
          </p:nvGrpSpPr>
          <p:grpSpPr>
            <a:xfrm>
              <a:off x="3709432" y="90678"/>
              <a:ext cx="5212619" cy="6023868"/>
              <a:chOff x="3709432" y="90678"/>
              <a:chExt cx="5212619" cy="6023868"/>
            </a:xfrm>
          </p:grpSpPr>
          <p:sp>
            <p:nvSpPr>
              <p:cNvPr id="66" name="Line 28">
                <a:extLst>
                  <a:ext uri="{FF2B5EF4-FFF2-40B4-BE49-F238E27FC236}">
                    <a16:creationId xmlns:a16="http://schemas.microsoft.com/office/drawing/2014/main" id="{84EFB178-28DF-45CB-8F71-5D9ADB0183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13544" flipV="1">
                <a:off x="6315742" y="422568"/>
                <a:ext cx="0" cy="5212619"/>
              </a:xfrm>
              <a:prstGeom prst="line">
                <a:avLst/>
              </a:prstGeom>
              <a:noFill/>
              <a:ln w="38100">
                <a:solidFill>
                  <a:srgbClr val="7030A0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th-TH" sz="280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67" name="Line 29">
                <a:extLst>
                  <a:ext uri="{FF2B5EF4-FFF2-40B4-BE49-F238E27FC236}">
                    <a16:creationId xmlns:a16="http://schemas.microsoft.com/office/drawing/2014/main" id="{DF434FAE-1A9F-4DC1-BED5-E9B3B68B23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13544">
                <a:off x="3145506" y="3102612"/>
                <a:ext cx="6023868" cy="0"/>
              </a:xfrm>
              <a:prstGeom prst="line">
                <a:avLst/>
              </a:prstGeom>
              <a:noFill/>
              <a:ln w="38100">
                <a:solidFill>
                  <a:srgbClr val="7030A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th-TH" sz="280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p:grpSp>
        <p:sp>
          <p:nvSpPr>
            <p:cNvPr id="56" name="Text Box 33">
              <a:extLst>
                <a:ext uri="{FF2B5EF4-FFF2-40B4-BE49-F238E27FC236}">
                  <a16:creationId xmlns:a16="http://schemas.microsoft.com/office/drawing/2014/main" id="{0B148E38-6E9E-4FD3-A37C-CF9FC2B16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2616" y="2785089"/>
              <a:ext cx="52126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X</a:t>
              </a:r>
              <a:endPara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58" name="Text Box 34">
              <a:extLst>
                <a:ext uri="{FF2B5EF4-FFF2-40B4-BE49-F238E27FC236}">
                  <a16:creationId xmlns:a16="http://schemas.microsoft.com/office/drawing/2014/main" id="{9502A009-1A64-4596-A25B-8EB9527312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11672" y="-170909"/>
              <a:ext cx="60813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8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Y</a:t>
              </a:r>
            </a:p>
          </p:txBody>
        </p:sp>
      </p:grpSp>
      <p:graphicFrame>
        <p:nvGraphicFramePr>
          <p:cNvPr id="13445" name="Object 1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5307857"/>
              </p:ext>
            </p:extLst>
          </p:nvPr>
        </p:nvGraphicFramePr>
        <p:xfrm>
          <a:off x="285750" y="20638"/>
          <a:ext cx="201612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50680" imgH="355320" progId="Equation.DSMT4">
                  <p:embed/>
                </p:oleObj>
              </mc:Choice>
              <mc:Fallback>
                <p:oleObj name="Equation" r:id="rId6" imgW="850680" imgH="355320" progId="Equation.DSMT4">
                  <p:embed/>
                  <p:pic>
                    <p:nvPicPr>
                      <p:cNvPr id="0" name="Picture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20638"/>
                        <a:ext cx="2016125" cy="841375"/>
                      </a:xfrm>
                      <a:prstGeom prst="rect">
                        <a:avLst/>
                      </a:prstGeom>
                      <a:solidFill>
                        <a:srgbClr val="66FF66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2" name="TextBox 131"/>
          <p:cNvSpPr txBox="1"/>
          <p:nvPr/>
        </p:nvSpPr>
        <p:spPr>
          <a:xfrm>
            <a:off x="214282" y="928670"/>
            <a:ext cx="3652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วิธีทำ 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จากสมการเป็นวงรีแนว</a:t>
            </a:r>
            <a:endParaRPr lang="en-US" sz="28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5" name="AutoShape 36"/>
          <p:cNvSpPr>
            <a:spLocks noChangeArrowheads="1"/>
          </p:cNvSpPr>
          <p:nvPr/>
        </p:nvSpPr>
        <p:spPr bwMode="auto">
          <a:xfrm>
            <a:off x="1428728" y="1476400"/>
            <a:ext cx="457200" cy="152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6" name="AutoShape 36"/>
          <p:cNvSpPr>
            <a:spLocks noChangeArrowheads="1"/>
          </p:cNvSpPr>
          <p:nvPr/>
        </p:nvSpPr>
        <p:spPr bwMode="auto">
          <a:xfrm>
            <a:off x="395536" y="2598484"/>
            <a:ext cx="457200" cy="152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7" name="AutoShape 36"/>
          <p:cNvSpPr>
            <a:spLocks noChangeArrowheads="1"/>
          </p:cNvSpPr>
          <p:nvPr/>
        </p:nvSpPr>
        <p:spPr bwMode="auto">
          <a:xfrm>
            <a:off x="1428728" y="1772816"/>
            <a:ext cx="457200" cy="152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285720" y="1643050"/>
            <a:ext cx="1353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</a:t>
            </a:r>
            <a:r>
              <a:rPr lang="en-US" sz="28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=  9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1857356" y="1285860"/>
            <a:ext cx="1018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 = 5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285720" y="2000240"/>
            <a:ext cx="3089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</a:t>
            </a:r>
            <a:r>
              <a:rPr lang="th-TH" sz="28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=  a</a:t>
            </a:r>
            <a:r>
              <a:rPr lang="th-TH" sz="28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- b</a:t>
            </a:r>
            <a:r>
              <a:rPr lang="th-TH" sz="28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 25-9 = 16 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1857356" y="1643050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 = 3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285719" y="1285860"/>
            <a:ext cx="1283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</a:t>
            </a:r>
            <a:r>
              <a:rPr lang="en-US" sz="28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=  25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878715" y="2422226"/>
            <a:ext cx="901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 = 4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3115192" y="916093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นอน</a:t>
            </a:r>
            <a:endParaRPr lang="en-US" sz="28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1419353" y="2962073"/>
            <a:ext cx="2146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(-5, 0) , (5, 0)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1455213" y="3829682"/>
            <a:ext cx="2495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(-4, 0) , (4, 0)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2701614" y="4250226"/>
            <a:ext cx="26832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2a = 2(5) = 10 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</a:t>
            </a:r>
            <a:endParaRPr lang="en-US" sz="28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2543596" y="4687023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2b = 2(3) = 6 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</a:t>
            </a:r>
            <a:endParaRPr lang="en-US" sz="28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4" name="Text Box 8"/>
          <p:cNvSpPr txBox="1">
            <a:spLocks noChangeArrowheads="1"/>
          </p:cNvSpPr>
          <p:nvPr/>
        </p:nvSpPr>
        <p:spPr bwMode="auto">
          <a:xfrm>
            <a:off x="5397807" y="2998027"/>
            <a:ext cx="10227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(0</a:t>
            </a:r>
            <a:r>
              <a:rPr lang="th-TH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0)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3" name="Text Box 17"/>
          <p:cNvSpPr txBox="1">
            <a:spLocks noChangeArrowheads="1"/>
          </p:cNvSpPr>
          <p:nvPr/>
        </p:nvSpPr>
        <p:spPr bwMode="auto">
          <a:xfrm>
            <a:off x="6987651" y="2568304"/>
            <a:ext cx="10818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F(</a:t>
            </a: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4, 0)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7" name="AutoShape 21"/>
          <p:cNvSpPr>
            <a:spLocks/>
          </p:cNvSpPr>
          <p:nvPr/>
        </p:nvSpPr>
        <p:spPr bwMode="auto">
          <a:xfrm rot="30067">
            <a:off x="6161878" y="1643723"/>
            <a:ext cx="159745" cy="1304488"/>
          </a:xfrm>
          <a:prstGeom prst="rightBrace">
            <a:avLst>
              <a:gd name="adj1" fmla="val 67664"/>
              <a:gd name="adj2" fmla="val 50000"/>
            </a:avLst>
          </a:prstGeom>
          <a:noFill/>
          <a:ln w="28575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8" name="AutoShape 22"/>
          <p:cNvSpPr>
            <a:spLocks/>
          </p:cNvSpPr>
          <p:nvPr/>
        </p:nvSpPr>
        <p:spPr bwMode="auto">
          <a:xfrm rot="5388790">
            <a:off x="7101977" y="2221487"/>
            <a:ext cx="150518" cy="1851502"/>
          </a:xfrm>
          <a:prstGeom prst="rightBrace">
            <a:avLst>
              <a:gd name="adj1" fmla="val 113889"/>
              <a:gd name="adj2" fmla="val 50000"/>
            </a:avLst>
          </a:prstGeom>
          <a:noFill/>
          <a:ln w="28575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81" name="AutoShape 25"/>
          <p:cNvSpPr>
            <a:spLocks/>
          </p:cNvSpPr>
          <p:nvPr/>
        </p:nvSpPr>
        <p:spPr bwMode="auto">
          <a:xfrm rot="16200000">
            <a:off x="6676127" y="2289762"/>
            <a:ext cx="202819" cy="1195248"/>
          </a:xfrm>
          <a:prstGeom prst="rightBrace">
            <a:avLst>
              <a:gd name="adj1" fmla="val 58333"/>
              <a:gd name="adj2" fmla="val 50000"/>
            </a:avLst>
          </a:prstGeom>
          <a:noFill/>
          <a:ln w="28575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7" name="Text Box 17"/>
          <p:cNvSpPr txBox="1">
            <a:spLocks noChangeArrowheads="1"/>
          </p:cNvSpPr>
          <p:nvPr/>
        </p:nvSpPr>
        <p:spPr bwMode="auto">
          <a:xfrm>
            <a:off x="6147502" y="1208994"/>
            <a:ext cx="10818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(0, 3)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2" name="Oval 6"/>
          <p:cNvSpPr>
            <a:spLocks noChangeArrowheads="1"/>
          </p:cNvSpPr>
          <p:nvPr/>
        </p:nvSpPr>
        <p:spPr bwMode="auto">
          <a:xfrm rot="16200000">
            <a:off x="6072255" y="2949994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5" name="Oval 9"/>
          <p:cNvSpPr>
            <a:spLocks noChangeArrowheads="1"/>
          </p:cNvSpPr>
          <p:nvPr/>
        </p:nvSpPr>
        <p:spPr bwMode="auto">
          <a:xfrm rot="16200000">
            <a:off x="4058636" y="2944027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7" name="Oval 11"/>
          <p:cNvSpPr>
            <a:spLocks noChangeArrowheads="1"/>
          </p:cNvSpPr>
          <p:nvPr/>
        </p:nvSpPr>
        <p:spPr bwMode="auto">
          <a:xfrm rot="16200000">
            <a:off x="8133461" y="2949105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8" name="Oval 12"/>
          <p:cNvSpPr>
            <a:spLocks noChangeArrowheads="1"/>
          </p:cNvSpPr>
          <p:nvPr/>
        </p:nvSpPr>
        <p:spPr bwMode="auto">
          <a:xfrm rot="16200000">
            <a:off x="6074302" y="1545575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9" name="Oval 13"/>
          <p:cNvSpPr>
            <a:spLocks noChangeArrowheads="1"/>
          </p:cNvSpPr>
          <p:nvPr/>
        </p:nvSpPr>
        <p:spPr bwMode="auto">
          <a:xfrm rot="16200000">
            <a:off x="6078283" y="4403555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0" name="Oval 14"/>
          <p:cNvSpPr>
            <a:spLocks noChangeArrowheads="1"/>
          </p:cNvSpPr>
          <p:nvPr/>
        </p:nvSpPr>
        <p:spPr bwMode="auto">
          <a:xfrm rot="16200000">
            <a:off x="4892337" y="2943159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1" name="Oval 15"/>
          <p:cNvSpPr>
            <a:spLocks noChangeArrowheads="1"/>
          </p:cNvSpPr>
          <p:nvPr/>
        </p:nvSpPr>
        <p:spPr bwMode="auto">
          <a:xfrm rot="16200000">
            <a:off x="7316917" y="2944544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9" name="Text Box 17"/>
          <p:cNvSpPr txBox="1">
            <a:spLocks noChangeArrowheads="1"/>
          </p:cNvSpPr>
          <p:nvPr/>
        </p:nvSpPr>
        <p:spPr bwMode="auto">
          <a:xfrm>
            <a:off x="3643330" y="3071512"/>
            <a:ext cx="12241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V(-5, 0)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0" name="Text Box 17"/>
          <p:cNvSpPr txBox="1">
            <a:spLocks noChangeArrowheads="1"/>
          </p:cNvSpPr>
          <p:nvPr/>
        </p:nvSpPr>
        <p:spPr bwMode="auto">
          <a:xfrm>
            <a:off x="8163786" y="3064652"/>
            <a:ext cx="12723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V(5, 0)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1" name="Text Box 17"/>
          <p:cNvSpPr txBox="1">
            <a:spLocks noChangeArrowheads="1"/>
          </p:cNvSpPr>
          <p:nvPr/>
        </p:nvSpPr>
        <p:spPr bwMode="auto">
          <a:xfrm>
            <a:off x="4572000" y="2545740"/>
            <a:ext cx="10818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F(</a:t>
            </a: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-4, 0)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2" name="Text Box 17"/>
          <p:cNvSpPr txBox="1">
            <a:spLocks noChangeArrowheads="1"/>
          </p:cNvSpPr>
          <p:nvPr/>
        </p:nvSpPr>
        <p:spPr bwMode="auto">
          <a:xfrm>
            <a:off x="6085677" y="4425413"/>
            <a:ext cx="10818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(0, -3)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3" name="Text Box 17"/>
          <p:cNvSpPr txBox="1">
            <a:spLocks noChangeArrowheads="1"/>
          </p:cNvSpPr>
          <p:nvPr/>
        </p:nvSpPr>
        <p:spPr bwMode="auto">
          <a:xfrm>
            <a:off x="7011038" y="3121804"/>
            <a:ext cx="5330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</a:t>
            </a:r>
            <a:endParaRPr lang="th-TH" sz="28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4" name="Text Box 17"/>
          <p:cNvSpPr txBox="1">
            <a:spLocks noChangeArrowheads="1"/>
          </p:cNvSpPr>
          <p:nvPr/>
        </p:nvSpPr>
        <p:spPr bwMode="auto">
          <a:xfrm>
            <a:off x="6588224" y="2401724"/>
            <a:ext cx="5330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endParaRPr lang="th-TH" sz="28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5" name="Text Box 17"/>
          <p:cNvSpPr txBox="1">
            <a:spLocks noChangeArrowheads="1"/>
          </p:cNvSpPr>
          <p:nvPr/>
        </p:nvSpPr>
        <p:spPr bwMode="auto">
          <a:xfrm>
            <a:off x="6271180" y="2023963"/>
            <a:ext cx="5330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endParaRPr lang="th-TH" sz="28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97600" y="2970519"/>
            <a:ext cx="26832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จุดยอด คือ</a:t>
            </a: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จุดปลายแกนโท คือ </a:t>
            </a: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จุดโฟกัสคือ</a:t>
            </a: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ความยาวของแกนเอก 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</a:t>
            </a: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ความยาวของแกนโท 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</a:t>
            </a:r>
          </a:p>
          <a:p>
            <a:endParaRPr lang="th-TH" sz="14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ความยาวเลต</a:t>
            </a:r>
            <a:r>
              <a:rPr lang="th-TH" sz="2800" b="1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ัสเ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รก</a:t>
            </a:r>
            <a:r>
              <a:rPr lang="th-TH" sz="2800" b="1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ตัม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endParaRPr lang="th-TH" sz="14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ความเยื้องศูนย์กลาง  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 =</a:t>
            </a:r>
          </a:p>
        </p:txBody>
      </p:sp>
      <p:sp>
        <p:nvSpPr>
          <p:cNvPr id="68" name="Oval 2">
            <a:extLst>
              <a:ext uri="{FF2B5EF4-FFF2-40B4-BE49-F238E27FC236}">
                <a16:creationId xmlns:a16="http://schemas.microsoft.com/office/drawing/2014/main" id="{C83EDBF4-1E00-4D0E-B164-7A166FF9A5A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134777" y="1609865"/>
            <a:ext cx="4074712" cy="2862973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 sz="280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2" name="วัตถุ 1">
            <a:extLst>
              <a:ext uri="{FF2B5EF4-FFF2-40B4-BE49-F238E27FC236}">
                <a16:creationId xmlns:a16="http://schemas.microsoft.com/office/drawing/2014/main" id="{B5A80345-9D38-F62B-7809-AE8E1D95BB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2762493"/>
              </p:ext>
            </p:extLst>
          </p:nvPr>
        </p:nvGraphicFramePr>
        <p:xfrm>
          <a:off x="2684902" y="5036791"/>
          <a:ext cx="558832" cy="914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79360" imgH="457200" progId="Equation.DSMT4">
                  <p:embed/>
                </p:oleObj>
              </mc:Choice>
              <mc:Fallback>
                <p:oleObj name="Equation" r:id="rId8" imgW="2793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684902" y="5036791"/>
                        <a:ext cx="558832" cy="9144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วัตถุ 2">
            <a:extLst>
              <a:ext uri="{FF2B5EF4-FFF2-40B4-BE49-F238E27FC236}">
                <a16:creationId xmlns:a16="http://schemas.microsoft.com/office/drawing/2014/main" id="{4759C804-60E6-1514-5A42-3B40DAAFAA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874632"/>
              </p:ext>
            </p:extLst>
          </p:nvPr>
        </p:nvGraphicFramePr>
        <p:xfrm>
          <a:off x="3213101" y="5127625"/>
          <a:ext cx="1573632" cy="799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25480" imgH="419040" progId="Equation.DSMT4">
                  <p:embed/>
                </p:oleObj>
              </mc:Choice>
              <mc:Fallback>
                <p:oleObj name="Equation" r:id="rId10" imgW="8254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213101" y="5127625"/>
                        <a:ext cx="1573632" cy="7995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153">
            <a:extLst>
              <a:ext uri="{FF2B5EF4-FFF2-40B4-BE49-F238E27FC236}">
                <a16:creationId xmlns:a16="http://schemas.microsoft.com/office/drawing/2014/main" id="{13454B94-99D7-A194-5ABB-CAB19DC3ECDE}"/>
              </a:ext>
            </a:extLst>
          </p:cNvPr>
          <p:cNvSpPr txBox="1"/>
          <p:nvPr/>
        </p:nvSpPr>
        <p:spPr>
          <a:xfrm>
            <a:off x="4802105" y="5272107"/>
            <a:ext cx="904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</a:t>
            </a:r>
            <a:endParaRPr lang="en-US" sz="28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7" name="วัตถุ 6">
            <a:extLst>
              <a:ext uri="{FF2B5EF4-FFF2-40B4-BE49-F238E27FC236}">
                <a16:creationId xmlns:a16="http://schemas.microsoft.com/office/drawing/2014/main" id="{279C63F9-EE26-7DDD-D70F-448F3E9244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273890"/>
              </p:ext>
            </p:extLst>
          </p:nvPr>
        </p:nvGraphicFramePr>
        <p:xfrm>
          <a:off x="2875320" y="5757930"/>
          <a:ext cx="321342" cy="883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52280" imgH="419040" progId="Equation.DSMT4">
                  <p:embed/>
                </p:oleObj>
              </mc:Choice>
              <mc:Fallback>
                <p:oleObj name="Equation" r:id="rId12" imgW="1522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875320" y="5757930"/>
                        <a:ext cx="321342" cy="8836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วัตถุ 7">
            <a:extLst>
              <a:ext uri="{FF2B5EF4-FFF2-40B4-BE49-F238E27FC236}">
                <a16:creationId xmlns:a16="http://schemas.microsoft.com/office/drawing/2014/main" id="{D92BFF5C-903F-DA36-0EF2-2BBA465A0C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0910111"/>
              </p:ext>
            </p:extLst>
          </p:nvPr>
        </p:nvGraphicFramePr>
        <p:xfrm>
          <a:off x="3238702" y="5821999"/>
          <a:ext cx="1237250" cy="785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660240" imgH="419040" progId="Equation.DSMT4">
                  <p:embed/>
                </p:oleObj>
              </mc:Choice>
              <mc:Fallback>
                <p:oleObj name="Equation" r:id="rId14" imgW="6602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238702" y="5821999"/>
                        <a:ext cx="1237250" cy="7851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149">
            <a:extLst>
              <a:ext uri="{FF2B5EF4-FFF2-40B4-BE49-F238E27FC236}">
                <a16:creationId xmlns:a16="http://schemas.microsoft.com/office/drawing/2014/main" id="{21740A7D-D1C9-6477-3996-B1AB9EB4B8F5}"/>
              </a:ext>
            </a:extLst>
          </p:cNvPr>
          <p:cNvSpPr txBox="1"/>
          <p:nvPr/>
        </p:nvSpPr>
        <p:spPr>
          <a:xfrm>
            <a:off x="2195984" y="3391477"/>
            <a:ext cx="2146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(0, -3) , (0, 3)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75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75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75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75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75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75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75"/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0" dur="75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5" grpId="0" animBg="1"/>
      <p:bldP spid="136" grpId="0" animBg="1"/>
      <p:bldP spid="137" grpId="0" animBg="1"/>
      <p:bldP spid="139" grpId="0"/>
      <p:bldP spid="140" grpId="0"/>
      <p:bldP spid="141" grpId="0"/>
      <p:bldP spid="142" grpId="0"/>
      <p:bldP spid="143" grpId="0"/>
      <p:bldP spid="145" grpId="0"/>
      <p:bldP spid="148" grpId="0"/>
      <p:bldP spid="150" grpId="0"/>
      <p:bldP spid="151" grpId="0"/>
      <p:bldP spid="153" grpId="0"/>
      <p:bldP spid="154" grpId="0"/>
      <p:bldP spid="164" grpId="0"/>
      <p:bldP spid="173" grpId="0" build="p" autoUpdateAnimBg="0"/>
      <p:bldP spid="177" grpId="0" animBg="1"/>
      <p:bldP spid="178" grpId="0" animBg="1"/>
      <p:bldP spid="181" grpId="0" animBg="1"/>
      <p:bldP spid="57" grpId="0" build="p" autoUpdateAnimBg="0"/>
      <p:bldP spid="162" grpId="0" animBg="1"/>
      <p:bldP spid="165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59" grpId="0"/>
      <p:bldP spid="60" grpId="0" build="p" autoUpdateAnimBg="0"/>
      <p:bldP spid="61" grpId="0" build="p" autoUpdateAnimBg="0"/>
      <p:bldP spid="62" grpId="0" build="p" autoUpdateAnimBg="0"/>
      <p:bldP spid="63" grpId="0" build="p" autoUpdateAnimBg="0"/>
      <p:bldP spid="64" grpId="0" build="p" autoUpdateAnimBg="0"/>
      <p:bldP spid="65" grpId="0" build="p" autoUpdateAnimBg="0"/>
      <p:bldP spid="54" grpId="0"/>
      <p:bldP spid="68" grpId="0" animBg="1"/>
      <p:bldP spid="6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กลุ่ม 6">
            <a:extLst>
              <a:ext uri="{FF2B5EF4-FFF2-40B4-BE49-F238E27FC236}">
                <a16:creationId xmlns:a16="http://schemas.microsoft.com/office/drawing/2014/main" id="{3FA49469-60EB-4588-932F-20500609470F}"/>
              </a:ext>
            </a:extLst>
          </p:cNvPr>
          <p:cNvGrpSpPr/>
          <p:nvPr/>
        </p:nvGrpSpPr>
        <p:grpSpPr>
          <a:xfrm>
            <a:off x="3709432" y="-268277"/>
            <a:ext cx="5654446" cy="7754570"/>
            <a:chOff x="3709432" y="-99392"/>
            <a:chExt cx="5654446" cy="6408735"/>
          </a:xfrm>
        </p:grpSpPr>
        <p:sp>
          <p:nvSpPr>
            <p:cNvPr id="66" name="Line 28">
              <a:extLst>
                <a:ext uri="{FF2B5EF4-FFF2-40B4-BE49-F238E27FC236}">
                  <a16:creationId xmlns:a16="http://schemas.microsoft.com/office/drawing/2014/main" id="{84EFB178-28DF-45CB-8F71-5D9ADB01836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13544" flipV="1">
              <a:off x="6315742" y="308366"/>
              <a:ext cx="0" cy="5212619"/>
            </a:xfrm>
            <a:prstGeom prst="line">
              <a:avLst/>
            </a:prstGeom>
            <a:noFill/>
            <a:ln w="38100">
              <a:solidFill>
                <a:srgbClr val="7030A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th-TH" sz="280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67" name="Line 29">
              <a:extLst>
                <a:ext uri="{FF2B5EF4-FFF2-40B4-BE49-F238E27FC236}">
                  <a16:creationId xmlns:a16="http://schemas.microsoft.com/office/drawing/2014/main" id="{DF434FAE-1A9F-4DC1-BED5-E9B3B68B23F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13544">
              <a:off x="3145506" y="3297409"/>
              <a:ext cx="6023868" cy="0"/>
            </a:xfrm>
            <a:prstGeom prst="line">
              <a:avLst/>
            </a:prstGeom>
            <a:noFill/>
            <a:ln w="38100">
              <a:solidFill>
                <a:srgbClr val="7030A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th-TH" sz="280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56" name="Text Box 33">
              <a:extLst>
                <a:ext uri="{FF2B5EF4-FFF2-40B4-BE49-F238E27FC236}">
                  <a16:creationId xmlns:a16="http://schemas.microsoft.com/office/drawing/2014/main" id="{0B148E38-6E9E-4FD3-A37C-CF9FC2B16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2616" y="2636912"/>
              <a:ext cx="521262" cy="523220"/>
            </a:xfrm>
            <a:prstGeom prst="rect">
              <a:avLst/>
            </a:prstGeom>
            <a:noFill/>
            <a:ln w="9525">
              <a:solidFill>
                <a:srgbClr val="7030A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X</a:t>
              </a:r>
              <a:endPara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58" name="Text Box 34">
              <a:extLst>
                <a:ext uri="{FF2B5EF4-FFF2-40B4-BE49-F238E27FC236}">
                  <a16:creationId xmlns:a16="http://schemas.microsoft.com/office/drawing/2014/main" id="{9502A009-1A64-4596-A25B-8EB9527312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11672" y="-99392"/>
              <a:ext cx="608139" cy="523220"/>
            </a:xfrm>
            <a:prstGeom prst="rect">
              <a:avLst/>
            </a:prstGeom>
            <a:noFill/>
            <a:ln w="9525">
              <a:solidFill>
                <a:srgbClr val="7030A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28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Y</a:t>
              </a:r>
            </a:p>
          </p:txBody>
        </p:sp>
      </p:grpSp>
      <p:sp>
        <p:nvSpPr>
          <p:cNvPr id="132" name="TextBox 131"/>
          <p:cNvSpPr txBox="1"/>
          <p:nvPr/>
        </p:nvSpPr>
        <p:spPr>
          <a:xfrm>
            <a:off x="214282" y="1267460"/>
            <a:ext cx="2983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จากสมการจะได้เป็นวงรีแนว</a:t>
            </a:r>
            <a:endParaRPr lang="en-US" sz="28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5" name="AutoShape 36"/>
          <p:cNvSpPr>
            <a:spLocks noChangeArrowheads="1"/>
          </p:cNvSpPr>
          <p:nvPr/>
        </p:nvSpPr>
        <p:spPr bwMode="auto">
          <a:xfrm>
            <a:off x="1428728" y="1815190"/>
            <a:ext cx="457200" cy="152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6" name="AutoShape 36"/>
          <p:cNvSpPr>
            <a:spLocks noChangeArrowheads="1"/>
          </p:cNvSpPr>
          <p:nvPr/>
        </p:nvSpPr>
        <p:spPr bwMode="auto">
          <a:xfrm>
            <a:off x="395536" y="2861074"/>
            <a:ext cx="457200" cy="152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7" name="AutoShape 36"/>
          <p:cNvSpPr>
            <a:spLocks noChangeArrowheads="1"/>
          </p:cNvSpPr>
          <p:nvPr/>
        </p:nvSpPr>
        <p:spPr bwMode="auto">
          <a:xfrm>
            <a:off x="1428728" y="2111606"/>
            <a:ext cx="457200" cy="152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285720" y="1981840"/>
            <a:ext cx="1353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</a:t>
            </a:r>
            <a:r>
              <a:rPr lang="en-US" sz="28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=  4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1857356" y="1624650"/>
            <a:ext cx="1018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 = 3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285720" y="2339030"/>
            <a:ext cx="3007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</a:t>
            </a:r>
            <a:r>
              <a:rPr lang="th-TH" sz="28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=  a</a:t>
            </a:r>
            <a:r>
              <a:rPr lang="th-TH" sz="28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- b</a:t>
            </a:r>
            <a:r>
              <a:rPr lang="th-TH" sz="28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 9-4 = 5 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1857356" y="1981840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 = 2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285719" y="1624650"/>
            <a:ext cx="1283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</a:t>
            </a:r>
            <a:r>
              <a:rPr lang="en-US" sz="28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=  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TextBox 144"/>
              <p:cNvSpPr txBox="1"/>
              <p:nvPr/>
            </p:nvSpPr>
            <p:spPr>
              <a:xfrm>
                <a:off x="825962" y="2688429"/>
                <a:ext cx="11353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c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𝟓</m:t>
                        </m:r>
                      </m:e>
                    </m:rad>
                  </m:oMath>
                </a14:m>
                <a:endParaRPr lang="en-US" sz="20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mc:Choice>
        <mc:Fallback xmlns="">
          <p:sp>
            <p:nvSpPr>
              <p:cNvPr id="145" name="TextBox 1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962" y="2688429"/>
                <a:ext cx="1135378" cy="523220"/>
              </a:xfrm>
              <a:prstGeom prst="rect">
                <a:avLst/>
              </a:prstGeom>
              <a:blipFill>
                <a:blip r:embed="rId6"/>
                <a:stretch>
                  <a:fillRect l="-10695" t="-10465" b="-32558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8" name="TextBox 147"/>
          <p:cNvSpPr txBox="1"/>
          <p:nvPr/>
        </p:nvSpPr>
        <p:spPr>
          <a:xfrm>
            <a:off x="3019410" y="1285425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ตั้ง</a:t>
            </a:r>
            <a:endParaRPr lang="en-US" sz="28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1318492" y="3115316"/>
            <a:ext cx="2146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(0, -3) , (0, 3)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1" name="TextBox 150"/>
              <p:cNvSpPr txBox="1"/>
              <p:nvPr/>
            </p:nvSpPr>
            <p:spPr>
              <a:xfrm>
                <a:off x="1370330" y="3974600"/>
                <a:ext cx="327331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(0,-</a:t>
                </a:r>
                <a:r>
                  <a:rPr lang="en-US" sz="2800" b="1" dirty="0">
                    <a:solidFill>
                      <a:schemeClr val="bg1"/>
                    </a:solidFill>
                    <a:cs typeface="TH SarabunPSK" panose="020B0500040200020003" pitchFamily="34" charset="-34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𝟓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) , (0,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𝟓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)</a:t>
                </a:r>
              </a:p>
            </p:txBody>
          </p:sp>
        </mc:Choice>
        <mc:Fallback>
          <p:sp>
            <p:nvSpPr>
              <p:cNvPr id="151" name="TextBox 1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330" y="3974600"/>
                <a:ext cx="3273315" cy="523220"/>
              </a:xfrm>
              <a:prstGeom prst="rect">
                <a:avLst/>
              </a:prstGeom>
              <a:blipFill>
                <a:blip r:embed="rId7"/>
                <a:stretch>
                  <a:fillRect l="-3911" t="-8140" b="-34884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3" name="TextBox 152"/>
          <p:cNvSpPr txBox="1"/>
          <p:nvPr/>
        </p:nvSpPr>
        <p:spPr>
          <a:xfrm>
            <a:off x="2573262" y="4412458"/>
            <a:ext cx="26832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2a = 2(3) = 6 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</a:t>
            </a:r>
            <a:endParaRPr lang="en-US" sz="28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2464579" y="4855500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2b = 2(2) = 4 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</a:t>
            </a:r>
            <a:endParaRPr lang="en-US" sz="28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4" name="Text Box 8"/>
          <p:cNvSpPr txBox="1">
            <a:spLocks noChangeArrowheads="1"/>
          </p:cNvSpPr>
          <p:nvPr/>
        </p:nvSpPr>
        <p:spPr bwMode="auto">
          <a:xfrm>
            <a:off x="5456373" y="3280841"/>
            <a:ext cx="10227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(0</a:t>
            </a:r>
            <a:r>
              <a:rPr lang="th-TH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0)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7" name="AutoShape 21"/>
          <p:cNvSpPr>
            <a:spLocks/>
          </p:cNvSpPr>
          <p:nvPr/>
        </p:nvSpPr>
        <p:spPr bwMode="auto">
          <a:xfrm rot="30067">
            <a:off x="6227237" y="1955643"/>
            <a:ext cx="220917" cy="1306326"/>
          </a:xfrm>
          <a:prstGeom prst="rightBrace">
            <a:avLst>
              <a:gd name="adj1" fmla="val 67664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8" name="AutoShape 22"/>
          <p:cNvSpPr>
            <a:spLocks/>
          </p:cNvSpPr>
          <p:nvPr/>
        </p:nvSpPr>
        <p:spPr bwMode="auto">
          <a:xfrm rot="10788790">
            <a:off x="5921510" y="1408663"/>
            <a:ext cx="150518" cy="1851502"/>
          </a:xfrm>
          <a:prstGeom prst="rightBrace">
            <a:avLst>
              <a:gd name="adj1" fmla="val 113889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81" name="AutoShape 25"/>
          <p:cNvSpPr>
            <a:spLocks/>
          </p:cNvSpPr>
          <p:nvPr/>
        </p:nvSpPr>
        <p:spPr bwMode="auto">
          <a:xfrm rot="5400000" flipV="1">
            <a:off x="6731288" y="2911479"/>
            <a:ext cx="164479" cy="1161147"/>
          </a:xfrm>
          <a:prstGeom prst="rightBrace">
            <a:avLst>
              <a:gd name="adj1" fmla="val 58333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7" name="Text Box 17"/>
          <p:cNvSpPr txBox="1">
            <a:spLocks noChangeArrowheads="1"/>
          </p:cNvSpPr>
          <p:nvPr/>
        </p:nvSpPr>
        <p:spPr bwMode="auto">
          <a:xfrm>
            <a:off x="6098466" y="950492"/>
            <a:ext cx="10818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V(0, 3)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2" name="Oval 6"/>
          <p:cNvSpPr>
            <a:spLocks noChangeArrowheads="1"/>
          </p:cNvSpPr>
          <p:nvPr/>
        </p:nvSpPr>
        <p:spPr bwMode="auto">
          <a:xfrm rot="16200000">
            <a:off x="6072255" y="3288784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5" name="Oval 9"/>
          <p:cNvSpPr>
            <a:spLocks noChangeArrowheads="1"/>
          </p:cNvSpPr>
          <p:nvPr/>
        </p:nvSpPr>
        <p:spPr bwMode="auto">
          <a:xfrm rot="16200000">
            <a:off x="6080818" y="5344413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7" name="Oval 11"/>
          <p:cNvSpPr>
            <a:spLocks noChangeArrowheads="1"/>
          </p:cNvSpPr>
          <p:nvPr/>
        </p:nvSpPr>
        <p:spPr bwMode="auto">
          <a:xfrm rot="16200000">
            <a:off x="6095884" y="1281475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8" name="Oval 12"/>
          <p:cNvSpPr>
            <a:spLocks noChangeArrowheads="1"/>
          </p:cNvSpPr>
          <p:nvPr/>
        </p:nvSpPr>
        <p:spPr bwMode="auto">
          <a:xfrm rot="16200000">
            <a:off x="6074302" y="1773924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9" name="Oval 13"/>
          <p:cNvSpPr>
            <a:spLocks noChangeArrowheads="1"/>
          </p:cNvSpPr>
          <p:nvPr/>
        </p:nvSpPr>
        <p:spPr bwMode="auto">
          <a:xfrm rot="16200000">
            <a:off x="6078283" y="4787660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2" name="Text Box 17"/>
          <p:cNvSpPr txBox="1">
            <a:spLocks noChangeArrowheads="1"/>
          </p:cNvSpPr>
          <p:nvPr/>
        </p:nvSpPr>
        <p:spPr bwMode="auto">
          <a:xfrm>
            <a:off x="6101626" y="5353440"/>
            <a:ext cx="10818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V(0, -3)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3" name="Text Box 17"/>
          <p:cNvSpPr txBox="1">
            <a:spLocks noChangeArrowheads="1"/>
          </p:cNvSpPr>
          <p:nvPr/>
        </p:nvSpPr>
        <p:spPr bwMode="auto">
          <a:xfrm>
            <a:off x="5602763" y="2092941"/>
            <a:ext cx="5330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endParaRPr lang="th-TH" sz="28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 Box 17"/>
              <p:cNvSpPr txBox="1">
                <a:spLocks noChangeArrowheads="1"/>
              </p:cNvSpPr>
              <p:nvPr/>
            </p:nvSpPr>
            <p:spPr bwMode="auto">
              <a:xfrm>
                <a:off x="6403483" y="2464820"/>
                <a:ext cx="445591" cy="4426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th-TH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H SarabunPSK" panose="020B0500040200020003" pitchFamily="34" charset="-34"/>
                            </a:rPr>
                          </m:ctrlPr>
                        </m:radPr>
                        <m:deg/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H SarabunPSK" panose="020B0500040200020003" pitchFamily="34" charset="-34"/>
                            </a:rPr>
                            <m:t>𝟓</m:t>
                          </m:r>
                        </m:e>
                      </m:rad>
                    </m:oMath>
                  </m:oMathPara>
                </a14:m>
                <a:endParaRPr lang="th-TH" sz="2000" b="1" dirty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mc:Choice>
        <mc:Fallback xmlns="">
          <p:sp>
            <p:nvSpPr>
              <p:cNvPr id="65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03483" y="2464820"/>
                <a:ext cx="445591" cy="442685"/>
              </a:xfrm>
              <a:prstGeom prst="rect">
                <a:avLst/>
              </a:prstGeom>
              <a:blipFill>
                <a:blip r:embed="rId8"/>
                <a:stretch>
                  <a:fillRect r="-12162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Oval 2">
            <a:extLst>
              <a:ext uri="{FF2B5EF4-FFF2-40B4-BE49-F238E27FC236}">
                <a16:creationId xmlns:a16="http://schemas.microsoft.com/office/drawing/2014/main" id="{C83EDBF4-1E00-4D0E-B164-7A166FF9A5A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139398" y="2158716"/>
            <a:ext cx="4074712" cy="2500332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 sz="280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0" name="TextBox 54">
            <a:extLst>
              <a:ext uri="{FF2B5EF4-FFF2-40B4-BE49-F238E27FC236}">
                <a16:creationId xmlns:a16="http://schemas.microsoft.com/office/drawing/2014/main" id="{B9D37D87-3695-42CB-961B-09515A256E01}"/>
              </a:ext>
            </a:extLst>
          </p:cNvPr>
          <p:cNvSpPr txBox="1"/>
          <p:nvPr/>
        </p:nvSpPr>
        <p:spPr>
          <a:xfrm>
            <a:off x="214282" y="620688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วิธีทำ 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จัดรูปสมการใหม่เป็น</a:t>
            </a:r>
            <a:endParaRPr lang="en-US" sz="28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3" name="วัตถุ 2">
            <a:extLst>
              <a:ext uri="{FF2B5EF4-FFF2-40B4-BE49-F238E27FC236}">
                <a16:creationId xmlns:a16="http://schemas.microsoft.com/office/drawing/2014/main" id="{7E68779A-48F5-41A6-AA66-A79E97DA1F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6116517"/>
              </p:ext>
            </p:extLst>
          </p:nvPr>
        </p:nvGraphicFramePr>
        <p:xfrm>
          <a:off x="3140290" y="495987"/>
          <a:ext cx="133985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60240" imgH="355320" progId="Equation.DSMT4">
                  <p:embed/>
                </p:oleObj>
              </mc:Choice>
              <mc:Fallback>
                <p:oleObj name="Equation" r:id="rId9" imgW="660240" imgH="355320" progId="Equation.DSMT4">
                  <p:embed/>
                  <p:pic>
                    <p:nvPicPr>
                      <p:cNvPr id="3" name="วัตถุ 2">
                        <a:extLst>
                          <a:ext uri="{FF2B5EF4-FFF2-40B4-BE49-F238E27FC236}">
                            <a16:creationId xmlns:a16="http://schemas.microsoft.com/office/drawing/2014/main" id="{7E68779A-48F5-41A6-AA66-A79E97DA1F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140290" y="495987"/>
                        <a:ext cx="1339850" cy="7223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 Box 17">
                <a:extLst>
                  <a:ext uri="{FF2B5EF4-FFF2-40B4-BE49-F238E27FC236}">
                    <a16:creationId xmlns:a16="http://schemas.microsoft.com/office/drawing/2014/main" id="{ADBEF237-241E-4245-9453-1F122FF03E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6176" y="4633972"/>
                <a:ext cx="1661235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2800" b="1" dirty="0">
                    <a:solidFill>
                      <a:srgbClr val="008000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F(</a:t>
                </a:r>
                <a:r>
                  <a:rPr lang="en-US" sz="2800" b="1" dirty="0">
                    <a:solidFill>
                      <a:srgbClr val="008000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0, -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𝟓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rgbClr val="008000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)</a:t>
                </a:r>
                <a:endParaRPr lang="th-TH" sz="2800" b="1" dirty="0">
                  <a:solidFill>
                    <a:srgbClr val="008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mc:Choice>
        <mc:Fallback xmlns="">
          <p:sp>
            <p:nvSpPr>
              <p:cNvPr id="52" name="Text Box 17">
                <a:extLst>
                  <a:ext uri="{FF2B5EF4-FFF2-40B4-BE49-F238E27FC236}">
                    <a16:creationId xmlns:a16="http://schemas.microsoft.com/office/drawing/2014/main" id="{ADBEF237-241E-4245-9453-1F122FF03E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6176" y="4633972"/>
                <a:ext cx="1661235" cy="523220"/>
              </a:xfrm>
              <a:prstGeom prst="rect">
                <a:avLst/>
              </a:prstGeom>
              <a:blipFill>
                <a:blip r:embed="rId11"/>
                <a:stretch>
                  <a:fillRect l="-7721" t="-10465" b="-3255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กล่องข้อความ 54">
                <a:extLst>
                  <a:ext uri="{FF2B5EF4-FFF2-40B4-BE49-F238E27FC236}">
                    <a16:creationId xmlns:a16="http://schemas.microsoft.com/office/drawing/2014/main" id="{326FC12F-7CFD-4E49-B378-A1100DCB3FB4}"/>
                  </a:ext>
                </a:extLst>
              </p:cNvPr>
              <p:cNvSpPr txBox="1"/>
              <p:nvPr/>
            </p:nvSpPr>
            <p:spPr>
              <a:xfrm>
                <a:off x="3062218" y="5947228"/>
                <a:ext cx="1109192" cy="7870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h-TH" sz="2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8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TH SarabunPSK" panose="020B0500040200020003" pitchFamily="34" charset="-34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TH SarabunPSK" panose="020B0500040200020003" pitchFamily="34" charset="-34"/>
                              </a:rPr>
                              <m:t>𝟓</m:t>
                            </m:r>
                          </m:e>
                        </m:rad>
                      </m:num>
                      <m:den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3</m:t>
                        </m:r>
                      </m:den>
                    </m:f>
                  </m:oMath>
                </a14:m>
                <a:endParaRPr lang="th-TH" sz="2800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mc:Choice>
        <mc:Fallback>
          <p:sp>
            <p:nvSpPr>
              <p:cNvPr id="55" name="กล่องข้อความ 54">
                <a:extLst>
                  <a:ext uri="{FF2B5EF4-FFF2-40B4-BE49-F238E27FC236}">
                    <a16:creationId xmlns:a16="http://schemas.microsoft.com/office/drawing/2014/main" id="{326FC12F-7CFD-4E49-B378-A1100DCB3F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2218" y="5947228"/>
                <a:ext cx="1109192" cy="787010"/>
              </a:xfrm>
              <a:prstGeom prst="rect">
                <a:avLst/>
              </a:prstGeom>
              <a:blipFill>
                <a:blip r:embed="rId12"/>
                <a:stretch>
                  <a:fillRect l="-10989" b="-10078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 Box 17">
            <a:extLst>
              <a:ext uri="{FF2B5EF4-FFF2-40B4-BE49-F238E27FC236}">
                <a16:creationId xmlns:a16="http://schemas.microsoft.com/office/drawing/2014/main" id="{88E112C5-06A0-4B5C-B965-02C54FE48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0909" y="3493068"/>
            <a:ext cx="5330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endParaRPr lang="th-TH" sz="28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2" name="วัตถุ 1">
            <a:extLst>
              <a:ext uri="{FF2B5EF4-FFF2-40B4-BE49-F238E27FC236}">
                <a16:creationId xmlns:a16="http://schemas.microsoft.com/office/drawing/2014/main" id="{70EF001D-6A6B-4D42-99A6-89E603EBAC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7032866"/>
              </p:ext>
            </p:extLst>
          </p:nvPr>
        </p:nvGraphicFramePr>
        <p:xfrm>
          <a:off x="273356" y="33299"/>
          <a:ext cx="2539625" cy="50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015920" imgH="203040" progId="Equation.DSMT4">
                  <p:embed/>
                </p:oleObj>
              </mc:Choice>
              <mc:Fallback>
                <p:oleObj name="Equation" r:id="rId13" imgW="10159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73356" y="33299"/>
                        <a:ext cx="2539625" cy="507925"/>
                      </a:xfrm>
                      <a:prstGeom prst="rect">
                        <a:avLst/>
                      </a:prstGeom>
                      <a:solidFill>
                        <a:srgbClr val="66FF66"/>
                      </a:solidFill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 Box 17">
                <a:extLst>
                  <a:ext uri="{FF2B5EF4-FFF2-40B4-BE49-F238E27FC236}">
                    <a16:creationId xmlns:a16="http://schemas.microsoft.com/office/drawing/2014/main" id="{FBD4FF24-D374-45E5-B23F-1AA0DAB306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78111" y="1628800"/>
                <a:ext cx="1661235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sz="2800" b="1" dirty="0">
                    <a:solidFill>
                      <a:srgbClr val="008000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F(</a:t>
                </a:r>
                <a:r>
                  <a:rPr lang="en-US" sz="2800" b="1" dirty="0">
                    <a:solidFill>
                      <a:srgbClr val="008000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0,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𝟓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rgbClr val="008000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)</a:t>
                </a:r>
                <a:endParaRPr lang="th-TH" sz="2800" b="1" dirty="0">
                  <a:solidFill>
                    <a:srgbClr val="008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mc:Choice>
        <mc:Fallback xmlns="">
          <p:sp>
            <p:nvSpPr>
              <p:cNvPr id="70" name="Text Box 17">
                <a:extLst>
                  <a:ext uri="{FF2B5EF4-FFF2-40B4-BE49-F238E27FC236}">
                    <a16:creationId xmlns:a16="http://schemas.microsoft.com/office/drawing/2014/main" id="{FBD4FF24-D374-45E5-B23F-1AA0DAB306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78111" y="1628800"/>
                <a:ext cx="1661235" cy="523220"/>
              </a:xfrm>
              <a:prstGeom prst="rect">
                <a:avLst/>
              </a:prstGeom>
              <a:blipFill>
                <a:blip r:embed="rId17"/>
                <a:stretch>
                  <a:fillRect l="-7326" t="-10465" b="-3255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1" name="Oval 15"/>
          <p:cNvSpPr>
            <a:spLocks noChangeArrowheads="1"/>
          </p:cNvSpPr>
          <p:nvPr/>
        </p:nvSpPr>
        <p:spPr bwMode="auto">
          <a:xfrm rot="16200000">
            <a:off x="7349612" y="3283334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0" name="Oval 14"/>
          <p:cNvSpPr>
            <a:spLocks noChangeArrowheads="1"/>
          </p:cNvSpPr>
          <p:nvPr/>
        </p:nvSpPr>
        <p:spPr bwMode="auto">
          <a:xfrm rot="16200000">
            <a:off x="4867432" y="3281949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0" name="Text Box 17"/>
          <p:cNvSpPr txBox="1">
            <a:spLocks noChangeArrowheads="1"/>
          </p:cNvSpPr>
          <p:nvPr/>
        </p:nvSpPr>
        <p:spPr bwMode="auto">
          <a:xfrm>
            <a:off x="7380312" y="3337828"/>
            <a:ext cx="12723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(2, 0)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9" name="Text Box 17"/>
          <p:cNvSpPr txBox="1">
            <a:spLocks noChangeArrowheads="1"/>
          </p:cNvSpPr>
          <p:nvPr/>
        </p:nvSpPr>
        <p:spPr bwMode="auto">
          <a:xfrm>
            <a:off x="4139952" y="3265820"/>
            <a:ext cx="12241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(-2, 0)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53">
            <a:extLst>
              <a:ext uri="{FF2B5EF4-FFF2-40B4-BE49-F238E27FC236}">
                <a16:creationId xmlns:a16="http://schemas.microsoft.com/office/drawing/2014/main" id="{34398321-63EE-488F-9B54-DF3623AB33A2}"/>
              </a:ext>
            </a:extLst>
          </p:cNvPr>
          <p:cNvSpPr txBox="1"/>
          <p:nvPr/>
        </p:nvSpPr>
        <p:spPr>
          <a:xfrm>
            <a:off x="166222" y="3133172"/>
            <a:ext cx="26832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จุดยอด คือ</a:t>
            </a: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จุดปลายแกนโท คือ </a:t>
            </a: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จุดโฟกัสคือ</a:t>
            </a: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ความยาวของแกนเอก 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</a:t>
            </a: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ความยาวของแกนโท 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</a:t>
            </a:r>
          </a:p>
          <a:p>
            <a:endParaRPr lang="th-TH" sz="14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ความยาวเลต</a:t>
            </a:r>
            <a:r>
              <a:rPr lang="th-TH" sz="2800" b="1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ัสเ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รก</a:t>
            </a:r>
            <a:r>
              <a:rPr lang="th-TH" sz="2800" b="1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ตัม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endParaRPr lang="th-TH" sz="14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ความเยื้องศูนย์กลาง  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 =</a:t>
            </a:r>
          </a:p>
        </p:txBody>
      </p:sp>
      <p:sp>
        <p:nvSpPr>
          <p:cNvPr id="6" name="TextBox 149">
            <a:extLst>
              <a:ext uri="{FF2B5EF4-FFF2-40B4-BE49-F238E27FC236}">
                <a16:creationId xmlns:a16="http://schemas.microsoft.com/office/drawing/2014/main" id="{54647DCA-BCF1-48AC-3EC4-75AF0F6BF95A}"/>
              </a:ext>
            </a:extLst>
          </p:cNvPr>
          <p:cNvSpPr txBox="1"/>
          <p:nvPr/>
        </p:nvSpPr>
        <p:spPr>
          <a:xfrm>
            <a:off x="2105128" y="3536742"/>
            <a:ext cx="2146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(-2, 0) , (2, 0)</a:t>
            </a:r>
          </a:p>
        </p:txBody>
      </p:sp>
      <p:graphicFrame>
        <p:nvGraphicFramePr>
          <p:cNvPr id="8" name="วัตถุ 7">
            <a:extLst>
              <a:ext uri="{FF2B5EF4-FFF2-40B4-BE49-F238E27FC236}">
                <a16:creationId xmlns:a16="http://schemas.microsoft.com/office/drawing/2014/main" id="{064279B2-F665-9AE5-EFE3-5DF126846D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8687908"/>
              </p:ext>
            </p:extLst>
          </p:nvPr>
        </p:nvGraphicFramePr>
        <p:xfrm>
          <a:off x="2556047" y="5192442"/>
          <a:ext cx="55721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557742" imgH="914629" progId="Equation.DSMT4">
                  <p:embed/>
                </p:oleObj>
              </mc:Choice>
              <mc:Fallback>
                <p:oleObj name="Equation" r:id="rId18" imgW="557742" imgH="91462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556047" y="5192442"/>
                        <a:ext cx="557213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วัตถุ 8">
            <a:extLst>
              <a:ext uri="{FF2B5EF4-FFF2-40B4-BE49-F238E27FC236}">
                <a16:creationId xmlns:a16="http://schemas.microsoft.com/office/drawing/2014/main" id="{9A2CC353-9AC9-6037-B6F2-80C4E2455B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5744121"/>
              </p:ext>
            </p:extLst>
          </p:nvPr>
        </p:nvGraphicFramePr>
        <p:xfrm>
          <a:off x="3117808" y="5269599"/>
          <a:ext cx="1430927" cy="787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761760" imgH="419040" progId="Equation.DSMT4">
                  <p:embed/>
                </p:oleObj>
              </mc:Choice>
              <mc:Fallback>
                <p:oleObj name="Equation" r:id="rId20" imgW="7617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3117808" y="5269599"/>
                        <a:ext cx="1430927" cy="7870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153">
            <a:extLst>
              <a:ext uri="{FF2B5EF4-FFF2-40B4-BE49-F238E27FC236}">
                <a16:creationId xmlns:a16="http://schemas.microsoft.com/office/drawing/2014/main" id="{6B3808CF-354F-7046-8176-91B7B2E6F439}"/>
              </a:ext>
            </a:extLst>
          </p:cNvPr>
          <p:cNvSpPr txBox="1"/>
          <p:nvPr/>
        </p:nvSpPr>
        <p:spPr>
          <a:xfrm>
            <a:off x="4495454" y="5432200"/>
            <a:ext cx="904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</a:t>
            </a:r>
            <a:endParaRPr lang="en-US" sz="28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11" name="วัตถุ 10">
            <a:extLst>
              <a:ext uri="{FF2B5EF4-FFF2-40B4-BE49-F238E27FC236}">
                <a16:creationId xmlns:a16="http://schemas.microsoft.com/office/drawing/2014/main" id="{441554E3-1055-CF1F-1206-BA9F719C07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6749675"/>
              </p:ext>
            </p:extLst>
          </p:nvPr>
        </p:nvGraphicFramePr>
        <p:xfrm>
          <a:off x="2739955" y="5916747"/>
          <a:ext cx="322263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321691" imgH="883986" progId="Equation.DSMT4">
                  <p:embed/>
                </p:oleObj>
              </mc:Choice>
              <mc:Fallback>
                <p:oleObj name="Equation" r:id="rId22" imgW="321691" imgH="88398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2739955" y="5916747"/>
                        <a:ext cx="322263" cy="884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4191375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4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75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75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75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75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1" dur="75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75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75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5" grpId="0" animBg="1"/>
      <p:bldP spid="136" grpId="0" animBg="1"/>
      <p:bldP spid="137" grpId="0" animBg="1"/>
      <p:bldP spid="139" grpId="0"/>
      <p:bldP spid="140" grpId="0"/>
      <p:bldP spid="141" grpId="0"/>
      <p:bldP spid="142" grpId="0"/>
      <p:bldP spid="143" grpId="0"/>
      <p:bldP spid="145" grpId="0"/>
      <p:bldP spid="148" grpId="0"/>
      <p:bldP spid="150" grpId="0"/>
      <p:bldP spid="151" grpId="0"/>
      <p:bldP spid="153" grpId="0"/>
      <p:bldP spid="154" grpId="0"/>
      <p:bldP spid="164" grpId="0"/>
      <p:bldP spid="177" grpId="0" animBg="1"/>
      <p:bldP spid="178" grpId="0" animBg="1"/>
      <p:bldP spid="181" grpId="0" animBg="1"/>
      <p:bldP spid="57" grpId="0"/>
      <p:bldP spid="162" grpId="0" animBg="1"/>
      <p:bldP spid="165" grpId="0" animBg="1"/>
      <p:bldP spid="167" grpId="0" animBg="1"/>
      <p:bldP spid="168" grpId="0" animBg="1"/>
      <p:bldP spid="169" grpId="0" animBg="1"/>
      <p:bldP spid="62" grpId="0" build="p" autoUpdateAnimBg="0"/>
      <p:bldP spid="63" grpId="0" build="p" autoUpdateAnimBg="0"/>
      <p:bldP spid="65" grpId="0" build="p" autoUpdateAnimBg="0"/>
      <p:bldP spid="68" grpId="0" animBg="1"/>
      <p:bldP spid="50" grpId="0"/>
      <p:bldP spid="52" grpId="0" build="p" autoUpdateAnimBg="0"/>
      <p:bldP spid="55" grpId="0"/>
      <p:bldP spid="53" grpId="0" build="p" autoUpdateAnimBg="0"/>
      <p:bldP spid="70" grpId="0" build="p" autoUpdateAnimBg="0"/>
      <p:bldP spid="171" grpId="0" animBg="1"/>
      <p:bldP spid="170" grpId="0" animBg="1"/>
      <p:bldP spid="60" grpId="0" build="p" autoUpdateAnimBg="0"/>
      <p:bldP spid="59" grpId="0"/>
      <p:bldP spid="4" grpId="0"/>
      <p:bldP spid="6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Line 28">
            <a:extLst>
              <a:ext uri="{FF2B5EF4-FFF2-40B4-BE49-F238E27FC236}">
                <a16:creationId xmlns:a16="http://schemas.microsoft.com/office/drawing/2014/main" id="{C75C6B30-78A7-4150-8605-23AD563C79C6}"/>
              </a:ext>
            </a:extLst>
          </p:cNvPr>
          <p:cNvSpPr>
            <a:spLocks noChangeShapeType="1"/>
          </p:cNvSpPr>
          <p:nvPr/>
        </p:nvSpPr>
        <p:spPr bwMode="auto">
          <a:xfrm rot="16213544" flipV="1">
            <a:off x="6041312" y="-52587"/>
            <a:ext cx="0" cy="5212619"/>
          </a:xfrm>
          <a:prstGeom prst="line">
            <a:avLst/>
          </a:prstGeom>
          <a:noFill/>
          <a:ln w="38100">
            <a:solidFill>
              <a:srgbClr val="7030A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th-TH" sz="280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8" name="Text Box 34">
            <a:extLst>
              <a:ext uri="{FF2B5EF4-FFF2-40B4-BE49-F238E27FC236}">
                <a16:creationId xmlns:a16="http://schemas.microsoft.com/office/drawing/2014/main" id="{9502A009-1A64-4596-A25B-8EB952731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7567" y="162376"/>
            <a:ext cx="6081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Y</a:t>
            </a:r>
          </a:p>
        </p:txBody>
      </p:sp>
      <p:sp>
        <p:nvSpPr>
          <p:cNvPr id="52" name="Line 29">
            <a:extLst>
              <a:ext uri="{FF2B5EF4-FFF2-40B4-BE49-F238E27FC236}">
                <a16:creationId xmlns:a16="http://schemas.microsoft.com/office/drawing/2014/main" id="{C26662DA-6BF5-4D04-AFB4-BDBC26551B94}"/>
              </a:ext>
            </a:extLst>
          </p:cNvPr>
          <p:cNvSpPr>
            <a:spLocks noChangeShapeType="1"/>
          </p:cNvSpPr>
          <p:nvPr/>
        </p:nvSpPr>
        <p:spPr bwMode="auto">
          <a:xfrm rot="16213544">
            <a:off x="3156109" y="3533319"/>
            <a:ext cx="6023868" cy="0"/>
          </a:xfrm>
          <a:prstGeom prst="line">
            <a:avLst/>
          </a:prstGeom>
          <a:noFill/>
          <a:ln w="38100">
            <a:solidFill>
              <a:srgbClr val="7030A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 sz="280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3" name="Text Box 34">
            <a:extLst>
              <a:ext uri="{FF2B5EF4-FFF2-40B4-BE49-F238E27FC236}">
                <a16:creationId xmlns:a16="http://schemas.microsoft.com/office/drawing/2014/main" id="{DE699793-0D2B-495A-8183-92EFAD4CBC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8079" y="2314824"/>
            <a:ext cx="6081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X</a:t>
            </a:r>
            <a:endParaRPr lang="th-TH" sz="28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57702" y="1445422"/>
            <a:ext cx="30767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จากสมการจะได้เป็นวงรีแนว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</p:txBody>
      </p:sp>
      <p:sp>
        <p:nvSpPr>
          <p:cNvPr id="135" name="AutoShape 36"/>
          <p:cNvSpPr>
            <a:spLocks noChangeArrowheads="1"/>
          </p:cNvSpPr>
          <p:nvPr/>
        </p:nvSpPr>
        <p:spPr bwMode="auto">
          <a:xfrm>
            <a:off x="1279380" y="2001436"/>
            <a:ext cx="457200" cy="152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6" name="AutoShape 36"/>
          <p:cNvSpPr>
            <a:spLocks noChangeArrowheads="1"/>
          </p:cNvSpPr>
          <p:nvPr/>
        </p:nvSpPr>
        <p:spPr bwMode="auto">
          <a:xfrm>
            <a:off x="249564" y="3047624"/>
            <a:ext cx="457200" cy="152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7" name="AutoShape 36"/>
          <p:cNvSpPr>
            <a:spLocks noChangeArrowheads="1"/>
          </p:cNvSpPr>
          <p:nvPr/>
        </p:nvSpPr>
        <p:spPr bwMode="auto">
          <a:xfrm>
            <a:off x="1279380" y="2363830"/>
            <a:ext cx="457200" cy="152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181957" y="2225952"/>
            <a:ext cx="1353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</a:t>
            </a:r>
            <a:r>
              <a:rPr lang="en-US" sz="28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=  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0" name="TextBox 139"/>
              <p:cNvSpPr txBox="1"/>
              <p:nvPr/>
            </p:nvSpPr>
            <p:spPr>
              <a:xfrm>
                <a:off x="1764817" y="1821696"/>
                <a:ext cx="10183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a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𝟔</m:t>
                        </m:r>
                      </m:e>
                    </m:rad>
                  </m:oMath>
                </a14:m>
                <a:endParaRPr lang="en-US" sz="20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mc:Choice>
        <mc:Fallback>
          <p:sp>
            <p:nvSpPr>
              <p:cNvPr id="140" name="TextBox 1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4817" y="1821696"/>
                <a:ext cx="1018372" cy="523220"/>
              </a:xfrm>
              <a:prstGeom prst="rect">
                <a:avLst/>
              </a:prstGeom>
              <a:blipFill>
                <a:blip r:embed="rId6"/>
                <a:stretch>
                  <a:fillRect l="-12575" t="-12791" b="-31395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1" name="TextBox 140"/>
          <p:cNvSpPr txBox="1"/>
          <p:nvPr/>
        </p:nvSpPr>
        <p:spPr>
          <a:xfrm>
            <a:off x="181957" y="2561983"/>
            <a:ext cx="2743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</a:t>
            </a:r>
            <a:r>
              <a:rPr lang="th-TH" sz="28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=  a</a:t>
            </a:r>
            <a:r>
              <a:rPr lang="th-TH" sz="28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- b</a:t>
            </a:r>
            <a:r>
              <a:rPr lang="th-TH" sz="28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 6-5 = 1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2" name="TextBox 141"/>
              <p:cNvSpPr txBox="1"/>
              <p:nvPr/>
            </p:nvSpPr>
            <p:spPr>
              <a:xfrm>
                <a:off x="1751128" y="2202410"/>
                <a:ext cx="12144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b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𝟓</m:t>
                        </m:r>
                      </m:e>
                    </m:rad>
                  </m:oMath>
                </a14:m>
                <a:endParaRPr lang="en-US" sz="20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mc:Choice>
        <mc:Fallback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128" y="2202410"/>
                <a:ext cx="1214446" cy="523220"/>
              </a:xfrm>
              <a:prstGeom prst="rect">
                <a:avLst/>
              </a:prstGeom>
              <a:blipFill>
                <a:blip r:embed="rId7"/>
                <a:stretch>
                  <a:fillRect l="-10050" t="-10465" b="-32558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" name="TextBox 142"/>
          <p:cNvSpPr txBox="1"/>
          <p:nvPr/>
        </p:nvSpPr>
        <p:spPr>
          <a:xfrm>
            <a:off x="201682" y="1868417"/>
            <a:ext cx="1283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</a:t>
            </a:r>
            <a:r>
              <a:rPr lang="en-US" sz="2800" b="1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=  6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695359" y="2855355"/>
            <a:ext cx="901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 = 1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2950187" y="144542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นอน</a:t>
            </a:r>
            <a:endParaRPr lang="en-US" sz="28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0" name="TextBox 149"/>
              <p:cNvSpPr txBox="1"/>
              <p:nvPr/>
            </p:nvSpPr>
            <p:spPr>
              <a:xfrm>
                <a:off x="1304647" y="3271370"/>
                <a:ext cx="33937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(-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</m:ctrlPr>
                      </m:radPr>
                      <m:deg/>
                      <m:e>
                        <m:r>
                          <a:rPr lang="en-US" sz="2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𝟔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, 0) , 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</m:ctrlPr>
                      </m:radPr>
                      <m:deg/>
                      <m:e>
                        <m:r>
                          <a:rPr lang="en-US" sz="2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𝟔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, 0)</a:t>
                </a:r>
              </a:p>
            </p:txBody>
          </p:sp>
        </mc:Choice>
        <mc:Fallback>
          <p:sp>
            <p:nvSpPr>
              <p:cNvPr id="150" name="TextBox 1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4647" y="3271370"/>
                <a:ext cx="3393781" cy="523220"/>
              </a:xfrm>
              <a:prstGeom prst="rect">
                <a:avLst/>
              </a:prstGeom>
              <a:blipFill>
                <a:blip r:embed="rId8"/>
                <a:stretch>
                  <a:fillRect l="-3591" t="-12941" b="-32941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1" name="TextBox 150"/>
          <p:cNvSpPr txBox="1"/>
          <p:nvPr/>
        </p:nvSpPr>
        <p:spPr>
          <a:xfrm>
            <a:off x="1351051" y="4106904"/>
            <a:ext cx="2495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(-1, 0) , (1, 0)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3" name="TextBox 152"/>
              <p:cNvSpPr txBox="1"/>
              <p:nvPr/>
            </p:nvSpPr>
            <p:spPr>
              <a:xfrm>
                <a:off x="2599070" y="4552639"/>
                <a:ext cx="26832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2a = 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</m:ctrlPr>
                      </m:radPr>
                      <m:deg/>
                      <m:e>
                        <m:r>
                          <a:rPr lang="en-US" sz="2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𝟔</m:t>
                        </m:r>
                      </m:e>
                    </m:rad>
                    <m:r>
                      <a:rPr lang="en-US" sz="2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H SarabunPSK" panose="020B0500040200020003" pitchFamily="34" charset="-34"/>
                      </a:rPr>
                      <m:t> </m:t>
                    </m:r>
                  </m:oMath>
                </a14:m>
                <a:r>
                  <a:rPr lang="en-US" sz="28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sz="28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หน่วย</a:t>
                </a:r>
                <a:endParaRPr lang="en-US" sz="28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mc:Choice>
        <mc:Fallback>
          <p:sp>
            <p:nvSpPr>
              <p:cNvPr id="153" name="TextBox 1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070" y="4552639"/>
                <a:ext cx="2683244" cy="523220"/>
              </a:xfrm>
              <a:prstGeom prst="rect">
                <a:avLst/>
              </a:prstGeom>
              <a:blipFill>
                <a:blip r:embed="rId9"/>
                <a:stretch>
                  <a:fillRect l="-4535" t="-12791" b="-31395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3" name="Text Box 17"/>
          <p:cNvSpPr txBox="1">
            <a:spLocks noChangeArrowheads="1"/>
          </p:cNvSpPr>
          <p:nvPr/>
        </p:nvSpPr>
        <p:spPr bwMode="auto">
          <a:xfrm>
            <a:off x="6461736" y="2134819"/>
            <a:ext cx="10818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F(</a:t>
            </a: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1, 0)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7" name="AutoShape 21"/>
          <p:cNvSpPr>
            <a:spLocks/>
          </p:cNvSpPr>
          <p:nvPr/>
        </p:nvSpPr>
        <p:spPr bwMode="auto">
          <a:xfrm rot="21569933" flipH="1">
            <a:off x="5994879" y="1460054"/>
            <a:ext cx="123687" cy="1008989"/>
          </a:xfrm>
          <a:prstGeom prst="rightBrace">
            <a:avLst>
              <a:gd name="adj1" fmla="val 67664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8" name="AutoShape 22"/>
          <p:cNvSpPr>
            <a:spLocks/>
          </p:cNvSpPr>
          <p:nvPr/>
        </p:nvSpPr>
        <p:spPr bwMode="auto">
          <a:xfrm rot="5388790">
            <a:off x="6748958" y="2102524"/>
            <a:ext cx="181250" cy="1214476"/>
          </a:xfrm>
          <a:prstGeom prst="rightBrace">
            <a:avLst>
              <a:gd name="adj1" fmla="val 113889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81" name="AutoShape 25"/>
          <p:cNvSpPr>
            <a:spLocks/>
          </p:cNvSpPr>
          <p:nvPr/>
        </p:nvSpPr>
        <p:spPr bwMode="auto">
          <a:xfrm rot="16200000">
            <a:off x="6334727" y="2263367"/>
            <a:ext cx="160367" cy="361705"/>
          </a:xfrm>
          <a:prstGeom prst="rightBrace">
            <a:avLst>
              <a:gd name="adj1" fmla="val 58333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2" name="Oval 6"/>
          <p:cNvSpPr>
            <a:spLocks noChangeArrowheads="1"/>
          </p:cNvSpPr>
          <p:nvPr/>
        </p:nvSpPr>
        <p:spPr bwMode="auto">
          <a:xfrm rot="16200000">
            <a:off x="6083060" y="2481305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5" name="Oval 9"/>
          <p:cNvSpPr>
            <a:spLocks noChangeArrowheads="1"/>
          </p:cNvSpPr>
          <p:nvPr/>
        </p:nvSpPr>
        <p:spPr bwMode="auto">
          <a:xfrm rot="16200000">
            <a:off x="4795424" y="2468605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7" name="Oval 11"/>
          <p:cNvSpPr>
            <a:spLocks noChangeArrowheads="1"/>
          </p:cNvSpPr>
          <p:nvPr/>
        </p:nvSpPr>
        <p:spPr bwMode="auto">
          <a:xfrm rot="16200000">
            <a:off x="7451708" y="2470704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8" name="Oval 12"/>
          <p:cNvSpPr>
            <a:spLocks noChangeArrowheads="1"/>
          </p:cNvSpPr>
          <p:nvPr/>
        </p:nvSpPr>
        <p:spPr bwMode="auto">
          <a:xfrm rot="16200000">
            <a:off x="6111734" y="1375784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9" name="Oval 13"/>
          <p:cNvSpPr>
            <a:spLocks noChangeArrowheads="1"/>
          </p:cNvSpPr>
          <p:nvPr/>
        </p:nvSpPr>
        <p:spPr bwMode="auto">
          <a:xfrm rot="16200000">
            <a:off x="6090315" y="3603151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0" name="Oval 14"/>
          <p:cNvSpPr>
            <a:spLocks noChangeArrowheads="1"/>
          </p:cNvSpPr>
          <p:nvPr/>
        </p:nvSpPr>
        <p:spPr bwMode="auto">
          <a:xfrm rot="16200000">
            <a:off x="5701192" y="2473631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1" name="Oval 15"/>
          <p:cNvSpPr>
            <a:spLocks noChangeArrowheads="1"/>
          </p:cNvSpPr>
          <p:nvPr/>
        </p:nvSpPr>
        <p:spPr bwMode="auto">
          <a:xfrm rot="16200000">
            <a:off x="6515108" y="2483404"/>
            <a:ext cx="154616" cy="152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h-TH" sz="2800" b="1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1" name="Text Box 17"/>
          <p:cNvSpPr txBox="1">
            <a:spLocks noChangeArrowheads="1"/>
          </p:cNvSpPr>
          <p:nvPr/>
        </p:nvSpPr>
        <p:spPr bwMode="auto">
          <a:xfrm>
            <a:off x="5267870" y="2083306"/>
            <a:ext cx="10818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F(</a:t>
            </a: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-1,0)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3" name="Text Box 17"/>
          <p:cNvSpPr txBox="1">
            <a:spLocks noChangeArrowheads="1"/>
          </p:cNvSpPr>
          <p:nvPr/>
        </p:nvSpPr>
        <p:spPr bwMode="auto">
          <a:xfrm>
            <a:off x="6267185" y="2005723"/>
            <a:ext cx="5330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endParaRPr lang="th-TH" sz="28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8" name="Oval 2">
            <a:extLst>
              <a:ext uri="{FF2B5EF4-FFF2-40B4-BE49-F238E27FC236}">
                <a16:creationId xmlns:a16="http://schemas.microsoft.com/office/drawing/2014/main" id="{C83EDBF4-1E00-4D0E-B164-7A166FF9A5A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852240" y="1431009"/>
            <a:ext cx="2672088" cy="2239415"/>
          </a:xfrm>
          <a:prstGeom prst="ellips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 sz="280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7" name="Text Box 8">
            <a:extLst>
              <a:ext uri="{FF2B5EF4-FFF2-40B4-BE49-F238E27FC236}">
                <a16:creationId xmlns:a16="http://schemas.microsoft.com/office/drawing/2014/main" id="{5C69E4CA-CCF9-4942-BB90-5A5D3DD78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4384" y="2510369"/>
            <a:ext cx="10227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0, </a:t>
            </a:r>
            <a:r>
              <a:rPr lang="en-US" sz="2800" b="1" dirty="0">
                <a:solidFill>
                  <a:srgbClr val="008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0)</a:t>
            </a:r>
            <a:endParaRPr lang="th-TH" sz="2800" b="1" dirty="0">
              <a:solidFill>
                <a:srgbClr val="008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9" name="กล่องข้อความ 78">
                <a:extLst>
                  <a:ext uri="{FF2B5EF4-FFF2-40B4-BE49-F238E27FC236}">
                    <a16:creationId xmlns:a16="http://schemas.microsoft.com/office/drawing/2014/main" id="{94C50548-43D2-4B4D-A2F8-6024E033FB36}"/>
                  </a:ext>
                </a:extLst>
              </p:cNvPr>
              <p:cNvSpPr txBox="1"/>
              <p:nvPr/>
            </p:nvSpPr>
            <p:spPr>
              <a:xfrm>
                <a:off x="2980922" y="6146721"/>
                <a:ext cx="1841874" cy="7283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h-TH" sz="2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th-TH" sz="28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</m:den>
                    </m:f>
                  </m:oMath>
                </a14:m>
                <a:endParaRPr lang="th-TH" sz="2800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mc:Choice>
        <mc:Fallback>
          <p:sp>
            <p:nvSpPr>
              <p:cNvPr id="79" name="กล่องข้อความ 78">
                <a:extLst>
                  <a:ext uri="{FF2B5EF4-FFF2-40B4-BE49-F238E27FC236}">
                    <a16:creationId xmlns:a16="http://schemas.microsoft.com/office/drawing/2014/main" id="{94C50548-43D2-4B4D-A2F8-6024E033FB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0922" y="6146721"/>
                <a:ext cx="1841874" cy="728341"/>
              </a:xfrm>
              <a:prstGeom prst="rect">
                <a:avLst/>
              </a:prstGeom>
              <a:blipFill>
                <a:blip r:embed="rId10"/>
                <a:stretch>
                  <a:fillRect l="-6954" b="-7500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วัตถุ 2">
            <a:extLst>
              <a:ext uri="{FF2B5EF4-FFF2-40B4-BE49-F238E27FC236}">
                <a16:creationId xmlns:a16="http://schemas.microsoft.com/office/drawing/2014/main" id="{D4EB706E-8342-4736-9176-C3B0F6C77D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3674960"/>
              </p:ext>
            </p:extLst>
          </p:nvPr>
        </p:nvGraphicFramePr>
        <p:xfrm>
          <a:off x="264284" y="83954"/>
          <a:ext cx="2993615" cy="598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015920" imgH="203040" progId="Equation.DSMT4">
                  <p:embed/>
                </p:oleObj>
              </mc:Choice>
              <mc:Fallback>
                <p:oleObj name="Equation" r:id="rId11" imgW="10159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64284" y="83954"/>
                        <a:ext cx="2993615" cy="598723"/>
                      </a:xfrm>
                      <a:prstGeom prst="rect">
                        <a:avLst/>
                      </a:prstGeom>
                      <a:solidFill>
                        <a:srgbClr val="66FF66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" name="TextBox 54">
            <a:extLst>
              <a:ext uri="{FF2B5EF4-FFF2-40B4-BE49-F238E27FC236}">
                <a16:creationId xmlns:a16="http://schemas.microsoft.com/office/drawing/2014/main" id="{E483BCB7-AC39-4D77-8E16-E2EF279F9589}"/>
              </a:ext>
            </a:extLst>
          </p:cNvPr>
          <p:cNvSpPr txBox="1"/>
          <p:nvPr/>
        </p:nvSpPr>
        <p:spPr>
          <a:xfrm>
            <a:off x="262514" y="826693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วิธีทำ 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จัดรูปสมการใหม่เป็น</a:t>
            </a:r>
            <a:endParaRPr lang="en-US" sz="28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5" name="วัตถุ 4">
            <a:extLst>
              <a:ext uri="{FF2B5EF4-FFF2-40B4-BE49-F238E27FC236}">
                <a16:creationId xmlns:a16="http://schemas.microsoft.com/office/drawing/2014/main" id="{834ACA50-5D4C-4260-BF10-CC4CFC5ECE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3883756"/>
              </p:ext>
            </p:extLst>
          </p:nvPr>
        </p:nvGraphicFramePr>
        <p:xfrm>
          <a:off x="3074167" y="758939"/>
          <a:ext cx="1300163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660240" imgH="355320" progId="Equation.DSMT4">
                  <p:embed/>
                </p:oleObj>
              </mc:Choice>
              <mc:Fallback>
                <p:oleObj name="Equation" r:id="rId13" imgW="66024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074167" y="758939"/>
                        <a:ext cx="1300163" cy="7016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72" name="TextBox 152">
                <a:extLst>
                  <a:ext uri="{FF2B5EF4-FFF2-40B4-BE49-F238E27FC236}">
                    <a16:creationId xmlns:a16="http://schemas.microsoft.com/office/drawing/2014/main" id="{364C74B2-EE05-4CF8-ACB5-9893CCE82C06}"/>
                  </a:ext>
                </a:extLst>
              </p:cNvPr>
              <p:cNvSpPr txBox="1"/>
              <p:nvPr/>
            </p:nvSpPr>
            <p:spPr>
              <a:xfrm>
                <a:off x="2478294" y="4966503"/>
                <a:ext cx="26832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2b = 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𝟓</m:t>
                        </m:r>
                      </m:e>
                    </m:rad>
                    <m:r>
                      <a:rPr lang="en-US" sz="20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H SarabunPSK" panose="020B0500040200020003" pitchFamily="34" charset="-34"/>
                      </a:rPr>
                      <m:t> </m:t>
                    </m:r>
                  </m:oMath>
                </a14:m>
                <a:r>
                  <a:rPr lang="en-US" sz="28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sz="28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หน่วย</a:t>
                </a:r>
                <a:endParaRPr lang="en-US" sz="28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mc:Choice>
        <mc:Fallback>
          <p:sp>
            <p:nvSpPr>
              <p:cNvPr id="72" name="TextBox 152">
                <a:extLst>
                  <a:ext uri="{FF2B5EF4-FFF2-40B4-BE49-F238E27FC236}">
                    <a16:creationId xmlns:a16="http://schemas.microsoft.com/office/drawing/2014/main" id="{364C74B2-EE05-4CF8-ACB5-9893CCE82C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8294" y="4966503"/>
                <a:ext cx="2683244" cy="523220"/>
              </a:xfrm>
              <a:prstGeom prst="rect">
                <a:avLst/>
              </a:prstGeom>
              <a:blipFill>
                <a:blip r:embed="rId15"/>
                <a:stretch>
                  <a:fillRect l="-4773" t="-11628" b="-32558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139">
                <a:extLst>
                  <a:ext uri="{FF2B5EF4-FFF2-40B4-BE49-F238E27FC236}">
                    <a16:creationId xmlns:a16="http://schemas.microsoft.com/office/drawing/2014/main" id="{588A5EAF-824F-485D-81CD-C0B267D14436}"/>
                  </a:ext>
                </a:extLst>
              </p:cNvPr>
              <p:cNvSpPr txBox="1"/>
              <p:nvPr/>
            </p:nvSpPr>
            <p:spPr>
              <a:xfrm>
                <a:off x="5282314" y="1725779"/>
                <a:ext cx="1018372" cy="4426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H SarabunPSK" panose="020B0500040200020003" pitchFamily="34" charset="-34"/>
                            </a:rPr>
                          </m:ctrlPr>
                        </m:radPr>
                        <m:deg/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H SarabunPSK" panose="020B0500040200020003" pitchFamily="34" charset="-34"/>
                            </a:rPr>
                            <m:t>𝟓</m:t>
                          </m:r>
                        </m:e>
                      </m:rad>
                    </m:oMath>
                  </m:oMathPara>
                </a14:m>
                <a:endParaRPr lang="en-US" sz="20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mc:Choice>
        <mc:Fallback xmlns="">
          <p:sp>
            <p:nvSpPr>
              <p:cNvPr id="75" name="TextBox 139">
                <a:extLst>
                  <a:ext uri="{FF2B5EF4-FFF2-40B4-BE49-F238E27FC236}">
                    <a16:creationId xmlns:a16="http://schemas.microsoft.com/office/drawing/2014/main" id="{588A5EAF-824F-485D-81CD-C0B267D144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2314" y="1725779"/>
                <a:ext cx="1018372" cy="44268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141">
                <a:extLst>
                  <a:ext uri="{FF2B5EF4-FFF2-40B4-BE49-F238E27FC236}">
                    <a16:creationId xmlns:a16="http://schemas.microsoft.com/office/drawing/2014/main" id="{12763528-78DD-48A1-9AEC-1FEADCA26C3A}"/>
                  </a:ext>
                </a:extLst>
              </p:cNvPr>
              <p:cNvSpPr txBox="1"/>
              <p:nvPr/>
            </p:nvSpPr>
            <p:spPr>
              <a:xfrm>
                <a:off x="6457624" y="2793034"/>
                <a:ext cx="621673" cy="4364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H SarabunPSK" panose="020B0500040200020003" pitchFamily="34" charset="-34"/>
                            </a:rPr>
                          </m:ctrlPr>
                        </m:radPr>
                        <m:deg/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H SarabunPSK" panose="020B0500040200020003" pitchFamily="34" charset="-34"/>
                            </a:rPr>
                            <m:t>𝟔</m:t>
                          </m:r>
                        </m:e>
                      </m:rad>
                    </m:oMath>
                  </m:oMathPara>
                </a14:m>
                <a:endParaRPr lang="en-US" sz="20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mc:Choice>
        <mc:Fallback xmlns="">
          <p:sp>
            <p:nvSpPr>
              <p:cNvPr id="80" name="TextBox 141">
                <a:extLst>
                  <a:ext uri="{FF2B5EF4-FFF2-40B4-BE49-F238E27FC236}">
                    <a16:creationId xmlns:a16="http://schemas.microsoft.com/office/drawing/2014/main" id="{12763528-78DD-48A1-9AEC-1FEADCA26C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7624" y="2793034"/>
                <a:ext cx="621673" cy="43640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149">
                <a:extLst>
                  <a:ext uri="{FF2B5EF4-FFF2-40B4-BE49-F238E27FC236}">
                    <a16:creationId xmlns:a16="http://schemas.microsoft.com/office/drawing/2014/main" id="{DB2B84AA-27D4-4FD3-9506-D256EE33216C}"/>
                  </a:ext>
                </a:extLst>
              </p:cNvPr>
              <p:cNvSpPr txBox="1"/>
              <p:nvPr/>
            </p:nvSpPr>
            <p:spPr>
              <a:xfrm>
                <a:off x="3756297" y="2508948"/>
                <a:ext cx="166133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rgbClr val="008000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V(-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</m:ctrlPr>
                      </m:radPr>
                      <m:deg/>
                      <m:e>
                        <m:r>
                          <a:rPr lang="en-US" sz="2000" b="1" i="1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𝟔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rgbClr val="008000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, 0)</a:t>
                </a:r>
              </a:p>
            </p:txBody>
          </p:sp>
        </mc:Choice>
        <mc:Fallback xmlns="">
          <p:sp>
            <p:nvSpPr>
              <p:cNvPr id="81" name="TextBox 149">
                <a:extLst>
                  <a:ext uri="{FF2B5EF4-FFF2-40B4-BE49-F238E27FC236}">
                    <a16:creationId xmlns:a16="http://schemas.microsoft.com/office/drawing/2014/main" id="{DB2B84AA-27D4-4FD3-9506-D256EE3321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6297" y="2508948"/>
                <a:ext cx="1661335" cy="523220"/>
              </a:xfrm>
              <a:prstGeom prst="rect">
                <a:avLst/>
              </a:prstGeom>
              <a:blipFill>
                <a:blip r:embed="rId20"/>
                <a:stretch>
                  <a:fillRect l="-7326" t="-12941" b="-32941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149">
                <a:extLst>
                  <a:ext uri="{FF2B5EF4-FFF2-40B4-BE49-F238E27FC236}">
                    <a16:creationId xmlns:a16="http://schemas.microsoft.com/office/drawing/2014/main" id="{D63BBD9E-4857-4841-A188-8C20C6BC0A07}"/>
                  </a:ext>
                </a:extLst>
              </p:cNvPr>
              <p:cNvSpPr txBox="1"/>
              <p:nvPr/>
            </p:nvSpPr>
            <p:spPr>
              <a:xfrm>
                <a:off x="7489359" y="2524404"/>
                <a:ext cx="166133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rgbClr val="008000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V(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</m:ctrlPr>
                      </m:radPr>
                      <m:deg/>
                      <m:e>
                        <m:r>
                          <a:rPr lang="en-US" sz="2000" b="1" i="1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𝟔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rgbClr val="008000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, 0)</a:t>
                </a:r>
              </a:p>
            </p:txBody>
          </p:sp>
        </mc:Choice>
        <mc:Fallback xmlns="">
          <p:sp>
            <p:nvSpPr>
              <p:cNvPr id="83" name="TextBox 149">
                <a:extLst>
                  <a:ext uri="{FF2B5EF4-FFF2-40B4-BE49-F238E27FC236}">
                    <a16:creationId xmlns:a16="http://schemas.microsoft.com/office/drawing/2014/main" id="{D63BBD9E-4857-4841-A188-8C20C6BC0A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9359" y="2524404"/>
                <a:ext cx="1661335" cy="523220"/>
              </a:xfrm>
              <a:prstGeom prst="rect">
                <a:avLst/>
              </a:prstGeom>
              <a:blipFill>
                <a:blip r:embed="rId21"/>
                <a:stretch>
                  <a:fillRect l="-7721" t="-11628" b="-31395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141">
                <a:extLst>
                  <a:ext uri="{FF2B5EF4-FFF2-40B4-BE49-F238E27FC236}">
                    <a16:creationId xmlns:a16="http://schemas.microsoft.com/office/drawing/2014/main" id="{1D5FC2FA-C575-4F2A-901B-1905AD01A4BF}"/>
                  </a:ext>
                </a:extLst>
              </p:cNvPr>
              <p:cNvSpPr txBox="1"/>
              <p:nvPr/>
            </p:nvSpPr>
            <p:spPr>
              <a:xfrm>
                <a:off x="6162378" y="3613673"/>
                <a:ext cx="12144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rgbClr val="008000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(0,-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𝟓</m:t>
                        </m:r>
                      </m:e>
                    </m:rad>
                    <m:r>
                      <a:rPr lang="en-US" sz="2000" b="1" i="1" smtClean="0">
                        <a:solidFill>
                          <a:srgbClr val="008000"/>
                        </a:solidFill>
                        <a:latin typeface="Cambria Math" panose="02040503050406030204" pitchFamily="18" charset="0"/>
                        <a:cs typeface="TH SarabunPSK" panose="020B0500040200020003" pitchFamily="34" charset="-34"/>
                      </a:rPr>
                      <m:t>)</m:t>
                    </m:r>
                  </m:oMath>
                </a14:m>
                <a:endParaRPr lang="en-US" sz="2000" b="1" dirty="0">
                  <a:solidFill>
                    <a:srgbClr val="008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mc:Choice>
        <mc:Fallback xmlns="">
          <p:sp>
            <p:nvSpPr>
              <p:cNvPr id="84" name="TextBox 141">
                <a:extLst>
                  <a:ext uri="{FF2B5EF4-FFF2-40B4-BE49-F238E27FC236}">
                    <a16:creationId xmlns:a16="http://schemas.microsoft.com/office/drawing/2014/main" id="{1D5FC2FA-C575-4F2A-901B-1905AD01A4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2378" y="3613673"/>
                <a:ext cx="1214446" cy="523220"/>
              </a:xfrm>
              <a:prstGeom prst="rect">
                <a:avLst/>
              </a:prstGeom>
              <a:blipFill>
                <a:blip r:embed="rId22"/>
                <a:stretch>
                  <a:fillRect l="-10553" t="-11628" b="-32558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141">
                <a:extLst>
                  <a:ext uri="{FF2B5EF4-FFF2-40B4-BE49-F238E27FC236}">
                    <a16:creationId xmlns:a16="http://schemas.microsoft.com/office/drawing/2014/main" id="{28D5290F-CA1A-4BA6-A2A4-2122615FE0C6}"/>
                  </a:ext>
                </a:extLst>
              </p:cNvPr>
              <p:cNvSpPr txBox="1"/>
              <p:nvPr/>
            </p:nvSpPr>
            <p:spPr>
              <a:xfrm>
                <a:off x="6146038" y="1040202"/>
                <a:ext cx="144293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rgbClr val="008000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(0,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𝟓</m:t>
                        </m:r>
                      </m:e>
                    </m:rad>
                    <m:r>
                      <a:rPr lang="en-US" sz="2000" b="1" i="1" smtClean="0">
                        <a:solidFill>
                          <a:srgbClr val="008000"/>
                        </a:solidFill>
                        <a:latin typeface="Cambria Math" panose="02040503050406030204" pitchFamily="18" charset="0"/>
                        <a:cs typeface="TH SarabunPSK" panose="020B0500040200020003" pitchFamily="34" charset="-34"/>
                      </a:rPr>
                      <m:t>)</m:t>
                    </m:r>
                  </m:oMath>
                </a14:m>
                <a:endParaRPr lang="en-US" sz="2000" b="1" dirty="0">
                  <a:solidFill>
                    <a:srgbClr val="008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mc:Choice>
        <mc:Fallback xmlns="">
          <p:sp>
            <p:nvSpPr>
              <p:cNvPr id="85" name="TextBox 141">
                <a:extLst>
                  <a:ext uri="{FF2B5EF4-FFF2-40B4-BE49-F238E27FC236}">
                    <a16:creationId xmlns:a16="http://schemas.microsoft.com/office/drawing/2014/main" id="{28D5290F-CA1A-4BA6-A2A4-2122615FE0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6038" y="1040202"/>
                <a:ext cx="1442930" cy="523220"/>
              </a:xfrm>
              <a:prstGeom prst="rect">
                <a:avLst/>
              </a:prstGeom>
              <a:blipFill>
                <a:blip r:embed="rId23"/>
                <a:stretch>
                  <a:fillRect l="-8439" t="-11765" b="-34118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53">
            <a:extLst>
              <a:ext uri="{FF2B5EF4-FFF2-40B4-BE49-F238E27FC236}">
                <a16:creationId xmlns:a16="http://schemas.microsoft.com/office/drawing/2014/main" id="{029A1E30-0F78-6052-E7AA-F79503E7A25D}"/>
              </a:ext>
            </a:extLst>
          </p:cNvPr>
          <p:cNvSpPr txBox="1"/>
          <p:nvPr/>
        </p:nvSpPr>
        <p:spPr>
          <a:xfrm>
            <a:off x="157657" y="3255549"/>
            <a:ext cx="26832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จุดยอด คือ</a:t>
            </a: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จุดปลายแกนโท คือ </a:t>
            </a: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จุดโฟกัสคือ</a:t>
            </a: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ความยาวของแกนเอก 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</a:t>
            </a: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ความยาวของแกนโท 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</a:t>
            </a:r>
          </a:p>
          <a:p>
            <a:endParaRPr lang="th-TH" sz="14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ความยาวเลต</a:t>
            </a:r>
            <a:r>
              <a:rPr lang="th-TH" sz="2800" b="1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ัสเ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รก</a:t>
            </a:r>
            <a:r>
              <a:rPr lang="th-TH" sz="2800" b="1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ตัม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</a:t>
            </a:r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endParaRPr lang="th-TH" sz="14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ความเยื้องศูนย์กลาง  </a:t>
            </a:r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 =</a:t>
            </a:r>
          </a:p>
        </p:txBody>
      </p:sp>
      <p:graphicFrame>
        <p:nvGraphicFramePr>
          <p:cNvPr id="4" name="วัตถุ 3">
            <a:extLst>
              <a:ext uri="{FF2B5EF4-FFF2-40B4-BE49-F238E27FC236}">
                <a16:creationId xmlns:a16="http://schemas.microsoft.com/office/drawing/2014/main" id="{0DC348C0-C456-CDC9-D4DE-B9D1B9009A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5348015"/>
              </p:ext>
            </p:extLst>
          </p:nvPr>
        </p:nvGraphicFramePr>
        <p:xfrm>
          <a:off x="2722436" y="6031307"/>
          <a:ext cx="322263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321691" imgH="883986" progId="Equation.DSMT4">
                  <p:embed/>
                </p:oleObj>
              </mc:Choice>
              <mc:Fallback>
                <p:oleObj name="Equation" r:id="rId24" imgW="321691" imgH="88398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2722436" y="6031307"/>
                        <a:ext cx="322263" cy="884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149">
                <a:extLst>
                  <a:ext uri="{FF2B5EF4-FFF2-40B4-BE49-F238E27FC236}">
                    <a16:creationId xmlns:a16="http://schemas.microsoft.com/office/drawing/2014/main" id="{9078DC95-A20F-3F7A-E7CD-B716C371E071}"/>
                  </a:ext>
                </a:extLst>
              </p:cNvPr>
              <p:cNvSpPr txBox="1"/>
              <p:nvPr/>
            </p:nvSpPr>
            <p:spPr>
              <a:xfrm>
                <a:off x="2087907" y="3693040"/>
                <a:ext cx="33937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(0,-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𝟓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) , (0,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H SarabunPSK" panose="020B0500040200020003" pitchFamily="34" charset="-34"/>
                          </a:rPr>
                          <m:t>𝟓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)</a:t>
                </a:r>
              </a:p>
            </p:txBody>
          </p:sp>
        </mc:Choice>
        <mc:Fallback>
          <p:sp>
            <p:nvSpPr>
              <p:cNvPr id="7" name="TextBox 149">
                <a:extLst>
                  <a:ext uri="{FF2B5EF4-FFF2-40B4-BE49-F238E27FC236}">
                    <a16:creationId xmlns:a16="http://schemas.microsoft.com/office/drawing/2014/main" id="{9078DC95-A20F-3F7A-E7CD-B716C371E0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907" y="3693040"/>
                <a:ext cx="3393781" cy="523220"/>
              </a:xfrm>
              <a:prstGeom prst="rect">
                <a:avLst/>
              </a:prstGeom>
              <a:blipFill>
                <a:blip r:embed="rId26"/>
                <a:stretch>
                  <a:fillRect l="-3777" t="-11628" b="-32558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วัตถุ 7">
            <a:extLst>
              <a:ext uri="{FF2B5EF4-FFF2-40B4-BE49-F238E27FC236}">
                <a16:creationId xmlns:a16="http://schemas.microsoft.com/office/drawing/2014/main" id="{4420BA80-EC57-A00C-7215-16FCE8C8F9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5068864"/>
              </p:ext>
            </p:extLst>
          </p:nvPr>
        </p:nvGraphicFramePr>
        <p:xfrm>
          <a:off x="2562294" y="5303315"/>
          <a:ext cx="55721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557742" imgH="914629" progId="Equation.DSMT4">
                  <p:embed/>
                </p:oleObj>
              </mc:Choice>
              <mc:Fallback>
                <p:oleObj name="Equation" r:id="rId27" imgW="557742" imgH="91462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2562294" y="5303315"/>
                        <a:ext cx="557213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วัตถุ 8">
            <a:extLst>
              <a:ext uri="{FF2B5EF4-FFF2-40B4-BE49-F238E27FC236}">
                <a16:creationId xmlns:a16="http://schemas.microsoft.com/office/drawing/2014/main" id="{EE3DE20D-D24F-5769-DEF4-C78FBCB7CA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6448381"/>
              </p:ext>
            </p:extLst>
          </p:nvPr>
        </p:nvGraphicFramePr>
        <p:xfrm>
          <a:off x="3074167" y="5420616"/>
          <a:ext cx="1666887" cy="906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863280" imgH="469800" progId="Equation.DSMT4">
                  <p:embed/>
                </p:oleObj>
              </mc:Choice>
              <mc:Fallback>
                <p:oleObj name="Equation" r:id="rId29" imgW="86328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3074167" y="5420616"/>
                        <a:ext cx="1666887" cy="9069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153">
            <a:extLst>
              <a:ext uri="{FF2B5EF4-FFF2-40B4-BE49-F238E27FC236}">
                <a16:creationId xmlns:a16="http://schemas.microsoft.com/office/drawing/2014/main" id="{18226037-678B-6045-8218-FE298C5EB683}"/>
              </a:ext>
            </a:extLst>
          </p:cNvPr>
          <p:cNvSpPr txBox="1"/>
          <p:nvPr/>
        </p:nvSpPr>
        <p:spPr>
          <a:xfrm>
            <a:off x="4699020" y="5599257"/>
            <a:ext cx="904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</a:t>
            </a:r>
            <a:endParaRPr lang="en-US" sz="28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04179828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75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75"/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9" dur="75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5" grpId="0" animBg="1"/>
      <p:bldP spid="136" grpId="0" animBg="1"/>
      <p:bldP spid="137" grpId="0" animBg="1"/>
      <p:bldP spid="139" grpId="0"/>
      <p:bldP spid="140" grpId="0"/>
      <p:bldP spid="141" grpId="0"/>
      <p:bldP spid="142" grpId="0"/>
      <p:bldP spid="143" grpId="0"/>
      <p:bldP spid="145" grpId="0"/>
      <p:bldP spid="148" grpId="0"/>
      <p:bldP spid="150" grpId="0"/>
      <p:bldP spid="151" grpId="0"/>
      <p:bldP spid="153" grpId="0"/>
      <p:bldP spid="173" grpId="0" build="p" autoUpdateAnimBg="0"/>
      <p:bldP spid="177" grpId="0" animBg="1"/>
      <p:bldP spid="178" grpId="0" animBg="1"/>
      <p:bldP spid="181" grpId="0" animBg="1"/>
      <p:bldP spid="162" grpId="0" animBg="1"/>
      <p:bldP spid="165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61" grpId="0" build="p" autoUpdateAnimBg="0"/>
      <p:bldP spid="63" grpId="0" build="p" autoUpdateAnimBg="0"/>
      <p:bldP spid="68" grpId="0" animBg="1"/>
      <p:bldP spid="77" grpId="0"/>
      <p:bldP spid="79" grpId="0"/>
      <p:bldP spid="71" grpId="0"/>
      <p:bldP spid="72" grpId="0"/>
      <p:bldP spid="75" grpId="0"/>
      <p:bldP spid="80" grpId="0"/>
      <p:bldP spid="81" grpId="0"/>
      <p:bldP spid="83" grpId="0"/>
      <p:bldP spid="84" grpId="0"/>
      <p:bldP spid="85" grpId="0"/>
      <p:bldP spid="2" grpId="0"/>
      <p:bldP spid="7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ท้องฟ้า">
  <a:themeElements>
    <a:clrScheme name="เหลือง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ท้องฟ้า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ท้องฟ้า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ppt/theme/theme2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4327</TotalTime>
  <Words>1586</Words>
  <Application>Microsoft Office PowerPoint</Application>
  <PresentationFormat>นำเสนอทางหน้าจอ (4:3)</PresentationFormat>
  <Paragraphs>323</Paragraphs>
  <Slides>17</Slides>
  <Notes>6</Notes>
  <HiddenSlides>0</HiddenSlides>
  <MMClips>0</MMClips>
  <ScaleCrop>false</ScaleCrop>
  <HeadingPairs>
    <vt:vector size="8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เซิร์ฟเวอร์ OLE ฝังตัว</vt:lpstr>
      </vt:variant>
      <vt:variant>
        <vt:i4>2</vt:i4>
      </vt:variant>
      <vt:variant>
        <vt:lpstr>ชื่อเรื่องสไลด์</vt:lpstr>
      </vt:variant>
      <vt:variant>
        <vt:i4>17</vt:i4>
      </vt:variant>
    </vt:vector>
  </HeadingPairs>
  <TitlesOfParts>
    <vt:vector size="26" baseType="lpstr">
      <vt:lpstr>Angsana New</vt:lpstr>
      <vt:lpstr>Arial</vt:lpstr>
      <vt:lpstr>Calibri</vt:lpstr>
      <vt:lpstr>Calibri Light</vt:lpstr>
      <vt:lpstr>Cambria Math</vt:lpstr>
      <vt:lpstr>TH SarabunPSK</vt:lpstr>
      <vt:lpstr>ท้องฟ้า</vt:lpstr>
      <vt:lpstr>MathType 7.0 Equation</vt:lpstr>
      <vt:lpstr>Equation</vt:lpstr>
      <vt:lpstr>วงรี (Ellipse)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PRAKONCHAIPITTHAKHOM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MATH2545</dc:creator>
  <cp:lastModifiedBy>Chayabha Boonlam</cp:lastModifiedBy>
  <cp:revision>185</cp:revision>
  <dcterms:created xsi:type="dcterms:W3CDTF">2002-12-10T02:28:08Z</dcterms:created>
  <dcterms:modified xsi:type="dcterms:W3CDTF">2025-02-10T08:15:03Z</dcterms:modified>
</cp:coreProperties>
</file>