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79" r:id="rId3"/>
    <p:sldId id="280" r:id="rId4"/>
    <p:sldId id="258" r:id="rId5"/>
    <p:sldId id="259" r:id="rId6"/>
    <p:sldId id="260" r:id="rId7"/>
    <p:sldId id="283" r:id="rId8"/>
    <p:sldId id="284" r:id="rId9"/>
    <p:sldId id="285" r:id="rId10"/>
    <p:sldId id="286" r:id="rId11"/>
    <p:sldId id="281" r:id="rId12"/>
    <p:sldId id="262" r:id="rId13"/>
    <p:sldId id="264" r:id="rId14"/>
    <p:sldId id="282" r:id="rId15"/>
    <p:sldId id="266" r:id="rId16"/>
    <p:sldId id="267" r:id="rId17"/>
    <p:sldId id="268" r:id="rId18"/>
    <p:sldId id="287" r:id="rId19"/>
    <p:sldId id="276" r:id="rId20"/>
    <p:sldId id="269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41"/>
    <a:srgbClr val="B01693"/>
    <a:srgbClr val="FF9933"/>
    <a:srgbClr val="FBD329"/>
    <a:srgbClr val="D26E1C"/>
    <a:srgbClr val="FFCC00"/>
    <a:srgbClr val="FDE47B"/>
    <a:srgbClr val="FFF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590" autoAdjust="0"/>
  </p:normalViewPr>
  <p:slideViewPr>
    <p:cSldViewPr>
      <p:cViewPr>
        <p:scale>
          <a:sx n="50" d="100"/>
          <a:sy n="50" d="100"/>
        </p:scale>
        <p:origin x="-195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B04264-3EC9-41BE-B23B-F28CC5AE3315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250E1F-6AA8-41C1-905E-B17C558E54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75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ECBE1-D8F8-4C5E-8338-8BCB919E2D24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C9E9-C874-40B0-A9ED-E655BFBF14A4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2602-84E8-430C-B154-3F14C13EC3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88110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B827-8F2A-465E-92CA-12F389042BFD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51B9-076B-41FC-94D4-B1220135CC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126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21F1-B622-4C2E-BF33-B1FB027D37BC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0CED-CF3B-4579-888E-2DC0ABEF83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4816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6226-C4E3-4E1C-9585-176569265619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BFEF-EFAA-4B9B-9592-F4BCF7FC3F1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97582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02CB-C011-468F-838F-4D1DDAF45C80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5DE2-A108-4075-9657-4A871D7B5E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647819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41A3-F148-4165-B305-3BFF0A9D12C6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B232-17FE-4671-A8D8-CE4023E6D9F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5163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6198-1B2B-46DC-9910-3B073EBAC346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9E76-FCF7-4F3B-BC5A-37159AFF48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51308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9AC8-CB6B-4286-955E-44E51344BB08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A56C-6307-4A61-9BB9-DA883D6535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1935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6533-49E3-496F-A8A1-B8A40CE49FEF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1974-3C1C-4EAD-800A-83400B5984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64081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DA0A-D379-4705-8FE8-3A08B458A9A2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46F5-16C1-4B4A-AB91-89641ABD64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7635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B166-EA5B-4906-A93B-AD27B5A00BD6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61BF-FB62-411C-9D98-A0758E168C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1241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DE166-DDB0-4816-A87A-67D75888269E}" type="datetimeFigureOut">
              <a:rPr lang="th-TH"/>
              <a:pPr>
                <a:defRPr/>
              </a:pPr>
              <a:t>05/05/57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2EC55-2136-4192-83F1-FB82BD40D7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888" y="-85744"/>
            <a:ext cx="9296400" cy="7128316"/>
          </a:xfrm>
          <a:prstGeom prst="rect">
            <a:avLst/>
          </a:prstGeom>
        </p:spPr>
      </p:pic>
      <p:cxnSp>
        <p:nvCxnSpPr>
          <p:cNvPr id="12" name="ตัวเชื่อมต่อตรง 1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0"/>
          <p:cNvSpPr/>
          <p:nvPr/>
        </p:nvSpPr>
        <p:spPr>
          <a:xfrm>
            <a:off x="-323850" y="5157788"/>
            <a:ext cx="9791700" cy="187166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-323850" y="-142875"/>
            <a:ext cx="3095625" cy="863600"/>
          </a:xfrm>
          <a:prstGeom prst="flowChartAlternateProcess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081" name="Rectangle 3"/>
          <p:cNvSpPr>
            <a:spLocks/>
          </p:cNvSpPr>
          <p:nvPr/>
        </p:nvSpPr>
        <p:spPr bwMode="auto">
          <a:xfrm>
            <a:off x="339725" y="49213"/>
            <a:ext cx="27924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b="1">
                <a:latin typeface="AngsanaUPC" pitchFamily="18" charset="-34"/>
                <a:ea typeface="TH Sarabun New Bold"/>
                <a:cs typeface="AngsanaUPC" pitchFamily="18" charset="-34"/>
                <a:sym typeface="TH Sarabun New Bold"/>
              </a:rPr>
              <a:t>หน่วยการเรียนรู้ที่</a:t>
            </a:r>
            <a:r>
              <a:rPr lang="th-TH" sz="3200" b="1">
                <a:latin typeface="AngsanaUPC" pitchFamily="18" charset="-34"/>
                <a:ea typeface="TH Sarabun New Bold"/>
                <a:cs typeface="AngsanaUPC" pitchFamily="18" charset="-34"/>
                <a:sym typeface="TH Sarabun New Bold"/>
              </a:rPr>
              <a:t> </a:t>
            </a:r>
            <a:r>
              <a:rPr lang="en-US" sz="3200" b="1">
                <a:latin typeface="AngsanaUPC" pitchFamily="18" charset="-34"/>
                <a:ea typeface="TH Sarabun New Bold"/>
                <a:cs typeface="AngsanaUPC" pitchFamily="18" charset="-34"/>
                <a:sym typeface="TH Sarabun New Bold"/>
              </a:rPr>
              <a:t> </a:t>
            </a:r>
            <a:r>
              <a:rPr lang="en-US" sz="4800" b="1">
                <a:latin typeface="AngsanaUPC" pitchFamily="18" charset="-34"/>
                <a:ea typeface="TH Sarabun New Bold"/>
                <a:cs typeface="AngsanaUPC" pitchFamily="18" charset="-34"/>
                <a:sym typeface="TH Sarabun New Bold"/>
              </a:rPr>
              <a:t>5</a:t>
            </a:r>
          </a:p>
        </p:txBody>
      </p:sp>
      <p:sp>
        <p:nvSpPr>
          <p:cNvPr id="3082" name="ชื่อเรื่องรอง 2"/>
          <p:cNvSpPr txBox="1">
            <a:spLocks/>
          </p:cNvSpPr>
          <p:nvPr/>
        </p:nvSpPr>
        <p:spPr bwMode="auto">
          <a:xfrm>
            <a:off x="357188" y="5372100"/>
            <a:ext cx="8426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400" b="1" dirty="0">
                <a:solidFill>
                  <a:srgbClr val="B0169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</a:rPr>
              <a:t>ระบบเศรษฐกิจ การพึ่งพา การแข่งขัน</a:t>
            </a:r>
          </a:p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400" b="1" dirty="0">
                <a:solidFill>
                  <a:srgbClr val="B0169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</a:rPr>
              <a:t>ทางเศรษฐกิจในทวีปเอเชีย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743" y="-83457"/>
            <a:ext cx="1638397" cy="992177"/>
          </a:xfrm>
          <a:prstGeom prst="rect">
            <a:avLst/>
          </a:prstGeom>
          <a:noFill/>
          <a:ln>
            <a:noFill/>
          </a:ln>
          <a:effectLst>
            <a:outerShdw dist="25400" dir="2399979" sx="100999" sy="100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081" grpId="0"/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3671888" cy="595312"/>
            <a:chOff x="-107950" y="360363"/>
            <a:chExt cx="3671888" cy="595312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36718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2242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ระบบเศรษฐกิจแบบผสม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323850" y="1265238"/>
            <a:ext cx="5327650" cy="5834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ข้อดี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มีความคล่องตัวในการดำเนินการ เพราะสามารถปรับตัวเข้ากับสถานการณ์ของเศรษฐกิจได้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เอกชนมีการแข่งขันกันผลิต ผู้บริโภคจึงมีโอกาสได้ใช้สินค้าที่มีคุณภาพ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ประชาชนสามารถเข้าถึงบริการของรัฐ ทั้งระบบสาธารณูปโภค การศึกษา การสาธารณสุข ฯลฯ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ประชาชนมีเสรีภาพในการประกอบอาชีพ</a:t>
            </a:r>
          </a:p>
          <a:p>
            <a:pPr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ข้อเสีย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การบริหารจัดการของรัฐไม่แน่นอน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กิจการอุตสาหกรรมและการบริการที่บริหารงานโดยรัฐ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ยัง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ไม่มีประสิทธิภาพดีเทียบเท่าเอกชน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แรงจูงใจของเอกชนมีน้อย เพราะเสี่ยงกับนโยบาย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ที่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ไม่แน่นอนของรัฐหรือถูกเข้าควบคุม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กิจการ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 descr="http://www.asia.ru/images/target/img/product/11/58/76/11587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1859931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 descr="http://www.moshulu.co.uk/assets/+v:bcad40/product/350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0270" y="-27383"/>
            <a:ext cx="324372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8" descr="http://img.xijie.com/images/upload/compic/tcom_172385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5659" y="2698924"/>
            <a:ext cx="2162306" cy="17381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10" descr="http://www.mrpennarak.com/user_file/file/FancyP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182" y="4706747"/>
            <a:ext cx="2723297" cy="21786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poii\Desktop\ขอบข่าย.jpg" hidden="1"/>
          <p:cNvPicPr>
            <a:picLocks noChangeAspect="1" noChangeArrowheads="1"/>
          </p:cNvPicPr>
          <p:nvPr/>
        </p:nvPicPr>
        <p:blipFill>
          <a:blip r:embed="rId2" cstate="email">
            <a:lum bright="40000" contrast="-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65722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39725" y="328364"/>
            <a:ext cx="8443913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การพึ่งพาทางเศรษฐกิจ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ในภูมิภาคเอเชีย</a:t>
            </a:r>
            <a:endParaRPr lang="th-TH" sz="4800" b="1" cap="all" dirty="0">
              <a:ln w="9000" cmpd="sng">
                <a:solidFill>
                  <a:srgbClr val="B01693"/>
                </a:solidFill>
                <a:prstDash val="solid"/>
              </a:ln>
              <a:solidFill>
                <a:srgbClr val="B01693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j-cs"/>
            </a:endParaRPr>
          </a:p>
        </p:txBody>
      </p:sp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2.irrawaddy.org/articlefiles/17688-The-China-Trade-of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2149475"/>
            <a:ext cx="6523037" cy="434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4664075" cy="595312"/>
            <a:chOff x="-107950" y="360363"/>
            <a:chExt cx="4664075" cy="595312"/>
          </a:xfrm>
        </p:grpSpPr>
        <p:sp>
          <p:nvSpPr>
            <p:cNvPr id="17" name="Rounded Rectangle 10"/>
            <p:cNvSpPr/>
            <p:nvPr/>
          </p:nvSpPr>
          <p:spPr>
            <a:xfrm>
              <a:off x="-107950" y="360363"/>
              <a:ext cx="43195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19" name="ชื่อเรื่อง 1"/>
            <p:cNvSpPr txBox="1">
              <a:spLocks/>
            </p:cNvSpPr>
            <p:nvPr/>
          </p:nvSpPr>
          <p:spPr bwMode="auto">
            <a:xfrm>
              <a:off x="323850" y="360363"/>
              <a:ext cx="4232275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หลักการพึ่งพาทางเศรษฐกิจ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1" name="ตัวแทนเนื้อหา 2"/>
          <p:cNvSpPr txBox="1">
            <a:spLocks/>
          </p:cNvSpPr>
          <p:nvPr/>
        </p:nvSpPr>
        <p:spPr bwMode="auto">
          <a:xfrm>
            <a:off x="323850" y="1293813"/>
            <a:ext cx="7993063" cy="5113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การค้าระหว่างประเทศ เมื่อประเทศหนึ่งมีรายได้เพิ่มขึ้น ความต้องการสินค้าก็จะเพิ่มด้วย หากเป็นสินค้าที่ต้องนำเข้าจากต่างประเทศ ประเทศที่ผลิตนั้น ก็สามารถส่งออกสินค้า</a:t>
            </a:r>
            <a:r>
              <a:rPr lang="th-TH" sz="2600" dirty="0" err="1" smtClean="0">
                <a:solidFill>
                  <a:schemeClr val="tx1"/>
                </a:solidFill>
                <a:cs typeface="+mj-cs"/>
              </a:rPr>
              <a:t>ได้มาก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ขึ้น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การค้าและการลงทุนระหว่างประเทศ ประเทศผู้ลงทุนที่มีแหล่งเงินทุนมาก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และมีความเชี่ยวชาญด้านบริหารจัดการ มีเทคโนโลยีการผลิตที่มีประสิทธิภาพ 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แต่มีค่าจ้างแรงงานสูงหรือขาดทรัพยากรสำคัญ ก็อาจจะไปลงทุนในประเทศอื่นที่มี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สภาพเงื่อนไขทางเศรษฐกิจและสินค้าที่เหมาะสมกับ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การลงทุนของตน ประเทศผู้รับการลงทุนก็ได้พึ่งพา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เงินทุนจากประเทศที่เข้ามาลงทุน เช่น 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ประเทศไทยพึ่งพาการลงทุนจากญี่ปุ่น </a:t>
            </a:r>
          </a:p>
          <a:p>
            <a:pPr marL="271463" indent="-271463" algn="l">
              <a:lnSpc>
                <a:spcPts val="29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</a:t>
            </a:r>
            <a:r>
              <a:rPr lang="th-TH" sz="2600" dirty="0" err="1" smtClean="0">
                <a:solidFill>
                  <a:schemeClr val="tx1"/>
                </a:solidFill>
                <a:cs typeface="+mj-cs"/>
              </a:rPr>
              <a:t>เมียนมาร์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พึ่งพาการลงทุนจากสิงคโปร์ เป็นต้น 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3" name="Picture 4" descr="http://www.be2hand.com/upload/200911/200911-25-1320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609975"/>
            <a:ext cx="3492500" cy="322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ตัวเชื่อมต่อตรง 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ตัวแทนเนื้อหา 2"/>
          <p:cNvSpPr txBox="1">
            <a:spLocks/>
          </p:cNvSpPr>
          <p:nvPr/>
        </p:nvSpPr>
        <p:spPr bwMode="auto">
          <a:xfrm>
            <a:off x="346075" y="1265238"/>
            <a:ext cx="8437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ปัจจุบันการพึ่งพาทางการค้าระหว่างประเทศในภูมิภาคเอเชียมีความสะดวกและมีกำแพงภาษาลดลง เช่น มีการเปิดเสรีการค้าและการลงทุนในกลุ่มอาเซียน หรือกลุ่มอาเซียนกับจีนและญี่ปุ่น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เป็นการค้าภายในอุตสาหกรรมเดียวกันมากขึ้น คือ มีการผลิตที่ผู้ลงทุนอาศัยประเทศหนึ่งผลิตชิ้นส่วน แล้วนำส่วนประกอบเหล่านั้น 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ไปประกอบในอีกประเทศหนึ่ง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ซึ่งช่วยลดต้นทุนการผลิตลงได้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เช่น ผลิตชิ้นส่วนตุ๊กตาในไทย 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ไต้หวัน และจีน จากนั้นจึงนำไป</a:t>
            </a:r>
          </a:p>
          <a:p>
            <a:pPr eaLnBrk="1" hangingPunct="1"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ประกอบเป็นตัวที่สิงคโปร์ </a:t>
            </a:r>
          </a:p>
        </p:txBody>
      </p:sp>
      <p:pic>
        <p:nvPicPr>
          <p:cNvPr id="13" name="Picture 6" descr="http://www.mannagum.org.au/assets/images/factory%20china%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88" y="3405188"/>
            <a:ext cx="5167312" cy="345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2" name="Group 1"/>
          <p:cNvGrpSpPr/>
          <p:nvPr/>
        </p:nvGrpSpPr>
        <p:grpSpPr>
          <a:xfrm>
            <a:off x="-107950" y="360363"/>
            <a:ext cx="6192838" cy="595312"/>
            <a:chOff x="-107950" y="360363"/>
            <a:chExt cx="6192838" cy="595312"/>
          </a:xfrm>
        </p:grpSpPr>
        <p:sp>
          <p:nvSpPr>
            <p:cNvPr id="14" name="Rounded Rectangle 10"/>
            <p:cNvSpPr/>
            <p:nvPr/>
          </p:nvSpPr>
          <p:spPr>
            <a:xfrm>
              <a:off x="-107950" y="360363"/>
              <a:ext cx="619283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5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5745163" cy="5953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>
                <a:defRPr/>
              </a:pPr>
              <a:r>
                <a:rPr lang="th-TH" sz="3400" b="1" dirty="0" smtClean="0">
                  <a:solidFill>
                    <a:schemeClr val="bg1"/>
                  </a:solidFill>
                  <a:cs typeface="+mj-cs"/>
                </a:rPr>
                <a:t>ลักษณะการพึ่งพาทางเศรษฐกิจในภูมิภาคเอเชีย</a:t>
              </a:r>
              <a:endParaRPr lang="th-TH" sz="3400" dirty="0">
                <a:solidFill>
                  <a:schemeClr val="bg1"/>
                </a:solidFill>
                <a:cs typeface="+mj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7950" y="360363"/>
            <a:ext cx="5735638" cy="595312"/>
            <a:chOff x="-107950" y="360363"/>
            <a:chExt cx="5735638" cy="595312"/>
          </a:xfrm>
        </p:grpSpPr>
        <p:sp>
          <p:nvSpPr>
            <p:cNvPr id="5" name="Rounded Rectangle 10"/>
            <p:cNvSpPr/>
            <p:nvPr/>
          </p:nvSpPr>
          <p:spPr>
            <a:xfrm>
              <a:off x="-107950" y="360363"/>
              <a:ext cx="5111750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6" name="ชื่อเรื่อง 1"/>
            <p:cNvSpPr txBox="1">
              <a:spLocks/>
            </p:cNvSpPr>
            <p:nvPr/>
          </p:nvSpPr>
          <p:spPr bwMode="auto">
            <a:xfrm>
              <a:off x="323850" y="360363"/>
              <a:ext cx="5303838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ผลกระทบของการพึ่งพาทางเศรษฐกิจ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107504" y="1340768"/>
            <a:ext cx="9037638" cy="5553075"/>
            <a:chOff x="250825" y="1412875"/>
            <a:chExt cx="9037638" cy="5553075"/>
          </a:xfrm>
        </p:grpSpPr>
        <p:sp>
          <p:nvSpPr>
            <p:cNvPr id="15371" name="ชื่อเรื่อง 1"/>
            <p:cNvSpPr txBox="1">
              <a:spLocks/>
            </p:cNvSpPr>
            <p:nvPr/>
          </p:nvSpPr>
          <p:spPr bwMode="auto">
            <a:xfrm>
              <a:off x="250825" y="4797425"/>
              <a:ext cx="9037638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71463" indent="-27146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ts val="3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th-TH" sz="2600" b="1">
                  <a:latin typeface="Calibri" pitchFamily="34" charset="0"/>
                </a:rPr>
                <a:t>ด้านราคาสินค้า </a:t>
              </a:r>
              <a:r>
                <a:rPr lang="th-TH" sz="2600">
                  <a:latin typeface="Calibri" pitchFamily="34" charset="0"/>
                </a:rPr>
                <a:t>เมื่อประเทศมหาอำนาจทางเศรษฐกิจปรับราคาสินค้าสูงขึ้น ก็จะมี</a:t>
              </a:r>
              <a:br>
                <a:rPr lang="th-TH" sz="2600">
                  <a:latin typeface="Calibri" pitchFamily="34" charset="0"/>
                </a:rPr>
              </a:br>
              <a:r>
                <a:rPr lang="th-TH" sz="2600">
                  <a:latin typeface="Calibri" pitchFamily="34" charset="0"/>
                </a:rPr>
                <a:t>ผลกระทบต่อประเทศอื่น ทำให้ราคาสินค้าสูงขึ้นด้วย เช่น เมื่อประเทศกลุ่มโอเปกขึ้นราคาน้ำมัน ประเทศอื่นทีต้องใช้น้ำมันในการผลิตสินค้า ก็จะมีต้นทุนสูงขึ้น ทำให้ต้องขึ้นราคาสินค้าด้วย</a:t>
              </a:r>
            </a:p>
          </p:txBody>
        </p:sp>
        <p:sp>
          <p:nvSpPr>
            <p:cNvPr id="15372" name="ตัวแทนเนื้อหา 2"/>
            <p:cNvSpPr txBox="1">
              <a:spLocks/>
            </p:cNvSpPr>
            <p:nvPr/>
          </p:nvSpPr>
          <p:spPr bwMode="auto">
            <a:xfrm>
              <a:off x="250825" y="1412875"/>
              <a:ext cx="4752975" cy="439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1463" indent="-271463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20000"/>
                </a:spcBef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th-TH" sz="2600" b="1" dirty="0">
                  <a:latin typeface="Angsana New" pitchFamily="18" charset="-34"/>
                </a:rPr>
                <a:t>ด้านการเติบโตทางเศรษฐกิจ </a:t>
              </a:r>
              <a:r>
                <a:rPr lang="th-TH" sz="2600" dirty="0">
                  <a:latin typeface="Angsana New" pitchFamily="18" charset="-34"/>
                </a:rPr>
                <a:t>เมื่อประเทศหนึ่งมีเศรษฐกิจดี ประเทศอื่นๆ ก็จะมีเศรษฐกิจดีตามไปด้วย ขณะเดียวกัน เมื่อประเทศหนึ่งมีเศรษฐกิจแย่  ก็อาจส่งผลกระทบทางเศรษฐกิจต่อประเทศอื่นด้วย เช่น เมื่อจีนมีเศรษฐกิจดี ชาวจีนก็มีกำลังซื้อและนำเข้าสินค้าจากประเทศอื่นมากขึ้น แต่เมื่อสหรัฐอเมริกามีปัญหาทางเศรษฐกิจ ประเทศจีน อินเดีย และไทย ไม่สามารถส่งออกสินค้าไปจำหน่ายยังสหรัฐอเมริกาได้ ทำให้การจ้างงานได้รับผลกระทบ เป็นต้น</a:t>
              </a:r>
            </a:p>
          </p:txBody>
        </p:sp>
      </p:grpSp>
      <p:pic>
        <p:nvPicPr>
          <p:cNvPr id="16" name="Picture 4" descr="http://www.themaninchina.com/darunfa%20less%20crow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350" y="1565275"/>
            <a:ext cx="4213225" cy="315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7" name="ตัวเชื่อมต่อตรง 16" hidden="1"/>
          <p:cNvCxnSpPr/>
          <p:nvPr/>
        </p:nvCxnSpPr>
        <p:spPr>
          <a:xfrm>
            <a:off x="-531813" y="14176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23850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1510488" y="692696"/>
            <a:ext cx="606126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การแข่งขันทางเศรษฐกิจ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ในภูมิภาคเอเชีย</a:t>
            </a:r>
          </a:p>
        </p:txBody>
      </p:sp>
      <p:pic>
        <p:nvPicPr>
          <p:cNvPr id="13" name="Picture 2" descr="http://www.portstrategy.com/__data/assets/image/0012/727878/Port-of-Seat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238" y="2565400"/>
            <a:ext cx="5535612" cy="395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1440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6488113" cy="596900"/>
            <a:chOff x="-107950" y="360363"/>
            <a:chExt cx="6488113" cy="596900"/>
          </a:xfrm>
        </p:grpSpPr>
        <p:sp>
          <p:nvSpPr>
            <p:cNvPr id="12" name="Rounded Rectangle 10"/>
            <p:cNvSpPr/>
            <p:nvPr/>
          </p:nvSpPr>
          <p:spPr>
            <a:xfrm>
              <a:off x="-107950" y="360363"/>
              <a:ext cx="5616575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13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60325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การแข่งขันของภาคการค้าระหว่างประเทศ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7" name="ตัวแทนเนื้อหา 2"/>
          <p:cNvSpPr txBox="1">
            <a:spLocks/>
          </p:cNvSpPr>
          <p:nvPr/>
        </p:nvSpPr>
        <p:spPr bwMode="auto">
          <a:xfrm>
            <a:off x="339725" y="1265238"/>
            <a:ext cx="8443913" cy="2376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เป็นการแข่งขันในตลาดโลกหรือในตลาดสำคัญ อย่างสหรัฐอเมริกาและยุโรป แต่ละประเทศจึงแข่งขันกัน เพื่อให้ผู้บริโภคซื้อสินค้าของตน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เช่น เกาหลีใต้ ไต้หวัน สิงคโปร์ เป็นประเทศที่ส่งออกสินค้าอิเล็กทรอนิกส์ จะแข่งขันส่งออกสินค้าเหล่านี้ในตลาดสำคัญของโลก แต่ประเทศที่ส่งออกข้าวสาร เช่น ไทย จะส่งสินค้าข้าวสารแข่งขันกับเวียดนามและปากีสถาน 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8" name="Picture 2" descr="http://richvietpoorviet.com/wp-content/uploads/2013/06/exporter-of-ric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7550" y="3967163"/>
            <a:ext cx="3103563" cy="289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" name="Picture 4" descr="http://cdncms.todayszaman.com/todayszaman/2012/10/02/job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0188" y="3935413"/>
            <a:ext cx="2563812" cy="2922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" name="Picture 6" descr="http://www.photoontour.com/Images/Gallery_OP/farmer/farmerA2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67163"/>
            <a:ext cx="3006725" cy="289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oregonstate.edu/terra/wp-content/uploads/2013/01/Ri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4032250" cy="595312"/>
            <a:chOff x="-107950" y="360363"/>
            <a:chExt cx="4032250" cy="595312"/>
          </a:xfrm>
        </p:grpSpPr>
        <p:sp>
          <p:nvSpPr>
            <p:cNvPr id="21" name="Rounded Rectangle 10"/>
            <p:cNvSpPr/>
            <p:nvPr/>
          </p:nvSpPr>
          <p:spPr>
            <a:xfrm>
              <a:off x="-107950" y="360363"/>
              <a:ext cx="4032250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22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584575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การแข่งขันของภาคการผลิต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pic>
        <p:nvPicPr>
          <p:cNvPr id="17" name="Picture 8" descr="http://2.bp.blogspot.com/-2o5keP_SKVA/TntBiqqzZFI/AAAAAAAAB94/lCj9yj7HsxU/s1600/Pepper+ri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863" y="4132263"/>
            <a:ext cx="4402137" cy="321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214313" y="1071563"/>
            <a:ext cx="8643937" cy="28575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" name="Picture 2" descr="http://3.bp.blogspot.com/_Ldah__-frBM/TGfx1WQktTI/AAAAAAAAEFE/nwb63dliYQI/s1600/Tri-coloured+Rice+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32263"/>
            <a:ext cx="4216400" cy="3113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6" name="ตัวแทนเนื้อหา 2"/>
          <p:cNvSpPr txBox="1">
            <a:spLocks/>
          </p:cNvSpPr>
          <p:nvPr/>
        </p:nvSpPr>
        <p:spPr bwMode="auto">
          <a:xfrm>
            <a:off x="323850" y="1196975"/>
            <a:ext cx="8569325" cy="3411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เป็นการแข่งขันด้านสมรรถนะของการผลิตโดยรวมของประเทศ โดยประเทศที่มีศักยภาพของเศรษฐกิจในระดับสูง จะมีความเข้มแข็งทางเศรษฐกิจและมีความน่าเชื่อถือในสายตานักลงทุน</a:t>
            </a:r>
          </a:p>
          <a:p>
            <a:pPr marL="271463" indent="-271463" algn="l"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สมรรถนะทางเศรษฐกิจมีหลายประการ เช่น คุณภาพประชากร ความสามารถด้านวิทยาศาสตร์และเทคโนโลยี ความสามารถในการประกอบธุรกิจ ปัจจัยพื้นฐานด้านสาธารณูปโภค ความอุดมสมบูรณ์ของทรัพยากรธรรมชาติ เป็นต้น</a:t>
            </a:r>
          </a:p>
          <a:p>
            <a:pPr marL="271463" indent="-271463" algn="l"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ตัวอย่าง เปรียบเทียบความสามารถด้านการแข่งขันการผลิตอาหารระหว่างประเทศไทยกับสิงคโปร์ จะเห็นว่าไทยมีศักยภาพดีกว่า เนื่องจากมีทรัพยากรในการผลิตที่เอื้อกว่า ทั้งมีที่ราบอุดมสมบูรณ์ มีน้ำเพียงพอ เป็นต้น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ทรัพยากรกับความสัมพันธ์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ทางเศรษฐกิจระหว่างประเทศ</a:t>
            </a:r>
          </a:p>
        </p:txBody>
      </p:sp>
      <p:grpSp>
        <p:nvGrpSpPr>
          <p:cNvPr id="2" name="กลุ่ม 7"/>
          <p:cNvGrpSpPr>
            <a:grpSpLocks/>
          </p:cNvGrpSpPr>
          <p:nvPr/>
        </p:nvGrpSpPr>
        <p:grpSpPr bwMode="auto">
          <a:xfrm>
            <a:off x="87313" y="2924175"/>
            <a:ext cx="8948737" cy="3309938"/>
            <a:chOff x="221174" y="3494144"/>
            <a:chExt cx="8597076" cy="3179354"/>
          </a:xfrm>
        </p:grpSpPr>
        <p:pic>
          <p:nvPicPr>
            <p:cNvPr id="5" name="Picture 4" descr="http://nigerianoilservices.com/wp-content/uploads/2012/01/crude_oi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16443">
              <a:off x="5962204" y="3601990"/>
              <a:ext cx="2856046" cy="28560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6" name="Picture 2" descr="http://www.fundsindia.com/blog/wp-content/uploads/2013/04/gold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90580">
              <a:off x="221174" y="3494144"/>
              <a:ext cx="3339513" cy="2504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7" name="Picture 6" descr="http://static.cdn.thairath.co.th/media/content/2009/11/19/47806/hr1667/630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7824" y="4149080"/>
              <a:ext cx="3256937" cy="2524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6869113" y="950913"/>
            <a:ext cx="2095500" cy="5548312"/>
            <a:chOff x="6968688" y="1326977"/>
            <a:chExt cx="2094979" cy="5548486"/>
          </a:xfrm>
        </p:grpSpPr>
        <p:pic>
          <p:nvPicPr>
            <p:cNvPr id="20491" name="Picture 16" descr="http://web.tradekorea.com/upload_file2/sell/53/S00052553/We_re_selling_Palm_oil_and_Soybean_oi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526" y="1326977"/>
              <a:ext cx="873125" cy="12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8" descr="http://www.thaicapital.co.th/system/application/libraries/editer/ckfinder/userfiles/images/subbituminou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4813350"/>
              <a:ext cx="873125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6" descr="http://upload.wikimedia.org/wikipedia/commons/f/f6/Swiss_National_Park_13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5673725"/>
              <a:ext cx="1601787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2" descr="http://idowns.net/uploads/090322/1_101144_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130" y="3589388"/>
              <a:ext cx="1633537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2" descr="http://photoshd.files.wordpress.com/2008/10/rice-field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688" y="2594422"/>
              <a:ext cx="11588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ตัวแทนเนื้อหา 2"/>
          <p:cNvSpPr txBox="1">
            <a:spLocks/>
          </p:cNvSpPr>
          <p:nvPr/>
        </p:nvSpPr>
        <p:spPr bwMode="auto">
          <a:xfrm>
            <a:off x="250825" y="1196975"/>
            <a:ext cx="8066088" cy="6237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1.	น้ำมันปิโตรเลียม 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เป็นทรัพยากรที่สำคัญอย่างยิ่งต่อการผลิตสินค้าและบริการ           แหล่งผลิตสำคัญของโลกอยู่บริเวณตะวันออกกลาง ซึ่งประเทศเหล่านี้รวมกลุ่มกัน      ชื่อว่า “โอเปก” ประเทศที่ไม่มีน้ำในจึงต้องนำเข้าเพื่อใช้ภายในประเทศ</a:t>
            </a:r>
          </a:p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2.	ที่ดินในการเพาะปลูก 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ประเทศที่มีดินและน้ำอุดมสมบูรณ์ </a:t>
            </a:r>
          </a:p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	จะประกอบอาชีพเกษตรกรรมได้ดี</a:t>
            </a:r>
          </a:p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3.	แร่ 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แร่ที่สำคัญที่สุด คือ ทองคำ เพราะใช้ทำเครื่องประดับ อุปกรณ์อิเล็กทรอนิกส์    </a:t>
            </a:r>
            <a:r>
              <a:rPr lang="th-TH" sz="2600" dirty="0" err="1" smtClean="0">
                <a:solidFill>
                  <a:schemeClr val="tx1"/>
                </a:solidFill>
                <a:cs typeface="+mj-cs"/>
              </a:rPr>
              <a:t>และใช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เป็นทุนสำรองระหว่างประเทศ</a:t>
            </a:r>
          </a:p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4.	ถ่านหิน 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เป็นเชื้อเพลิงสำคัญในอุตสาหกรรมต่างๆ และสามารถใช้แทนปิโตรเลียม          ที่มีราคาแพงได้</a:t>
            </a:r>
          </a:p>
          <a:p>
            <a:pPr marL="265113" indent="-26511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5.	ป่าไม้ </a:t>
            </a:r>
            <a:r>
              <a:rPr lang="th-TH" sz="2600" dirty="0" smtClean="0">
                <a:solidFill>
                  <a:schemeClr val="tx1"/>
                </a:solidFill>
                <a:cs typeface="+mj-cs"/>
              </a:rPr>
              <a:t>ใช้ในการก่อสร้างอาคารสถานที่ ต่อเรือ ทำเฟอร์นิเจอร์ ทำกระดาษ             ปัจจุบันป่าไม้ทั่วโลกถูกทำลายมาก จึงพยายามปลูกป่าเศรษฐกิจทดแทน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107950" y="360363"/>
            <a:ext cx="3224213" cy="595312"/>
            <a:chOff x="-107950" y="360363"/>
            <a:chExt cx="3224213" cy="595312"/>
          </a:xfrm>
        </p:grpSpPr>
        <p:sp>
          <p:nvSpPr>
            <p:cNvPr id="11" name="Rounded Rectangle 10"/>
            <p:cNvSpPr/>
            <p:nvPr/>
          </p:nvSpPr>
          <p:spPr>
            <a:xfrm>
              <a:off x="-107950" y="360363"/>
              <a:ext cx="2951163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13" name="ชื่อเรื่อง 1"/>
            <p:cNvSpPr txBox="1">
              <a:spLocks/>
            </p:cNvSpPr>
            <p:nvPr/>
          </p:nvSpPr>
          <p:spPr bwMode="auto">
            <a:xfrm>
              <a:off x="250825" y="360363"/>
              <a:ext cx="2865438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ทรัพยากรธรรมชาติ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3528" y="476672"/>
            <a:ext cx="8460110" cy="15574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spc="50" dirty="0">
                <a:ln w="38100"/>
                <a:solidFill>
                  <a:srgbClr val="B016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25400" stA="85000" endPos="23000" dir="5400000" sy="-100000" algn="bl" rotWithShape="0"/>
                </a:effectLst>
                <a:latin typeface="+mn-lt"/>
                <a:cs typeface="+mj-cs"/>
              </a:rPr>
              <a:t>ระบบเศรษฐกิจ การพึ่งพา การแข่งขันทางเศรษฐกิจในทวีปเอเชีย</a:t>
            </a:r>
          </a:p>
        </p:txBody>
      </p:sp>
      <p:cxnSp>
        <p:nvCxnSpPr>
          <p:cNvPr id="22" name="ตัวเชื่อมต่อตรง 2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 hidden="1"/>
          <p:cNvCxnSpPr/>
          <p:nvPr/>
        </p:nvCxnSpPr>
        <p:spPr>
          <a:xfrm>
            <a:off x="-828675" y="6499225"/>
            <a:ext cx="1069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มุมมน 37"/>
          <p:cNvSpPr/>
          <p:nvPr/>
        </p:nvSpPr>
        <p:spPr bwMode="auto">
          <a:xfrm>
            <a:off x="2323579" y="6013998"/>
            <a:ext cx="6352109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7" name="สี่เหลี่ยมผืนผ้ามุมมน 36"/>
          <p:cNvSpPr/>
          <p:nvPr/>
        </p:nvSpPr>
        <p:spPr bwMode="auto">
          <a:xfrm>
            <a:off x="1952855" y="5242077"/>
            <a:ext cx="6362808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3" name="สี่เหลี่ยมผืนผ้ามุมมน 32"/>
          <p:cNvSpPr/>
          <p:nvPr/>
        </p:nvSpPr>
        <p:spPr bwMode="auto">
          <a:xfrm>
            <a:off x="1644362" y="4483014"/>
            <a:ext cx="6422577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 bwMode="auto">
          <a:xfrm>
            <a:off x="1259182" y="3718054"/>
            <a:ext cx="4827686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 bwMode="auto">
          <a:xfrm>
            <a:off x="827153" y="2925826"/>
            <a:ext cx="4584245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492125" y="2133600"/>
            <a:ext cx="2146426" cy="560461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254000" stA="86000" endPos="36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841375" y="3052763"/>
            <a:ext cx="4570413" cy="465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การพึ่งพาทางเศรษฐกิจ ในภูมิภาคเอเชีย</a:t>
            </a: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>
            <a:off x="512763" y="2254250"/>
            <a:ext cx="2116137" cy="465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ระบบเศรษฐกิจ</a:t>
            </a:r>
          </a:p>
        </p:txBody>
      </p:sp>
      <p:sp>
        <p:nvSpPr>
          <p:cNvPr id="17" name="สี่เหลี่ยมผืนผ้า 16"/>
          <p:cNvSpPr/>
          <p:nvPr/>
        </p:nvSpPr>
        <p:spPr bwMode="auto">
          <a:xfrm>
            <a:off x="1258888" y="3838575"/>
            <a:ext cx="4829175" cy="465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การแข่งขันทางเศรษฐกิจ ในภูมิภาคเอเชีย</a:t>
            </a:r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644650" y="4608513"/>
            <a:ext cx="6423025" cy="465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ทรัพยากรกับความสัมพันธ์ทางเศรษฐกิจระหว่างประเทศ</a:t>
            </a:r>
          </a:p>
        </p:txBody>
      </p:sp>
      <p:sp>
        <p:nvSpPr>
          <p:cNvPr id="21" name="สี่เหลี่ยมผืนผ้า 20"/>
          <p:cNvSpPr/>
          <p:nvPr/>
        </p:nvSpPr>
        <p:spPr bwMode="auto">
          <a:xfrm>
            <a:off x="1952625" y="5362575"/>
            <a:ext cx="6364288" cy="465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สถานการณ์การแข่งขันทางการค้าภายในและต่างประเทศ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316163" y="6132513"/>
            <a:ext cx="6359525" cy="465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ผลของการแข่งขันทางการค้าในประเทศและต่างประเทศ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7" grpId="0"/>
      <p:bldP spid="19" grpId="0"/>
      <p:bldP spid="2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2808288" cy="595312"/>
            <a:chOff x="-107950" y="360363"/>
            <a:chExt cx="2808288" cy="595312"/>
          </a:xfrm>
        </p:grpSpPr>
        <p:sp>
          <p:nvSpPr>
            <p:cNvPr id="12" name="Rounded Rectangle 10"/>
            <p:cNvSpPr/>
            <p:nvPr/>
          </p:nvSpPr>
          <p:spPr>
            <a:xfrm>
              <a:off x="-107950" y="360363"/>
              <a:ext cx="2663825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13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23606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ทรัพยากรมนุษย์</a:t>
              </a:r>
            </a:p>
          </p:txBody>
        </p:sp>
      </p:grpSp>
      <p:sp>
        <p:nvSpPr>
          <p:cNvPr id="11" name="ตัวแทนเนื้อหา 2"/>
          <p:cNvSpPr txBox="1">
            <a:spLocks/>
          </p:cNvSpPr>
          <p:nvPr/>
        </p:nvSpPr>
        <p:spPr bwMode="auto">
          <a:xfrm>
            <a:off x="339725" y="1268413"/>
            <a:ext cx="8443913" cy="1512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เป็นแรงงานสำคัญในการผลิต</a:t>
            </a:r>
          </a:p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ประเทศที่มีแรงงานมีฝีมือและมีความรู้ความเชี่ยวชาญในการผลิต จะสามารถผลิตสินค้าที่มีคุณภาพดี ตรงตามความต้องการของตลาดได้ ทำให้เศรษฐกิจมีการพัฒนาอย่างรวดเร็ว</a:t>
            </a: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4" name="Picture 8" descr="http://res.img.ifeng.com/e90617886a4aadbf/2011/0401/rdn_4d95a2fdad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84488"/>
            <a:ext cx="2813050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2" descr="http://english.shsmu.edu.cn/files/100783/0911/x_24020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2884488"/>
            <a:ext cx="5961062" cy="397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2303463" cy="595312"/>
            <a:chOff x="-107950" y="360363"/>
            <a:chExt cx="2303463" cy="595312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2303463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1855788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ทรัพยากรทุน</a:t>
              </a:r>
            </a:p>
          </p:txBody>
        </p:sp>
      </p:grp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339725" y="1268413"/>
            <a:ext cx="4616450" cy="55895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เช่น เครื่องจักร โรงงาน วัตถุดิบ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ประเทศที่มีทรัพยากรทุนมาก มักมีความถนัดในการผลิตสินค้าอุตสาหกรรม ซึ่งจะได้เปรียบทางเศรษฐกิจมากกว่าประเทศที่ขาดแคลนทรัพยากรทุน และต้องนำเข้าสินค้าอุตสาหกรรม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ความแตกต่างทางด้านทรัพยากรการผลิต ทำให้แต่ละประเทศมีความถนัดในการผลิตสินค้าแตกต่างกัน จึงต้องมีการแลกเปลี่ยนสินค้าระหว่างกัน 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ประเทศที่มีทรัพยากรใดมาก มักมีความถนัดและส่งออกสินค้าที่ต้องใช้ทรัพยากรชนิดนั้นมาก แล้วนำเข้าสินค้าประเภทอื่น</a:t>
            </a:r>
          </a:p>
          <a:p>
            <a:pPr marL="257175" indent="-257175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ตนไม่ถนัดแทน</a:t>
            </a:r>
          </a:p>
        </p:txBody>
      </p:sp>
      <p:pic>
        <p:nvPicPr>
          <p:cNvPr id="7" name="Picture 4" descr="http://www.chinaruihai.com/e/Clkj_Images/upfile/2011181619272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582613"/>
            <a:ext cx="4187825" cy="291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2" descr="http://upload.wikimedia.org/wikipedia/commons/7/71/Wolfsburg_VW-We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3716338"/>
            <a:ext cx="4187825" cy="314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สถานการณ์การแข่งขันทาง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การค้าภายในและต่างประเทศ</a:t>
            </a:r>
          </a:p>
        </p:txBody>
      </p:sp>
      <p:pic>
        <p:nvPicPr>
          <p:cNvPr id="5" name="Picture 2" descr="http://www.hktdc.com/resources/MI_Portal/Article/tdcnews/2011/09/355043/1315380510330_WCFairPhoto3_355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563" y="3181350"/>
            <a:ext cx="4260850" cy="284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4" descr="http://static5.businessinsider.com/image/50cee76269bedd6265000026/apple-suppliers-got-crushed-in-asian-tra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050" y="3109913"/>
            <a:ext cx="3884613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5040313" cy="596900"/>
            <a:chOff x="-107950" y="360363"/>
            <a:chExt cx="5040313" cy="596900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5008563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45847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การแข่งขันทางการค้าภายในประเทศ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24580" name="ตัวแทนเนื้อหา 2"/>
          <p:cNvSpPr txBox="1">
            <a:spLocks/>
          </p:cNvSpPr>
          <p:nvPr/>
        </p:nvSpPr>
        <p:spPr bwMode="auto">
          <a:xfrm>
            <a:off x="339725" y="1196752"/>
            <a:ext cx="8443913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ts val="28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ผู้ผลิตภายในประเทศได้เปรียบ เพราะอยู่ใกล้แหล่งวัตถุดิบ อยู่ใกล้ตลาด และรู้ความต้องการของผู้บริโภคมากกว่า</a:t>
            </a:r>
          </a:p>
          <a:p>
            <a:pPr eaLnBrk="1" hangingPunct="1">
              <a:lnSpc>
                <a:spcPts val="28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แต่ผู้ผลิตภายในประเทศที่เป็นธุรกิจขนาดเล็ก ไม่สามารถผลิตสินค้าได้ในต้นทุนที่ต่ำมากเท่าผู้ผลิตรายใหญ่ การแข่งขันภายในประเทศจึงมักปรากฏว่า ผู้ผลิตรายใหญ่จะครอบครองตลาดและผลักดันให้ผู้ผลิตรายย่อยต้องล้มเลิกกิจการไป</a:t>
            </a:r>
          </a:p>
          <a:p>
            <a:pPr eaLnBrk="1" hangingPunct="1">
              <a:lnSpc>
                <a:spcPts val="28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ในปัจจุบัน ผู้ค้ารายใหญ่มีการบริหารจัดการที่ทันสมัย ทำให้ได้เปรียบผู้ค้ารายย่อย เช่น ร้านสะดวกซื้อ มีบริการ 24 ชั่วโมง มีสินค้ามาก ราคาถูก ผู้บริโภคจึงหันไปซื้อสินค้าในร้านเหล่านี้มากขึ้น ทำให้ผู้ค้ารายย่อยได้รับผลกระทบอย่างมาก ผู้ค้ารายใหญ่จึงสามารถผูกขาดการค้าได้แต่เพียงผู้เดียว ก่อให้เกิดความเดือดร้อนต่อธุรกิจครอบครัวมาก</a:t>
            </a:r>
          </a:p>
        </p:txBody>
      </p:sp>
      <p:pic>
        <p:nvPicPr>
          <p:cNvPr id="8" name="Picture 2" descr="http://www.kaejiarjan.com/images/stories/FsLogo/7Su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4594225"/>
            <a:ext cx="3033712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4" descr="http://www.mensmile.com/wp-content/uploads/2013/03/family-mart-invest-mo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4618038"/>
            <a:ext cx="3362325" cy="2252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5111750" cy="596900"/>
            <a:chOff x="-107950" y="360363"/>
            <a:chExt cx="5111750" cy="596900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5111750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4656137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การแข่งขันทางการค้าระหว่างประเทศ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339725" y="1265238"/>
            <a:ext cx="8553450" cy="52593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tabLst>
                <a:tab pos="271463" algn="l"/>
              </a:tabLst>
              <a:defRPr/>
            </a:pP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เป็น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การแข่งขันระหว่างหน่วยเศรษฐกิจภายในประเทศกับหน่วยเศรษฐกิจระหว่างประเทศ เป็นความสามารถด้านการแข่งขันของสินค้าที่ส่งออกไปจำหน่ายยังต่างประเทศ ซึ่งต้องพิจารณาขีดความสามารถในการแข่งขัน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sz="2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สมรรถนะด้านเศรษฐกิจส่วนรวม 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 การเติบโตทางเศรษฐกิจ การรู้สถานะการค้าระหว่างประเทศ การลงทุนจากต่างประเทศ สภาวะด้านการจ้างแรงงาน และปัญหาค่าครองชีพ</a:t>
            </a:r>
          </a:p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ประสิทธิภาพของภาครัฐ 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ฐานะทางด้านการคลังและงบประมาณของรัฐ นโยบายการคลัง ประสิทธิภาพการบริหารของภาครัฐ กฎหมายที่เอื้ออำนวยต่อการประกอบธุรกิจ การกำหนดยุทธศาสตร์การแข่งขันของรัฐบาล เสถียรภาพและความมั่นคงของรัฐบาล</a:t>
            </a:r>
          </a:p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ประสิทธิภาพของเอกชน 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ประสิทธิภาพในการผลิตของภาคเอกชน โครงสร้างตลาดแรงงาน การบริหารจัดการ</a:t>
            </a:r>
          </a:p>
          <a:p>
            <a:pPr marL="271463" indent="-271463" algn="l">
              <a:lnSpc>
                <a:spcPts val="32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โครงสร้างพื้นฐาน 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สาธารณูปโภคพื้นฐาน โครงสร้างพื้นฐานด้านเทคโนโลยี วิทยาศาสตร์ การศึกษา สุขภาพ และสิ่งแวดล้อม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ผลของการแข่งขันทางการค้า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ภายในและต่างประเทศ</a:t>
            </a:r>
          </a:p>
        </p:txBody>
      </p:sp>
      <p:pic>
        <p:nvPicPr>
          <p:cNvPr id="5" name="Picture 14" descr="http://www.thaibizchina.com/upload/thaibizchina/bic-xiamen/fujian/012011/Fujian%20-%20ASEAN/shake%20ha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838" y="2514600"/>
            <a:ext cx="6102350" cy="3976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6488113" cy="596900"/>
            <a:chOff x="-107950" y="360363"/>
            <a:chExt cx="6488113" cy="596900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6264275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6032500" cy="596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>
                <a:defRPr/>
              </a:pPr>
              <a:r>
                <a:rPr lang="th-TH" sz="3400" b="1" dirty="0" smtClean="0">
                  <a:solidFill>
                    <a:schemeClr val="bg1"/>
                  </a:solidFill>
                  <a:cs typeface="+mj-cs"/>
                </a:rPr>
                <a:t>การเป็นแหล่งสินค้าที่มีคุณภาพและราคาย่อมเยา</a:t>
              </a:r>
              <a:endParaRPr lang="th-TH" sz="3400" dirty="0">
                <a:solidFill>
                  <a:schemeClr val="bg1"/>
                </a:solidFill>
                <a:cs typeface="+mj-cs"/>
              </a:endParaRPr>
            </a:p>
          </p:txBody>
        </p:sp>
      </p:grpSp>
      <p:sp>
        <p:nvSpPr>
          <p:cNvPr id="27652" name="ตัวแทนเนื้อหา 2"/>
          <p:cNvSpPr txBox="1">
            <a:spLocks/>
          </p:cNvSpPr>
          <p:nvPr/>
        </p:nvSpPr>
        <p:spPr bwMode="auto">
          <a:xfrm>
            <a:off x="339725" y="1196975"/>
            <a:ext cx="8443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ts val="28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ผู้บริโภคสามารถแสวงหาสินค้าที่มีคุณภาพดีและหลากหลาย ไม่จำกัดเฉพาะสินค้าภายในประเทศ ซึ่งอาจมีราคาแพงหรือไม่มีคุณภาพเท่าที่ควร เพราะมีต้นทุนการผลิตสูงและมีเทคโนโลยีการผลิตล้าสมัย</a:t>
            </a:r>
          </a:p>
          <a:p>
            <a:pPr eaLnBrk="1" hangingPunct="1">
              <a:lnSpc>
                <a:spcPts val="28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ผู้ผลิตที่จะส่งสินค้าไปขายต่างประเทศ ต้องปรับปรุงคุณภาพสินค้าให้ได้มาตรฐานสากล เพราะถ้าคุณภาพต่ำ ก็ไม่สามารถส่งออกได้ ส่วนสินค้าที่ผลิตภายในประเทศ ก็ต้องมีคุณภาพ เพราะผู้บริโภคมีทางเลือกในการซื้อสินค้าจากผู้ผลิตรายอื่นๆ ที่คุณภาพดีกว่า</a:t>
            </a:r>
          </a:p>
        </p:txBody>
      </p:sp>
      <p:pic>
        <p:nvPicPr>
          <p:cNvPr id="27653" name="Picture 2" descr="http://www.weloveplaza.com/_files/prakard/2011_02_18_161242_0_gABcbB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559175"/>
            <a:ext cx="27066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www.be2hand.com/images/upload_shop/200906/200906-15-130112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3559175"/>
            <a:ext cx="32988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http://www.hisoparty.com/contents/gallery/217/main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8" y="3548063"/>
            <a:ext cx="2671762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ตัวแทนเนื้อหา 2"/>
          <p:cNvSpPr txBox="1">
            <a:spLocks/>
          </p:cNvSpPr>
          <p:nvPr/>
        </p:nvSpPr>
        <p:spPr bwMode="auto">
          <a:xfrm>
            <a:off x="347663" y="1279525"/>
            <a:ext cx="6559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การส่งสินค้าไปจำหน่ายยังต่างประเทศ ทำให้ประชาชนภายในประเทศสามารถผลิตสินค้าและมีรายได้เพิ่มขึ้น ผู้ประกอบการ ก็ไม่ต้องพึ่งพาเฉพาะตลาดภายในประเทศ 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การส่งออก</a:t>
            </a:r>
            <a:r>
              <a:rPr lang="th-TH" sz="2600" dirty="0" err="1">
                <a:latin typeface="Angsana New" pitchFamily="18" charset="-34"/>
              </a:rPr>
              <a:t>ที่มาก</a:t>
            </a:r>
            <a:r>
              <a:rPr lang="th-TH" sz="2600" dirty="0">
                <a:latin typeface="Angsana New" pitchFamily="18" charset="-34"/>
              </a:rPr>
              <a:t>ขึ้น ทำให้จะทำให้แรงงานมีรายได้มากขึ้น ผู้ผลิตมี                     ผลประกอบการดีขึ้น ส่งผลให้เศรษฐกิจโดยรวมของประเทศขยายตัว </a:t>
            </a:r>
          </a:p>
        </p:txBody>
      </p: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339725" y="20638"/>
            <a:ext cx="8461375" cy="6489700"/>
            <a:chOff x="339725" y="20711"/>
            <a:chExt cx="8461003" cy="6489719"/>
          </a:xfrm>
        </p:grpSpPr>
        <p:pic>
          <p:nvPicPr>
            <p:cNvPr id="7" name="Picture 8" descr="http://img.alibaba.com/photo/149287804/Frozen_Halal_Whole_Chicken_Chicken_Part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389" y="1556792"/>
              <a:ext cx="1657339" cy="1152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" name="Picture 8" descr="http://s.exaidea.com/upload/1/20100719/dae3ababafb0f519b5193fbec125e2ec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416" y="2728388"/>
              <a:ext cx="1876222" cy="1407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9" name="Picture 2" descr="http://farm8.staticflickr.com/7016/6485313687_e8aa0d662c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5" y="3645024"/>
              <a:ext cx="3820542" cy="2865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0" name="Picture 4" descr="http://img.alibaba.com/photo/143367221/Frozen_Chicken_Wings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528" y="20711"/>
              <a:ext cx="2104110" cy="1536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1" name="Picture 18" descr="http://www.rd1677.com/backoffice/PicUpdate/7212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78637" y="4205281"/>
              <a:ext cx="2636592" cy="2293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22" descr="http://seedfreedom.in/wp-content/uploads/2012/11/Ric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376" y="4939116"/>
              <a:ext cx="2048262" cy="1536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cxnSp>
        <p:nvCxnSpPr>
          <p:cNvPr id="14" name="ตัวเชื่อมต่อตรง 1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 hidden="1"/>
          <p:cNvCxnSpPr/>
          <p:nvPr/>
        </p:nvCxnSpPr>
        <p:spPr>
          <a:xfrm flipV="1">
            <a:off x="323850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107950" y="360363"/>
            <a:ext cx="4535488" cy="596900"/>
            <a:chOff x="-107950" y="360363"/>
            <a:chExt cx="4535488" cy="596900"/>
          </a:xfrm>
        </p:grpSpPr>
        <p:sp>
          <p:nvSpPr>
            <p:cNvPr id="19" name="Rounded Rectangle 10"/>
            <p:cNvSpPr/>
            <p:nvPr/>
          </p:nvSpPr>
          <p:spPr>
            <a:xfrm>
              <a:off x="-107950" y="360363"/>
              <a:ext cx="45354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20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40798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การเป็นแหล่งรายได้ของประเทศ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ebtaj.com/images/cars-white-sports-car_1337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056063"/>
            <a:ext cx="57245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07950" y="360363"/>
            <a:ext cx="4967288" cy="596900"/>
            <a:chOff x="-107950" y="360363"/>
            <a:chExt cx="4967288" cy="596900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4895850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4511675" cy="596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>
                <a:defRPr/>
              </a:pPr>
              <a:r>
                <a:rPr lang="th-TH" sz="3400" b="1" dirty="0" smtClean="0">
                  <a:solidFill>
                    <a:schemeClr val="bg1"/>
                  </a:solidFill>
                  <a:cs typeface="+mj-cs"/>
                </a:rPr>
                <a:t>การปรับปรุงกระบวนการผลิตสินค้า</a:t>
              </a:r>
              <a:endParaRPr lang="th-TH" sz="3400" dirty="0">
                <a:solidFill>
                  <a:schemeClr val="bg1"/>
                </a:solidFill>
                <a:cs typeface="+mj-cs"/>
              </a:endParaRPr>
            </a:p>
          </p:txBody>
        </p:sp>
      </p:grpSp>
      <p:sp>
        <p:nvSpPr>
          <p:cNvPr id="29701" name="ตัวแทนเนื้อหา 2"/>
          <p:cNvSpPr txBox="1">
            <a:spLocks/>
          </p:cNvSpPr>
          <p:nvPr/>
        </p:nvSpPr>
        <p:spPr bwMode="auto">
          <a:xfrm>
            <a:off x="339725" y="1265238"/>
            <a:ext cx="84439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ในปัจจุบัน การผลิตสินค้าและบริการเปลี่ยนแปลงจากการส่งออกและนำเข้าสินค้าสำเร็จรูป มาเป็นการจ้างการผลิตชิ้นส่วนต่างๆ กับประเทศหนึ่ง และนำไปประกอบเป็นผลิตภัณฑ์อีกประเทศหนึ่ง เพื่อเป็นการลดต้นทุนการผลิตและได้สินค้าที่มีคุณภาพ 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การค้าประเภทนี้เป็นการปรับปรุงการผลิตเพื่อลดต้นทุน ซึ่งจะทำให้ผู้ผลิตสามารถขายสินค้าได้ในราคาต่ำกว่าคู่แข่งได้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ตัวอย่าง การผลิตรถยนต์ในทวีปยุโรป 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จะแบ่งการผลิตชิ้นส่วนของรถยนต์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ไปในหลายประเทศ เช่น สเปน 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โปรตุเกส เนเธอร์แลนด์ </a:t>
            </a:r>
          </a:p>
          <a:p>
            <a:pPr eaLnBrk="1" hangingPunct="1">
              <a:lnSpc>
                <a:spcPts val="3200"/>
              </a:lnSpc>
              <a:buClr>
                <a:srgbClr val="FF0000"/>
              </a:buClr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แล้วนำไปประกอบที่เยอรมนี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i-cdn.phonearena.com/images/phones/39607-xlarge/Huawei-Ascend-G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3308350"/>
            <a:ext cx="251936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http://www.papayatop.com/wp-content/uploads/2013/07/6.4-Sony-Xperia-Z-Ultra-unveiled-thinnest-fastest-waterproof-phablet-allows-pencil-inpu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63" y="3402013"/>
            <a:ext cx="313531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images.appsolut.mobi/product/Samsung/Galaxy%20S4/Samsung-Galaxy-S4-white-three-up-front-profile-bac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4235" y="3140968"/>
            <a:ext cx="2068294" cy="34372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2" name="Group 1"/>
          <p:cNvGrpSpPr/>
          <p:nvPr/>
        </p:nvGrpSpPr>
        <p:grpSpPr>
          <a:xfrm>
            <a:off x="-107950" y="360363"/>
            <a:ext cx="3240088" cy="596900"/>
            <a:chOff x="-107950" y="360363"/>
            <a:chExt cx="3240088" cy="596900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3095625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rgbClr val="FF0000"/>
                </a:solidFill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47663" y="360363"/>
              <a:ext cx="27844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การอยู่รอดทางธุรกิจ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30727" name="ตัวแทนเนื้อหา 2"/>
          <p:cNvSpPr txBox="1">
            <a:spLocks/>
          </p:cNvSpPr>
          <p:nvPr/>
        </p:nvSpPr>
        <p:spPr bwMode="auto">
          <a:xfrm>
            <a:off x="339725" y="1196975"/>
            <a:ext cx="8443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ts val="26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การแข่งขันทางการค้าบางครั้งอาจมีความรุนแรงจนกระทั่งส่งผลกระทบต่อภาคธุรกิจ ทำให้บางธุรกิจต้องประสบกับความลำบาก </a:t>
            </a:r>
          </a:p>
          <a:p>
            <a:pPr eaLnBrk="1" hangingPunct="1">
              <a:lnSpc>
                <a:spcPts val="26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600">
                <a:latin typeface="Angsana New" pitchFamily="18" charset="-34"/>
              </a:rPr>
              <a:t>ธุรกิจที่มีการบริหารจัดการดีหรือสามารถปรับตัวได้ทันต่อการเปลี่ยนแปลงของตลาด ธุรกิจนั้นจะมีความสามารถในการแข่งขันและเติบโตได้ดี ส่วนธุรกิจที่บริหารจัดการไม่ดี ไม่มีประสิทธิภาพ หรือไม่สามารถปรับตัวได้ทันต่อการเปลี่ยนแปลงของตลาด ธุรกิจนั้นจะไม่เติบโตจนอาจต้องล้มเลิกกิจการไป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cap="all" dirty="0">
                <a:ln w="9000" cmpd="sng">
                  <a:solidFill>
                    <a:srgbClr val="B01693"/>
                  </a:solidFill>
                  <a:prstDash val="solid"/>
                </a:ln>
                <a:solidFill>
                  <a:srgbClr val="B0169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ระบบเศรษฐกิจ</a:t>
            </a:r>
          </a:p>
        </p:txBody>
      </p:sp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sidoxia.files.wordpress.com/2010/03/foreign-exchan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283450" cy="485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3959225" cy="595312"/>
            <a:chOff x="-107950" y="360363"/>
            <a:chExt cx="3959225" cy="595312"/>
          </a:xfrm>
        </p:grpSpPr>
        <p:sp>
          <p:nvSpPr>
            <p:cNvPr id="16" name="Rounded Rectangle 10"/>
            <p:cNvSpPr/>
            <p:nvPr/>
          </p:nvSpPr>
          <p:spPr>
            <a:xfrm>
              <a:off x="-107950" y="360363"/>
              <a:ext cx="3959225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511550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ระบบเศรษฐกิจแบบทุนนิยม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2" name="ตัวแทนเนื้อหา 2"/>
          <p:cNvSpPr txBox="1">
            <a:spLocks/>
          </p:cNvSpPr>
          <p:nvPr/>
        </p:nvSpPr>
        <p:spPr bwMode="auto">
          <a:xfrm>
            <a:off x="346075" y="1270000"/>
            <a:ext cx="3951288" cy="5000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ลักษณะสำคัญ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เอกชนมีสิทธิ์เป็นเจ้าของทรัพย์สิน </a:t>
            </a:r>
          </a:p>
          <a:p>
            <a:pPr marL="271463" indent="-271463" algn="l">
              <a:buClr>
                <a:srgbClr val="FF0000"/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	มีสิทธิสืบทอดมรดก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เอกชนมีเสรีภาพในการดำเนินการ</a:t>
            </a:r>
          </a:p>
          <a:p>
            <a:pPr marL="271463" indent="-271463" algn="l">
              <a:buClr>
                <a:srgbClr val="FF0000"/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	ทางเศรษฐกิจ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การดำเนินกิจกรรมทางเศรษฐกิจ </a:t>
            </a:r>
          </a:p>
          <a:p>
            <a:pPr marL="271463" indent="-271463" algn="l">
              <a:buClr>
                <a:srgbClr val="FF0000"/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	ดำเนินไปโดยผ่านกลไกราคา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ผู้ผลิตผลิตสินค้าแข่งขันกันได้ </a:t>
            </a:r>
          </a:p>
          <a:p>
            <a:pPr marL="271463" indent="-271463" algn="l">
              <a:buClr>
                <a:srgbClr val="FF0000"/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	ทำให้ราคาถูกลง</a:t>
            </a:r>
          </a:p>
          <a:p>
            <a:pPr algn="l"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myretailmedia.com/uploads/images/john_lewis_electricals_home_ware_sales_department_stor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6100" y="3703638"/>
            <a:ext cx="4787900" cy="315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2" descr="http://retaildesignblog.net/wp-content/uploads/2012/10/Spicy-Color-Lotte-Department-store-khanproject-Seoul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0163"/>
            <a:ext cx="4787900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346075" y="285750"/>
            <a:ext cx="8437563" cy="9080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tabLst>
                <a:tab pos="355600" algn="l"/>
              </a:tabLst>
              <a:defRPr/>
            </a:pPr>
            <a:r>
              <a:rPr lang="th-TH" sz="3000" b="1" dirty="0" smtClean="0">
                <a:solidFill>
                  <a:srgbClr val="FF0000"/>
                </a:solidFill>
              </a:rPr>
              <a:t/>
            </a:r>
            <a:br>
              <a:rPr lang="th-TH" sz="3000" b="1" dirty="0" smtClean="0">
                <a:solidFill>
                  <a:srgbClr val="FF0000"/>
                </a:solidFill>
              </a:rPr>
            </a:br>
            <a:endParaRPr lang="th-TH" sz="3000" b="1" dirty="0">
              <a:solidFill>
                <a:srgbClr val="FF0000"/>
              </a:solidFill>
            </a:endParaRPr>
          </a:p>
        </p:txBody>
      </p: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4103688" cy="595312"/>
            <a:chOff x="-107950" y="360363"/>
            <a:chExt cx="4103688" cy="595312"/>
          </a:xfrm>
        </p:grpSpPr>
        <p:sp>
          <p:nvSpPr>
            <p:cNvPr id="13" name="Rounded Rectangle 10"/>
            <p:cNvSpPr/>
            <p:nvPr/>
          </p:nvSpPr>
          <p:spPr>
            <a:xfrm>
              <a:off x="-107950" y="360363"/>
              <a:ext cx="41036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4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6560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ระบบเศรษฐกิจแบบทุนนิยม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5" name="ตัวแทนเนื้อหา 2"/>
          <p:cNvSpPr txBox="1">
            <a:spLocks/>
          </p:cNvSpPr>
          <p:nvPr/>
        </p:nvSpPr>
        <p:spPr bwMode="auto">
          <a:xfrm>
            <a:off x="467544" y="1124744"/>
            <a:ext cx="5760640" cy="5834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ข้อดี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เกิดแรงจูงใจและแรงผลิตในการทำงาน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ผู้บริโภคได้บริโภคสินค้าราคาถูก คุณภาพดี และหลากหลาย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ผู้ผลิตมีการปรับปรุงเทคนิคการผลิตสินค้าเสมอ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ลดภาระของรัฐบาล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cs typeface="+mj-cs"/>
              </a:rPr>
              <a:t>ข้อเสีย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เกิดความไม่เท่าเทียมกันในการกระจายรายได้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หากผู้ผลิตมีน้อยราย อาจเกิดการรวมตัวผูกขาด</a:t>
            </a:r>
            <a:br>
              <a:rPr lang="th-TH" sz="2800" dirty="0" smtClean="0">
                <a:solidFill>
                  <a:schemeClr val="tx1"/>
                </a:solidFill>
                <a:cs typeface="+mj-cs"/>
              </a:rPr>
            </a:br>
            <a:r>
              <a:rPr lang="th-TH" sz="2800" dirty="0" smtClean="0">
                <a:solidFill>
                  <a:schemeClr val="tx1"/>
                </a:solidFill>
                <a:cs typeface="+mj-cs"/>
              </a:rPr>
              <a:t>การผลิต ผู้บริโภคจะถูกเอารัดเอาเปรียบ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ใช้ทรัพยากรธรรมชาติสิ้นเปลือง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800" dirty="0" smtClean="0">
                <a:solidFill>
                  <a:schemeClr val="tx1"/>
                </a:solidFill>
                <a:cs typeface="+mj-cs"/>
              </a:rPr>
              <a:t>เกิดลัทธิบริโภคนิยมและวัตถุนิยม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6" name="Picture 4" descr="http://revolutionaryfrontlines.files.wordpress.com/2010/05/china-factory-lin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150" y="4365625"/>
            <a:ext cx="3498850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" name="Picture 6" descr="http://www.clb.org.hk/en/sites/default/files/Image/general/kitchen%20utensil%20factory%20jason%20la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3" y="1530350"/>
            <a:ext cx="3506787" cy="204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7950" y="360363"/>
            <a:ext cx="4319588" cy="595312"/>
            <a:chOff x="-107950" y="360363"/>
            <a:chExt cx="4319588" cy="595312"/>
          </a:xfrm>
        </p:grpSpPr>
        <p:sp>
          <p:nvSpPr>
            <p:cNvPr id="13" name="Rounded Rectangle 10"/>
            <p:cNvSpPr/>
            <p:nvPr/>
          </p:nvSpPr>
          <p:spPr>
            <a:xfrm>
              <a:off x="-107950" y="360363"/>
              <a:ext cx="43195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4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8719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ระบบเศรษฐกิจแบบสังคมนิยม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5" name="ตัวแทนเนื้อหา 2"/>
          <p:cNvSpPr txBox="1">
            <a:spLocks/>
          </p:cNvSpPr>
          <p:nvPr/>
        </p:nvSpPr>
        <p:spPr bwMode="auto">
          <a:xfrm>
            <a:off x="354013" y="1268413"/>
            <a:ext cx="5111750" cy="5184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h-TH" sz="2600" b="1" dirty="0" smtClean="0">
                <a:solidFill>
                  <a:schemeClr val="tx1"/>
                </a:solidFill>
                <a:cs typeface="+mj-cs"/>
              </a:rPr>
              <a:t>ลักษณะสำคัญ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รัฐเป็นเจ้าของกรรมสิทธิ์ทรัพย์สิน รวมทั้งควบคุมการถ่ายโอนมรดกที่สร้างความเหลื่อมล้ำทางสังคม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รัฐเป็นผู้วางแผนเศรษฐกิจ และจำกัดเสรีภาพทางธุรกิจของเอกชน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การดำเนินกิจกรรมทางเศรษฐกิจ ดำเนินไปโดยการปันส่วนและการแทรกแซงของรัฐ    รัฐเป็นผู้กำหนดปริมาณการผลิตและราคาสินค้า</a:t>
            </a:r>
          </a:p>
          <a:p>
            <a:pPr marL="271463" indent="-271463" algn="l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การแข่งขันถูกจำกัด โดยรัฐเป็นผู้ผูกขาดหรือดำเนินการแทรกแซงมิให้กลไกราคาทำหน้าที่โดยเสรี</a:t>
            </a:r>
          </a:p>
          <a:p>
            <a:pPr algn="l">
              <a:defRPr/>
            </a:pPr>
            <a:r>
              <a:rPr lang="th-TH" sz="2600" dirty="0" smtClean="0">
                <a:solidFill>
                  <a:schemeClr val="tx1"/>
                </a:solidFill>
                <a:cs typeface="+mj-cs"/>
              </a:rPr>
              <a:t>      </a:t>
            </a:r>
            <a:endParaRPr lang="th-TH" sz="2600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static5.businessinsider.com/image/5208f238eab8ea0649000011-1200-924/kim-jong-un-inspects-north-korea-smartphone-factory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9888" y="0"/>
            <a:ext cx="3713162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" name="Picture 4" descr="http://drbenjaminhabib.files.wordpress.com/2013/06/dscn1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248025"/>
            <a:ext cx="2832100" cy="360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4319588" cy="595312"/>
            <a:chOff x="-107950" y="360363"/>
            <a:chExt cx="4319588" cy="595312"/>
          </a:xfrm>
        </p:grpSpPr>
        <p:sp>
          <p:nvSpPr>
            <p:cNvPr id="4" name="Rounded Rectangle 10"/>
            <p:cNvSpPr/>
            <p:nvPr/>
          </p:nvSpPr>
          <p:spPr>
            <a:xfrm>
              <a:off x="-107950" y="360363"/>
              <a:ext cx="43195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8719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ระบบเศรษฐกิจแบบสังคมนิยม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250825" y="1265238"/>
            <a:ext cx="5394325" cy="5834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100"/>
              </a:lnSpc>
              <a:spcBef>
                <a:spcPts val="0"/>
              </a:spcBef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ข้อดี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ประชาชนมีความเท่าเทียมกัน ได้รับการดูแลเกี่ยวกับสวัสดิการจากรัฐ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รัฐบาลสามารถควบคุมการผลิตให้เป็นไปตามนโยบาย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มีการแข่งขันทางการค้า และล้มเลิกการผูกขาดโดยเอกชนในบางธุรกิจ ทำให้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เศรษฐกิจ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ไม่ค่อยผันแปรขึ้นลงมากนัก</a:t>
            </a:r>
          </a:p>
          <a:p>
            <a:pPr algn="l">
              <a:lnSpc>
                <a:spcPts val="3100"/>
              </a:lnSpc>
              <a:spcBef>
                <a:spcPts val="0"/>
              </a:spcBef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ข้อเสีย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การวางแผนกิจกรรมทางเศรษฐกิจจากรัฐ หากทำไม่ดี อาจทำให้การจัดสรรทรัพยากรไม่ก่อให้เกิดประโยชน์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ประชาชนไม่มีเสรีภาพในการทำธุรกิจ ทำให้ขาดกำลังใจในการพัฒนาประสิทธิภาพ</a:t>
            </a:r>
          </a:p>
          <a:p>
            <a:pPr marL="271463" indent="-271463" algn="l">
              <a:lnSpc>
                <a:spcPts val="31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ขาดแรงจูงใจในการคิดค้นสิ่งใหม่</a:t>
            </a:r>
          </a:p>
          <a:p>
            <a:pPr algn="l">
              <a:lnSpc>
                <a:spcPts val="3100"/>
              </a:lnSpc>
              <a:spcBef>
                <a:spcPts val="0"/>
              </a:spcBef>
              <a:defRPr/>
            </a:pP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http://nautilus.org/wp-content/uploads/2013/04/SR-image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1844675"/>
            <a:ext cx="3381375" cy="450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มุมมน 16"/>
          <p:cNvSpPr/>
          <p:nvPr/>
        </p:nvSpPr>
        <p:spPr>
          <a:xfrm>
            <a:off x="5508625" y="5445125"/>
            <a:ext cx="326707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th-TH" dirty="0">
                <a:cs typeface="+mj-cs"/>
              </a:rPr>
              <a:t>ตัวอย่างประเทศที่ใช้</a:t>
            </a:r>
          </a:p>
          <a:p>
            <a:pPr algn="ctr">
              <a:lnSpc>
                <a:spcPts val="3000"/>
              </a:lnSpc>
              <a:defRPr/>
            </a:pPr>
            <a:r>
              <a:rPr lang="th-TH" dirty="0">
                <a:cs typeface="+mj-cs"/>
              </a:rPr>
              <a:t>ระบบเศรษฐกิจแบบสังคมนิยม</a:t>
            </a:r>
          </a:p>
        </p:txBody>
      </p:sp>
      <p:pic>
        <p:nvPicPr>
          <p:cNvPr id="9219" name="Picture 2" descr="http://www.mapsofworld.com/flags/images/world-flags/Democratic-People'S-Republic-of-Korea-fl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1113"/>
            <a:ext cx="34909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flags-and-anthems.com/media/flags/flagge-lao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5575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upload.wikimedia.org/wikipedia/commons/thumb/2/21/Flag_of_Vietnam.svg/900px-Flag_of_Vietnam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925" y="2152650"/>
            <a:ext cx="35210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ลูกศรซ้าย 20"/>
          <p:cNvSpPr/>
          <p:nvPr/>
        </p:nvSpPr>
        <p:spPr>
          <a:xfrm>
            <a:off x="3454400" y="476250"/>
            <a:ext cx="1762125" cy="1006475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cs typeface="+mj-cs"/>
              </a:rPr>
              <a:t>เกาหลีเหนือ</a:t>
            </a:r>
          </a:p>
        </p:txBody>
      </p:sp>
      <p:sp>
        <p:nvSpPr>
          <p:cNvPr id="22" name="ลูกศรซ้าย 21"/>
          <p:cNvSpPr/>
          <p:nvPr/>
        </p:nvSpPr>
        <p:spPr>
          <a:xfrm>
            <a:off x="3560763" y="5300663"/>
            <a:ext cx="1011237" cy="887412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cs typeface="+mj-cs"/>
              </a:rPr>
              <a:t>ลาว</a:t>
            </a:r>
          </a:p>
        </p:txBody>
      </p:sp>
      <p:sp>
        <p:nvSpPr>
          <p:cNvPr id="23" name="ลูกศรขวา 22"/>
          <p:cNvSpPr/>
          <p:nvPr/>
        </p:nvSpPr>
        <p:spPr>
          <a:xfrm>
            <a:off x="4284663" y="2924175"/>
            <a:ext cx="1338262" cy="866775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cs typeface="+mj-cs"/>
              </a:rPr>
              <a:t>เวียดนาม</a:t>
            </a:r>
          </a:p>
        </p:txBody>
      </p:sp>
      <p:cxnSp>
        <p:nvCxnSpPr>
          <p:cNvPr id="24" name="ตัวเชื่อมต่อตรง 2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 hidden="1"/>
          <p:cNvCxnSpPr/>
          <p:nvPr/>
        </p:nvCxnSpPr>
        <p:spPr>
          <a:xfrm>
            <a:off x="-684213" y="1265238"/>
            <a:ext cx="10691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7950" y="360363"/>
            <a:ext cx="3671888" cy="595312"/>
            <a:chOff x="-107950" y="360363"/>
            <a:chExt cx="3671888" cy="595312"/>
          </a:xfrm>
        </p:grpSpPr>
        <p:sp>
          <p:nvSpPr>
            <p:cNvPr id="11" name="Rounded Rectangle 10"/>
            <p:cNvSpPr/>
            <p:nvPr/>
          </p:nvSpPr>
          <p:spPr>
            <a:xfrm>
              <a:off x="-107950" y="360363"/>
              <a:ext cx="3671888" cy="595312"/>
            </a:xfrm>
            <a:prstGeom prst="roundRect">
              <a:avLst/>
            </a:prstGeom>
            <a:solidFill>
              <a:srgbClr val="FA2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2" name="ชื่อเรื่อง 1"/>
            <p:cNvSpPr txBox="1">
              <a:spLocks/>
            </p:cNvSpPr>
            <p:nvPr/>
          </p:nvSpPr>
          <p:spPr bwMode="auto">
            <a:xfrm>
              <a:off x="339725" y="360363"/>
              <a:ext cx="3224213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400" b="1" dirty="0">
                  <a:solidFill>
                    <a:schemeClr val="bg1"/>
                  </a:solidFill>
                  <a:latin typeface="Angsana New" pitchFamily="18" charset="-34"/>
                </a:rPr>
                <a:t>ระบบเศรษฐกิจแบบผสม</a:t>
              </a:r>
              <a:endParaRPr lang="th-TH" sz="3400" dirty="0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</p:grpSp>
      <p:sp>
        <p:nvSpPr>
          <p:cNvPr id="13" name="ตัวแทนเนื้อหา 2"/>
          <p:cNvSpPr txBox="1">
            <a:spLocks/>
          </p:cNvSpPr>
          <p:nvPr/>
        </p:nvSpPr>
        <p:spPr bwMode="auto">
          <a:xfrm>
            <a:off x="323850" y="1124744"/>
            <a:ext cx="8569325" cy="5834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ลักษณะสำคัญ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เอกชนมีสิทธิ์เป็นเจ้าของทรัพย์สิน เป็นเจ้าของปัจจัยการผลิตหรือทรัพยากรต่างๆ 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เอกชนมีเสรีภาพในการดำเนินกิจกรรมทางเศรษฐกิจ แต่รัฐจะแทรกแซงกิจการที่สำคัญ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  มี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ผลกระทบต่อสาธารณชน และมีบทบาทในการวางแผนเศรษฐกิจในลักษณะชี้นำภาคเอกชน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การดำเนินกิจกรรมทางเศรษฐกิจ ดำเนินไปโดยผ่านกลไกราคา ในการจัดสรรทรัพยากร เพื่อแก้ปัญหาความขาดแคลน หรือมีการแทรกแซงการกำหนดราคาสินค้ารายการสำคัญๆ เช่น ราคาสินค้าขั้นต่ำ ราคาพยุงของสินค้าเกษตร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เป็น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ต้น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การแข่งขันได้รับการยอมรับ 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แต่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รัฐจะแทรกแซงให้มีความเป็นธรรม </a:t>
            </a:r>
          </a:p>
          <a:p>
            <a:pPr marL="271463" indent="-271463" algn="l">
              <a:lnSpc>
                <a:spcPts val="3400"/>
              </a:lnSpc>
              <a:spcBef>
                <a:spcPts val="0"/>
              </a:spcBef>
              <a:defRPr/>
            </a:pP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เพื่อ</a:t>
            </a:r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ป้องกันการผูกขาด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defRPr/>
            </a:pP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defRPr/>
            </a:pP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" name="Picture 8" descr="http://2.bp.blogspot.com/-I02LErpmSVM/ToLm4Cn5rBI/AAAAAAAAFPA/6VSyeijATEk/s400/CambodiaGarments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73525"/>
            <a:ext cx="4079875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1646</Words>
  <Application>Microsoft Office PowerPoint</Application>
  <PresentationFormat>On-screen Show (4:3)</PresentationFormat>
  <Paragraphs>156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1 เศรษฐศาสตร์เบื้องต้น</dc:title>
  <dc:creator>Sama_FL4</dc:creator>
  <cp:lastModifiedBy>Windows User</cp:lastModifiedBy>
  <cp:revision>283</cp:revision>
  <dcterms:created xsi:type="dcterms:W3CDTF">2013-11-19T01:41:17Z</dcterms:created>
  <dcterms:modified xsi:type="dcterms:W3CDTF">2014-05-05T14:48:16Z</dcterms:modified>
</cp:coreProperties>
</file>