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9"/>
  </p:notesMasterIdLst>
  <p:handoutMasterIdLst>
    <p:handoutMasterId r:id="rId20"/>
  </p:handoutMasterIdLst>
  <p:sldIdLst>
    <p:sldId id="350" r:id="rId5"/>
    <p:sldId id="352" r:id="rId6"/>
    <p:sldId id="365" r:id="rId7"/>
    <p:sldId id="361" r:id="rId8"/>
    <p:sldId id="353" r:id="rId9"/>
    <p:sldId id="355" r:id="rId10"/>
    <p:sldId id="356" r:id="rId11"/>
    <p:sldId id="366" r:id="rId12"/>
    <p:sldId id="362" r:id="rId13"/>
    <p:sldId id="363" r:id="rId14"/>
    <p:sldId id="364" r:id="rId15"/>
    <p:sldId id="367" r:id="rId16"/>
    <p:sldId id="368" r:id="rId17"/>
    <p:sldId id="34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226" autoAdjust="0"/>
  </p:normalViewPr>
  <p:slideViewPr>
    <p:cSldViewPr snapToGrid="0">
      <p:cViewPr varScale="1">
        <p:scale>
          <a:sx n="96" d="100"/>
          <a:sy n="96" d="100"/>
        </p:scale>
        <p:origin x="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B-4512-806B-A7899BFCB1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BEB-4512-806B-A7899BFCB1E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BEB-4512-806B-A7899BFCB1E5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BEB-4512-806B-A7899BFCB1E5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BEB-4512-806B-A7899BFCB1E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EB-4512-806B-A7899BFCB1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BEB-4512-806B-A7899BFCB1E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BEB-4512-806B-A7899BFCB1E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BEB-4512-806B-A7899BFCB1E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BEB-4512-806B-A7899BFCB1E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EB-4512-806B-A7899BFC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1173200"/>
        <c:axId val="431179760"/>
      </c:barChart>
      <c:catAx>
        <c:axId val="4311732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1179760"/>
        <c:crosses val="autoZero"/>
        <c:auto val="1"/>
        <c:lblAlgn val="ctr"/>
        <c:lblOffset val="100"/>
        <c:noMultiLvlLbl val="0"/>
      </c:catAx>
      <c:valAx>
        <c:axId val="431179760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17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180851114260928"/>
          <c:y val="0.93997142249110754"/>
          <c:w val="0.23735656033835878"/>
          <c:h val="6.0028577508892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July 20,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July 20,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July 20,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July 20,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July 20,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คลิกไอคอนเพื่อเพิ่มแผนภูมิ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July 20,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th-TH"/>
              <a:t>คลิกไอคอนเพื่อเพิ่มตาราง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July 20,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July 20,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July 20,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July 20, 2023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png"/><Relationship Id="rId4" Type="http://schemas.openxmlformats.org/officeDocument/2006/relationships/image" Target="../media/image10.wmf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usiness glasses business woman calculator - Stock Illustration [23523772]  - PIXTA">
            <a:extLst>
              <a:ext uri="{FF2B5EF4-FFF2-40B4-BE49-F238E27FC236}">
                <a16:creationId xmlns:a16="http://schemas.microsoft.com/office/drawing/2014/main" id="{000DDE73-8925-D722-D887-B5CBAFAFD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"/>
          <a:stretch/>
        </p:blipFill>
        <p:spPr bwMode="auto">
          <a:xfrm>
            <a:off x="3021496" y="520907"/>
            <a:ext cx="3806734" cy="380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8272" y="520907"/>
            <a:ext cx="5491571" cy="1514019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unit2  Matrix</a:t>
            </a:r>
            <a:br>
              <a:rPr lang="en-US" dirty="0"/>
            </a:b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8230" y="4346406"/>
            <a:ext cx="3444855" cy="953337"/>
          </a:xfrm>
        </p:spPr>
        <p:txBody>
          <a:bodyPr/>
          <a:lstStyle/>
          <a:p>
            <a:r>
              <a:rPr lang="th-TH" sz="4000" b="1" dirty="0">
                <a:latin typeface="LilyUPC" panose="020B0604020202020204" pitchFamily="34" charset="-34"/>
                <a:cs typeface="LilyUPC" panose="020B0604020202020204" pitchFamily="34" charset="-34"/>
              </a:rPr>
              <a:t>ครูปิยะนาถ คามิ</a:t>
            </a:r>
            <a:r>
              <a:rPr lang="en-US" sz="4000" b="1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50C3FA-D20D-3049-9C7F-6F37D4E022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algn="l"/>
            <a:fld id="{294A09A9-5501-47C1-A89A-A340965A2BE2}" type="slidenum">
              <a:rPr lang="en-US" smtClean="0"/>
              <a:pPr algn="l"/>
              <a:t>10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6278D20-060E-1942-9A72-E600C02A82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Annual Review</a:t>
            </a:r>
            <a:endParaRPr lang="en-US" sz="11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FD06229-BFA1-7D4D-B1E0-0A9F7FBF1F7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July 20, 2023</a:t>
            </a:fld>
            <a:endParaRPr lang="en-US" sz="1100" dirty="0"/>
          </a:p>
        </p:txBody>
      </p: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876D53AA-AE8F-4F79-C956-CDDD58A1A8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r="33479" b="18489"/>
          <a:stretch/>
        </p:blipFill>
        <p:spPr>
          <a:xfrm>
            <a:off x="677086" y="278129"/>
            <a:ext cx="10569061" cy="1666567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E64C2AC-AFE7-0C57-01B5-0F060FC1F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38" b="11631"/>
          <a:stretch/>
        </p:blipFill>
        <p:spPr>
          <a:xfrm>
            <a:off x="9077960" y="4424901"/>
            <a:ext cx="3238500" cy="243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8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Annual Review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July 20, 2023</a:t>
            </a:fld>
            <a:endParaRPr lang="en-US" dirty="0"/>
          </a:p>
        </p:txBody>
      </p: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38A7D95A-3702-5C64-285C-98FF5CF34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5" r="36172" b="13107"/>
          <a:stretch/>
        </p:blipFill>
        <p:spPr>
          <a:xfrm>
            <a:off x="335836" y="0"/>
            <a:ext cx="9310648" cy="1651820"/>
          </a:xfrm>
          <a:prstGeom prst="rect">
            <a:avLst/>
          </a:prstGeom>
        </p:spPr>
      </p:pic>
      <p:pic>
        <p:nvPicPr>
          <p:cNvPr id="7170" name="Picture 2" descr="เวกเตอร์ฟรี | {{ชื่อ}}">
            <a:extLst>
              <a:ext uri="{FF2B5EF4-FFF2-40B4-BE49-F238E27FC236}">
                <a16:creationId xmlns:a16="http://schemas.microsoft.com/office/drawing/2014/main" id="{0BAF6C8F-6E19-013E-096F-32AC7A479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374" y="3917407"/>
            <a:ext cx="3715672" cy="27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42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แทนวันที่ 12">
            <a:extLst>
              <a:ext uri="{FF2B5EF4-FFF2-40B4-BE49-F238E27FC236}">
                <a16:creationId xmlns:a16="http://schemas.microsoft.com/office/drawing/2014/main" id="{BC05EC49-0C5B-DC2F-6FC3-132D6AEEBCD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July 20, 2023</a:t>
            </a:fld>
            <a:endParaRPr lang="en-US" dirty="0">
              <a:latin typeface="+mn-lt"/>
            </a:endParaRPr>
          </a:p>
        </p:txBody>
      </p:sp>
      <p:sp>
        <p:nvSpPr>
          <p:cNvPr id="14" name="ตัวแทนท้ายกระดาษ 13">
            <a:extLst>
              <a:ext uri="{FF2B5EF4-FFF2-40B4-BE49-F238E27FC236}">
                <a16:creationId xmlns:a16="http://schemas.microsoft.com/office/drawing/2014/main" id="{EB7318F4-C97A-C17B-57C4-241432FCDA5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15" name="ตัวแทนหมายเลขสไลด์ 14">
            <a:extLst>
              <a:ext uri="{FF2B5EF4-FFF2-40B4-BE49-F238E27FC236}">
                <a16:creationId xmlns:a16="http://schemas.microsoft.com/office/drawing/2014/main" id="{51A018EC-FC72-460F-1261-48D1365EF2A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>
              <a:latin typeface="+mn-lt"/>
            </a:endParaRP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855974EC-FEE5-310F-9E27-A357D83AA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2" r="29384" b="17340"/>
          <a:stretch/>
        </p:blipFill>
        <p:spPr>
          <a:xfrm>
            <a:off x="0" y="114300"/>
            <a:ext cx="10785294" cy="1463040"/>
          </a:xfrm>
          <a:prstGeom prst="rect">
            <a:avLst/>
          </a:prstGeom>
        </p:spPr>
      </p:pic>
      <p:pic>
        <p:nvPicPr>
          <p:cNvPr id="8194" name="Picture 2" descr="รูปการลงทุนด้วยมือวาดการ์ตูน 2 5d และการจัดการทางการเงิน หมู กระปุกออมสิน  เหรียญทอง การจัดการทางการเงิน รับเงิน การวิเคราะห์ ราคาที่เสนอ เครื่องคิดเลข  หญิง หน้า… | กระปุกออมสิน, เหรียญทอง, เครื่องคิดเลข">
            <a:extLst>
              <a:ext uri="{FF2B5EF4-FFF2-40B4-BE49-F238E27FC236}">
                <a16:creationId xmlns:a16="http://schemas.microsoft.com/office/drawing/2014/main" id="{79C36C1C-425E-DEFB-38BA-64EDF38D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184" y="4081780"/>
            <a:ext cx="2776220" cy="27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48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EAEE347-BDD8-5349-BB37-C8938BFCFF4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Annual Review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160BE06-EC01-1145-BF3B-C02AC24955C4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July 20, 2023</a:t>
            </a:fld>
            <a:endParaRPr lang="en-US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FCCD015-0C57-1F44-06CD-48A6D95F47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66" b="11208"/>
          <a:stretch/>
        </p:blipFill>
        <p:spPr>
          <a:xfrm>
            <a:off x="0" y="0"/>
            <a:ext cx="7027056" cy="1813651"/>
          </a:xfrm>
          <a:prstGeom prst="rect">
            <a:avLst/>
          </a:prstGeom>
        </p:spPr>
      </p:pic>
      <p:pic>
        <p:nvPicPr>
          <p:cNvPr id="9218" name="Picture 2" descr="Business glasses business woman calculator - Stock Illustration [23523772]  - PIXTA">
            <a:extLst>
              <a:ext uri="{FF2B5EF4-FFF2-40B4-BE49-F238E27FC236}">
                <a16:creationId xmlns:a16="http://schemas.microsoft.com/office/drawing/2014/main" id="{98411437-DBE4-FE7D-941F-5DDAEF493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29" y="4445940"/>
            <a:ext cx="2407212" cy="25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9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13" name="Picture Placeholder 12" descr="Portrait of a team member">
            <a:extLst>
              <a:ext uri="{FF2B5EF4-FFF2-40B4-BE49-F238E27FC236}">
                <a16:creationId xmlns:a16="http://schemas.microsoft.com/office/drawing/2014/main" id="{EC944911-7CDD-41CC-A7F0-5B0CF85D54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767661-63CB-A645-82F2-3B860E338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Contoso  </a:t>
            </a:r>
            <a:r>
              <a:rPr lang="en-US" dirty="0"/>
              <a:t>  </a:t>
            </a:r>
          </a:p>
          <a:p>
            <a:r>
              <a:rPr lang="en-US" dirty="0"/>
              <a:t>sales@contoso.com</a:t>
            </a:r>
          </a:p>
        </p:txBody>
      </p:sp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29469AE-B59A-AA41-9085-106D011808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D9626DF-C81E-004B-9A70-7EF103792475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July 20, 2023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8206C3E-F82D-8890-3CC8-59089BBA4CBF}"/>
              </a:ext>
            </a:extLst>
          </p:cNvPr>
          <p:cNvSpPr txBox="1">
            <a:spLocks/>
          </p:cNvSpPr>
          <p:nvPr/>
        </p:nvSpPr>
        <p:spPr>
          <a:xfrm>
            <a:off x="952500" y="908746"/>
            <a:ext cx="5776644" cy="610863"/>
          </a:xfrm>
          <a:prstGeom prst="rect">
            <a:avLst/>
          </a:prstGeom>
        </p:spPr>
        <p:txBody>
          <a:bodyPr vert="horz" lIns="0" tIns="0" rIns="0" bIns="0" rtlCol="0" anchor="b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2400" b="0" dirty="0"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กำหนด  </a:t>
            </a:r>
            <a:r>
              <a:rPr lang="en-US" sz="2400" b="0" dirty="0"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A , B </a:t>
            </a:r>
            <a:r>
              <a:rPr lang="th-TH" sz="2400" b="0" dirty="0"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และ  </a:t>
            </a:r>
            <a:r>
              <a:rPr lang="en-US" sz="2400" b="0" dirty="0"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X  </a:t>
            </a:r>
            <a:r>
              <a:rPr lang="th-TH" sz="2400" b="0" dirty="0"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เป็น</a:t>
            </a:r>
            <a:r>
              <a:rPr lang="th-TH" sz="2400" b="0" dirty="0" err="1"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เมทริกซ์</a:t>
            </a:r>
            <a:r>
              <a:rPr lang="th-TH" sz="2400" b="0" dirty="0"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</a:t>
            </a:r>
            <a:r>
              <a:rPr lang="th-TH" sz="2400" b="0" dirty="0"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ซึ่ง</a:t>
            </a:r>
            <a:r>
              <a:rPr lang="th-TH" sz="2400" b="0" dirty="0"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</a:t>
            </a:r>
            <a:r>
              <a:rPr lang="en-US" sz="2400" b="0" dirty="0"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2X + A  =  B </a:t>
            </a:r>
            <a:endParaRPr lang="th-TH" sz="2400" b="0" dirty="0">
              <a:effectLst/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  <a:p>
            <a:r>
              <a:rPr lang="th-TH" sz="2400" b="0" dirty="0"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จงหา </a:t>
            </a:r>
            <a:r>
              <a:rPr lang="en-US" sz="2400" b="0" dirty="0"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X </a:t>
            </a:r>
            <a:r>
              <a:rPr lang="th-TH" sz="2400" b="0" dirty="0"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เมื่อ </a:t>
            </a:r>
            <a:r>
              <a:rPr lang="en-US" sz="2400" b="0" dirty="0"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</a:t>
            </a:r>
            <a:endParaRPr lang="en-US" sz="2400" b="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44" name="วัตถุ 43">
            <a:extLst>
              <a:ext uri="{FF2B5EF4-FFF2-40B4-BE49-F238E27FC236}">
                <a16:creationId xmlns:a16="http://schemas.microsoft.com/office/drawing/2014/main" id="{6E933B03-0E0B-F112-6EE4-21D14E37CC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192858"/>
              </p:ext>
            </p:extLst>
          </p:nvPr>
        </p:nvGraphicFramePr>
        <p:xfrm>
          <a:off x="2186608" y="1163898"/>
          <a:ext cx="1532065" cy="766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7356" imgH="428821" progId="Equation.DSMT4">
                  <p:embed/>
                </p:oleObj>
              </mc:Choice>
              <mc:Fallback>
                <p:oleObj name="Equation" r:id="rId2" imgW="857356" imgH="42882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86608" y="1163898"/>
                        <a:ext cx="1532065" cy="766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วัตถุ 44">
            <a:extLst>
              <a:ext uri="{FF2B5EF4-FFF2-40B4-BE49-F238E27FC236}">
                <a16:creationId xmlns:a16="http://schemas.microsoft.com/office/drawing/2014/main" id="{35FAFEC1-DA2A-290A-C389-75BC02DD3F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892573"/>
              </p:ext>
            </p:extLst>
          </p:nvPr>
        </p:nvGraphicFramePr>
        <p:xfrm>
          <a:off x="4154077" y="1187326"/>
          <a:ext cx="1674229" cy="784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609" imgH="428821" progId="Equation.DSMT4">
                  <p:embed/>
                </p:oleObj>
              </mc:Choice>
              <mc:Fallback>
                <p:oleObj name="Equation" r:id="rId4" imgW="914609" imgH="42882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54077" y="1187326"/>
                        <a:ext cx="1674229" cy="784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6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253" y="651508"/>
            <a:ext cx="4941477" cy="610863"/>
          </a:xfrm>
        </p:spPr>
        <p:txBody>
          <a:bodyPr>
            <a:normAutofit/>
          </a:bodyPr>
          <a:lstStyle/>
          <a:p>
            <a:r>
              <a:rPr lang="th-TH" sz="2800" b="0" dirty="0"/>
              <a:t>และ                         จงหา</a:t>
            </a:r>
            <a:r>
              <a:rPr lang="th-TH" sz="2800" b="0" dirty="0" err="1"/>
              <a:t>เมทริกซ์</a:t>
            </a:r>
            <a:r>
              <a:rPr lang="th-TH" sz="2800" b="0" dirty="0"/>
              <a:t> </a:t>
            </a:r>
            <a:r>
              <a:rPr lang="en-US" sz="2800" b="0" dirty="0">
                <a:latin typeface="AngsanaUPC" panose="02020603050405020304" pitchFamily="18" charset="-34"/>
                <a:cs typeface="AngsanaUPC" panose="02020603050405020304" pitchFamily="18" charset="-34"/>
              </a:rPr>
              <a:t>A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29469AE-B59A-AA41-9085-106D011808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D1514E3F-587A-74EF-CCB8-CD38CB5FA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" y="651509"/>
            <a:ext cx="135114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วัตถุ 36">
            <a:extLst>
              <a:ext uri="{FF2B5EF4-FFF2-40B4-BE49-F238E27FC236}">
                <a16:creationId xmlns:a16="http://schemas.microsoft.com/office/drawing/2014/main" id="{124D801F-6A49-5685-66C1-BFBB146DD1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154417"/>
              </p:ext>
            </p:extLst>
          </p:nvPr>
        </p:nvGraphicFramePr>
        <p:xfrm>
          <a:off x="848165" y="651508"/>
          <a:ext cx="2274122" cy="65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5300" imgH="508000" progId="Equation.DSMT4">
                  <p:embed/>
                </p:oleObj>
              </mc:Choice>
              <mc:Fallback>
                <p:oleObj name="Equation" r:id="rId2" imgW="1765300" imgH="50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165" y="651508"/>
                        <a:ext cx="2274122" cy="656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วัตถุ 38">
            <a:extLst>
              <a:ext uri="{FF2B5EF4-FFF2-40B4-BE49-F238E27FC236}">
                <a16:creationId xmlns:a16="http://schemas.microsoft.com/office/drawing/2014/main" id="{B93C9DFD-99DF-0015-A572-DB7A1AC2D5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100084"/>
              </p:ext>
            </p:extLst>
          </p:nvPr>
        </p:nvGraphicFramePr>
        <p:xfrm>
          <a:off x="3974123" y="744119"/>
          <a:ext cx="1351165" cy="61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865" imgH="457002" progId="Equation.DSMT4">
                  <p:embed/>
                </p:oleObj>
              </mc:Choice>
              <mc:Fallback>
                <p:oleObj name="Equation" r:id="rId4" imgW="1002865" imgH="45700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4123" y="744119"/>
                        <a:ext cx="1351165" cy="61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998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430875"/>
            <a:ext cx="5692140" cy="610863"/>
          </a:xfrm>
        </p:spPr>
        <p:txBody>
          <a:bodyPr>
            <a:normAutofit/>
          </a:bodyPr>
          <a:lstStyle/>
          <a:p>
            <a:r>
              <a:rPr lang="th-TH" sz="2800" b="0" dirty="0"/>
              <a:t>กำหนด                    ,             และ </a:t>
            </a:r>
            <a:r>
              <a:rPr lang="en-US" sz="2400" b="0" dirty="0">
                <a:latin typeface="AngsanaUPC" panose="02020603050405020304" pitchFamily="18" charset="-34"/>
                <a:cs typeface="AngsanaUPC" panose="02020603050405020304" pitchFamily="18" charset="-34"/>
              </a:rPr>
              <a:t>A+B =AB</a:t>
            </a:r>
            <a:r>
              <a:rPr lang="th-TH" sz="2400" b="0" dirty="0">
                <a:latin typeface="AngsanaUPC" panose="02020603050405020304" pitchFamily="18" charset="-34"/>
                <a:cs typeface="AngsanaUPC" panose="02020603050405020304" pitchFamily="18" charset="-34"/>
              </a:rPr>
              <a:t>     </a:t>
            </a:r>
            <a:endParaRPr lang="en-US" sz="2400" b="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3960A-D260-8445-A153-0B674474CE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Matrix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03E71-3088-0347-9BCC-16ADB551CCC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July 20, 2023</a:t>
            </a:fld>
            <a:endParaRPr lang="en-US" dirty="0"/>
          </a:p>
        </p:txBody>
      </p:sp>
      <p:pic>
        <p:nvPicPr>
          <p:cNvPr id="53" name="Picture Placeholder 52" descr="Hanging Lightbulbs">
            <a:extLst>
              <a:ext uri="{FF2B5EF4-FFF2-40B4-BE49-F238E27FC236}">
                <a16:creationId xmlns:a16="http://schemas.microsoft.com/office/drawing/2014/main" id="{CAC9EF15-08A3-406D-9236-76A5454D5F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3900" y="-22543"/>
            <a:ext cx="3848100" cy="6903086"/>
          </a:xfr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0E847BC-97F4-D7AE-281D-CB7091BDD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080" y="614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วัตถุ 7">
            <a:extLst>
              <a:ext uri="{FF2B5EF4-FFF2-40B4-BE49-F238E27FC236}">
                <a16:creationId xmlns:a16="http://schemas.microsoft.com/office/drawing/2014/main" id="{FC3E43FC-2E69-ADE4-FE47-D684F112C3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665653"/>
              </p:ext>
            </p:extLst>
          </p:nvPr>
        </p:nvGraphicFramePr>
        <p:xfrm>
          <a:off x="1783080" y="516149"/>
          <a:ext cx="1347673" cy="66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27100" imgH="457200" progId="Equation.DSMT4">
                  <p:embed/>
                </p:oleObj>
              </mc:Choice>
              <mc:Fallback>
                <p:oleObj name="Equation" r:id="rId3" imgW="9271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080" y="516149"/>
                        <a:ext cx="1347673" cy="662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44F5AA3E-06DD-79D8-F8BB-C14872A97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วัตถุ 11">
            <a:extLst>
              <a:ext uri="{FF2B5EF4-FFF2-40B4-BE49-F238E27FC236}">
                <a16:creationId xmlns:a16="http://schemas.microsoft.com/office/drawing/2014/main" id="{5F3CA882-9551-B585-1954-AC5F49345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292946"/>
              </p:ext>
            </p:extLst>
          </p:nvPr>
        </p:nvGraphicFramePr>
        <p:xfrm>
          <a:off x="3330346" y="517853"/>
          <a:ext cx="1313180" cy="66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01700" imgH="457200" progId="Equation.DSMT4">
                  <p:embed/>
                </p:oleObj>
              </mc:Choice>
              <mc:Fallback>
                <p:oleObj name="Equation" r:id="rId5" imgW="9017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346" y="517853"/>
                        <a:ext cx="1313180" cy="662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2">
            <a:extLst>
              <a:ext uri="{FF2B5EF4-FFF2-40B4-BE49-F238E27FC236}">
                <a16:creationId xmlns:a16="http://schemas.microsoft.com/office/drawing/2014/main" id="{B76BF5B6-110B-4300-6A55-8CAD1B4A9250}"/>
              </a:ext>
            </a:extLst>
          </p:cNvPr>
          <p:cNvSpPr txBox="1">
            <a:spLocks/>
          </p:cNvSpPr>
          <p:nvPr/>
        </p:nvSpPr>
        <p:spPr>
          <a:xfrm>
            <a:off x="925830" y="1088458"/>
            <a:ext cx="5692140" cy="6108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2400" b="0" dirty="0">
                <a:latin typeface="+mn-lt"/>
              </a:rPr>
              <a:t>จงหา </a:t>
            </a:r>
            <a:endParaRPr lang="en-US" sz="2400" b="0" dirty="0">
              <a:latin typeface="+mn-lt"/>
            </a:endParaRPr>
          </a:p>
        </p:txBody>
      </p:sp>
      <p:graphicFrame>
        <p:nvGraphicFramePr>
          <p:cNvPr id="17" name="วัตถุ 16">
            <a:extLst>
              <a:ext uri="{FF2B5EF4-FFF2-40B4-BE49-F238E27FC236}">
                <a16:creationId xmlns:a16="http://schemas.microsoft.com/office/drawing/2014/main" id="{B187342A-F21F-DE74-FD6F-E581D79893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068686"/>
              </p:ext>
            </p:extLst>
          </p:nvPr>
        </p:nvGraphicFramePr>
        <p:xfrm>
          <a:off x="1529080" y="1362818"/>
          <a:ext cx="1311325" cy="348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669" imgH="203112" progId="Equation.DSMT4">
                  <p:embed/>
                </p:oleObj>
              </mc:Choice>
              <mc:Fallback>
                <p:oleObj name="Equation" r:id="rId7" imgW="76166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080" y="1362818"/>
                        <a:ext cx="1311325" cy="3489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98" y="410433"/>
            <a:ext cx="1424847" cy="610863"/>
          </a:xfrm>
        </p:spPr>
        <p:txBody>
          <a:bodyPr>
            <a:normAutofit/>
          </a:bodyPr>
          <a:lstStyle/>
          <a:p>
            <a:r>
              <a:rPr lang="th-TH" sz="3200" b="0" dirty="0">
                <a:latin typeface="AngsanaUPC" panose="02020603050405020304" pitchFamily="18" charset="-34"/>
                <a:cs typeface="AngsanaUPC" panose="02020603050405020304" pitchFamily="18" charset="-34"/>
              </a:rPr>
              <a:t>กำหนดให้</a:t>
            </a:r>
            <a:endParaRPr lang="en-US" sz="3200" b="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24" name="Chart Placeholder 23" descr="Growth by Sector graph">
            <a:extLst>
              <a:ext uri="{FF2B5EF4-FFF2-40B4-BE49-F238E27FC236}">
                <a16:creationId xmlns:a16="http://schemas.microsoft.com/office/drawing/2014/main" id="{1036F083-5B62-486F-9167-3421FCA694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986445120"/>
              </p:ext>
            </p:extLst>
          </p:nvPr>
        </p:nvGraphicFramePr>
        <p:xfrm>
          <a:off x="6313336" y="5160397"/>
          <a:ext cx="5595549" cy="153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EFD4E-3C68-714D-803E-EF85A323B9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E9584-EA07-9B45-9700-4AD3524B82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Annual Review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65729-8F7C-E34E-AA31-9352CF6D9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July 20, 2023</a:t>
            </a:fld>
            <a:endParaRPr lang="en-US" dirty="0"/>
          </a:p>
        </p:txBody>
      </p:sp>
      <p:graphicFrame>
        <p:nvGraphicFramePr>
          <p:cNvPr id="7" name="วัตถุ 6">
            <a:extLst>
              <a:ext uri="{FF2B5EF4-FFF2-40B4-BE49-F238E27FC236}">
                <a16:creationId xmlns:a16="http://schemas.microsoft.com/office/drawing/2014/main" id="{6A9E7A1A-6040-8CEB-EB87-9794A9262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694035"/>
              </p:ext>
            </p:extLst>
          </p:nvPr>
        </p:nvGraphicFramePr>
        <p:xfrm>
          <a:off x="2157615" y="410433"/>
          <a:ext cx="366279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3100" imgH="457200" progId="Equation.DSMT4">
                  <p:embed/>
                </p:oleObj>
              </mc:Choice>
              <mc:Fallback>
                <p:oleObj name="Equation" r:id="rId3" imgW="19431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615" y="410433"/>
                        <a:ext cx="3662795" cy="857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วัตถุ 8">
            <a:extLst>
              <a:ext uri="{FF2B5EF4-FFF2-40B4-BE49-F238E27FC236}">
                <a16:creationId xmlns:a16="http://schemas.microsoft.com/office/drawing/2014/main" id="{15324F57-83E2-DCF4-502A-4E14D5AAAA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990825"/>
              </p:ext>
            </p:extLst>
          </p:nvPr>
        </p:nvGraphicFramePr>
        <p:xfrm>
          <a:off x="6758940" y="461868"/>
          <a:ext cx="1645920" cy="75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90600" imgH="457200" progId="Equation.DSMT4">
                  <p:embed/>
                </p:oleObj>
              </mc:Choice>
              <mc:Fallback>
                <p:oleObj name="Equation" r:id="rId5" imgW="9906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8940" y="461868"/>
                        <a:ext cx="1645920" cy="7543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2">
            <a:extLst>
              <a:ext uri="{FF2B5EF4-FFF2-40B4-BE49-F238E27FC236}">
                <a16:creationId xmlns:a16="http://schemas.microsoft.com/office/drawing/2014/main" id="{0A01B805-7407-9F6D-4C4E-5BBC7EA2E74C}"/>
              </a:ext>
            </a:extLst>
          </p:cNvPr>
          <p:cNvSpPr txBox="1">
            <a:spLocks/>
          </p:cNvSpPr>
          <p:nvPr/>
        </p:nvSpPr>
        <p:spPr>
          <a:xfrm>
            <a:off x="5659168" y="461868"/>
            <a:ext cx="1424847" cy="6108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200" b="0" dirty="0">
                <a:latin typeface="AngsanaUPC" panose="02020603050405020304" pitchFamily="18" charset="-34"/>
                <a:cs typeface="AngsanaUPC" panose="02020603050405020304" pitchFamily="18" charset="-34"/>
              </a:rPr>
              <a:t>    และ</a:t>
            </a:r>
            <a:endParaRPr lang="en-US" sz="3200" b="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C2F3BB4-0F04-A284-D10E-75A6AB5AFC14}"/>
              </a:ext>
            </a:extLst>
          </p:cNvPr>
          <p:cNvSpPr txBox="1">
            <a:spLocks/>
          </p:cNvSpPr>
          <p:nvPr/>
        </p:nvSpPr>
        <p:spPr>
          <a:xfrm>
            <a:off x="827498" y="1267683"/>
            <a:ext cx="3104422" cy="6108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200" b="0" dirty="0">
                <a:latin typeface="AngsanaUPC" panose="02020603050405020304" pitchFamily="18" charset="-34"/>
                <a:cs typeface="AngsanaUPC" panose="02020603050405020304" pitchFamily="18" charset="-34"/>
              </a:rPr>
              <a:t>ถ้า </a:t>
            </a:r>
            <a:r>
              <a:rPr lang="en-US" sz="3200" b="0" dirty="0">
                <a:latin typeface="AngsanaUPC" panose="02020603050405020304" pitchFamily="18" charset="-34"/>
                <a:cs typeface="AngsanaUPC" panose="02020603050405020304" pitchFamily="18" charset="-34"/>
              </a:rPr>
              <a:t>X=(B+C)A </a:t>
            </a:r>
            <a:r>
              <a:rPr lang="th-TH" sz="3200" b="0" dirty="0">
                <a:latin typeface="AngsanaUPC" panose="02020603050405020304" pitchFamily="18" charset="-34"/>
                <a:cs typeface="AngsanaUPC" panose="02020603050405020304" pitchFamily="18" charset="-34"/>
              </a:rPr>
              <a:t>แล้วจงหา</a:t>
            </a:r>
            <a:endParaRPr lang="en-US" sz="3200" b="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13" name="วัตถุ 12">
            <a:extLst>
              <a:ext uri="{FF2B5EF4-FFF2-40B4-BE49-F238E27FC236}">
                <a16:creationId xmlns:a16="http://schemas.microsoft.com/office/drawing/2014/main" id="{D18A34BE-BD98-734E-7295-6B310314D8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266864"/>
              </p:ext>
            </p:extLst>
          </p:nvPr>
        </p:nvGraphicFramePr>
        <p:xfrm>
          <a:off x="3823651" y="1387056"/>
          <a:ext cx="70167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359" imgH="266469" progId="Equation.DSMT4">
                  <p:embed/>
                </p:oleObj>
              </mc:Choice>
              <mc:Fallback>
                <p:oleObj name="Equation" r:id="rId7" imgW="393359" imgH="2664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3651" y="1387056"/>
                        <a:ext cx="701676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8" descr="ภาพอุปกรณ์การเรียนเครื่องคิดเลขสมุดบันทึก Png เครื่องปูลาดฟรี,เทมเพลต แบบ  PSD ดาวน์โหลดฟรี - Pikbest">
            <a:extLst>
              <a:ext uri="{FF2B5EF4-FFF2-40B4-BE49-F238E27FC236}">
                <a16:creationId xmlns:a16="http://schemas.microsoft.com/office/drawing/2014/main" id="{9F7FAFDC-796A-F93B-8469-8C9FF7C09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467" y="0"/>
            <a:ext cx="2670810" cy="24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7443000-352B-B7BD-5E23-99CC2F54456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628" t="5744" r="26686" b="6849"/>
          <a:stretch/>
        </p:blipFill>
        <p:spPr>
          <a:xfrm>
            <a:off x="4525327" y="4416176"/>
            <a:ext cx="1788009" cy="23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3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728DC-195E-4A4E-AEBA-5E0D1DB0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92" y="441961"/>
            <a:ext cx="7132320" cy="735330"/>
          </a:xfrm>
        </p:spPr>
        <p:txBody>
          <a:bodyPr/>
          <a:lstStyle/>
          <a:p>
            <a:r>
              <a:rPr lang="th-TH" dirty="0"/>
              <a:t>กำหนดให้</a:t>
            </a:r>
            <a:endParaRPr lang="en-US" dirty="0"/>
          </a:p>
        </p:txBody>
      </p:sp>
      <p:graphicFrame>
        <p:nvGraphicFramePr>
          <p:cNvPr id="4" name="วัตถุ 3">
            <a:extLst>
              <a:ext uri="{FF2B5EF4-FFF2-40B4-BE49-F238E27FC236}">
                <a16:creationId xmlns:a16="http://schemas.microsoft.com/office/drawing/2014/main" id="{2F7869C9-D8B2-6BB9-766E-5185F546E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641232"/>
              </p:ext>
            </p:extLst>
          </p:nvPr>
        </p:nvGraphicFramePr>
        <p:xfrm>
          <a:off x="1916503" y="251460"/>
          <a:ext cx="2098699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457200" progId="Equation.DSMT4">
                  <p:embed/>
                </p:oleObj>
              </mc:Choice>
              <mc:Fallback>
                <p:oleObj name="Equation" r:id="rId2" imgW="11557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503" y="251460"/>
                        <a:ext cx="2098699" cy="8229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วัตถุ 5">
            <a:extLst>
              <a:ext uri="{FF2B5EF4-FFF2-40B4-BE49-F238E27FC236}">
                <a16:creationId xmlns:a16="http://schemas.microsoft.com/office/drawing/2014/main" id="{342CE2BB-BC64-40B3-B79C-788D6D580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951562"/>
              </p:ext>
            </p:extLst>
          </p:nvPr>
        </p:nvGraphicFramePr>
        <p:xfrm>
          <a:off x="4290152" y="251460"/>
          <a:ext cx="1217612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08" imgH="457002" progId="Equation.DSMT4">
                  <p:embed/>
                </p:oleObj>
              </mc:Choice>
              <mc:Fallback>
                <p:oleObj name="Equation" r:id="rId4" imgW="672808" imgH="45700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0152" y="251460"/>
                        <a:ext cx="1217612" cy="8229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วัตถุ 7">
            <a:extLst>
              <a:ext uri="{FF2B5EF4-FFF2-40B4-BE49-F238E27FC236}">
                <a16:creationId xmlns:a16="http://schemas.microsoft.com/office/drawing/2014/main" id="{32F95FFA-15F0-1E37-724D-E1D4F37094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713784"/>
              </p:ext>
            </p:extLst>
          </p:nvPr>
        </p:nvGraphicFramePr>
        <p:xfrm>
          <a:off x="5782714" y="171450"/>
          <a:ext cx="1208434" cy="902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600" imgH="457200" progId="Equation.DSMT4">
                  <p:embed/>
                </p:oleObj>
              </mc:Choice>
              <mc:Fallback>
                <p:oleObj name="Equation" r:id="rId6" imgW="6096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2714" y="171450"/>
                        <a:ext cx="1208434" cy="902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D5B4C7C8-0A7B-9343-4FA6-2C35BC9FED81}"/>
              </a:ext>
            </a:extLst>
          </p:cNvPr>
          <p:cNvSpPr txBox="1">
            <a:spLocks/>
          </p:cNvSpPr>
          <p:nvPr/>
        </p:nvSpPr>
        <p:spPr>
          <a:xfrm>
            <a:off x="1916503" y="1080137"/>
            <a:ext cx="7132320" cy="73533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และ 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AX=B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จงหา </a:t>
            </a:r>
            <a:r>
              <a:rPr lang="en-US" sz="3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a+b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1E4D73E-713E-0F24-9A1B-6176E3DEC89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972" t="16793" r="18737" b="15933"/>
          <a:stretch/>
        </p:blipFill>
        <p:spPr>
          <a:xfrm>
            <a:off x="9256804" y="4134678"/>
            <a:ext cx="2601296" cy="26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3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EB1D7F-284F-6F46-99FA-EBB8ED69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50" y="314625"/>
            <a:ext cx="848360" cy="610863"/>
          </a:xfrm>
        </p:spPr>
        <p:txBody>
          <a:bodyPr>
            <a:normAutofit/>
          </a:bodyPr>
          <a:lstStyle/>
          <a:p>
            <a:r>
              <a:rPr lang="th-TH" sz="3200" b="0" dirty="0"/>
              <a:t>และ</a:t>
            </a:r>
            <a:endParaRPr lang="en-US" sz="3200" b="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EAEE347-BDD8-5349-BB37-C8938BFCFF4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Annual Review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160BE06-EC01-1145-BF3B-C02AC24955C4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July 20, 2023</a:t>
            </a:fld>
            <a:endParaRPr lang="en-US" dirty="0"/>
          </a:p>
        </p:txBody>
      </p:sp>
      <p:graphicFrame>
        <p:nvGraphicFramePr>
          <p:cNvPr id="4" name="วัตถุ 3">
            <a:extLst>
              <a:ext uri="{FF2B5EF4-FFF2-40B4-BE49-F238E27FC236}">
                <a16:creationId xmlns:a16="http://schemas.microsoft.com/office/drawing/2014/main" id="{7F8221E8-6FCB-33B4-D4A1-3B8260E0A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699091"/>
              </p:ext>
            </p:extLst>
          </p:nvPr>
        </p:nvGraphicFramePr>
        <p:xfrm>
          <a:off x="1054734" y="236433"/>
          <a:ext cx="1642745" cy="86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25" imgH="457002" progId="Equation.DSMT4">
                  <p:embed/>
                </p:oleObj>
              </mc:Choice>
              <mc:Fallback>
                <p:oleObj name="Equation" r:id="rId2" imgW="863225" imgH="45700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734" y="236433"/>
                        <a:ext cx="1642745" cy="868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วัตถุ 13">
            <a:extLst>
              <a:ext uri="{FF2B5EF4-FFF2-40B4-BE49-F238E27FC236}">
                <a16:creationId xmlns:a16="http://schemas.microsoft.com/office/drawing/2014/main" id="{A369C9BC-8AFE-679B-5A61-80FE5890C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020693"/>
              </p:ext>
            </p:extLst>
          </p:nvPr>
        </p:nvGraphicFramePr>
        <p:xfrm>
          <a:off x="3398520" y="257124"/>
          <a:ext cx="2697480" cy="874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7000" imgH="457200" progId="Equation.DSMT4">
                  <p:embed/>
                </p:oleObj>
              </mc:Choice>
              <mc:Fallback>
                <p:oleObj name="Equation" r:id="rId4" imgW="13970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520" y="257124"/>
                        <a:ext cx="2697480" cy="8742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2">
            <a:extLst>
              <a:ext uri="{FF2B5EF4-FFF2-40B4-BE49-F238E27FC236}">
                <a16:creationId xmlns:a16="http://schemas.microsoft.com/office/drawing/2014/main" id="{7E9AEFFB-21DC-8363-0B3D-0DB701299731}"/>
              </a:ext>
            </a:extLst>
          </p:cNvPr>
          <p:cNvSpPr txBox="1">
            <a:spLocks/>
          </p:cNvSpPr>
          <p:nvPr/>
        </p:nvSpPr>
        <p:spPr>
          <a:xfrm>
            <a:off x="808990" y="1063459"/>
            <a:ext cx="2589530" cy="6108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200" b="0" dirty="0"/>
              <a:t>จงหา</a:t>
            </a:r>
            <a:r>
              <a:rPr lang="th-TH" sz="3200" b="0" dirty="0" err="1"/>
              <a:t>เมทริกซ์</a:t>
            </a:r>
            <a:r>
              <a:rPr lang="th-TH" sz="3200" b="0" dirty="0"/>
              <a:t> </a:t>
            </a:r>
            <a:r>
              <a:rPr lang="en-US" sz="3200" b="0" dirty="0">
                <a:latin typeface="AngsanaUPC" panose="02020603050405020304" pitchFamily="18" charset="-34"/>
                <a:cs typeface="AngsanaUPC" panose="02020603050405020304" pitchFamily="18" charset="-34"/>
              </a:rPr>
              <a:t>B+C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7489C0D-CF46-0E86-B7C6-9679FC3015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972" t="16793" r="18737" b="15933"/>
          <a:stretch/>
        </p:blipFill>
        <p:spPr>
          <a:xfrm>
            <a:off x="9256804" y="4134678"/>
            <a:ext cx="2601296" cy="26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5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EAEE347-BDD8-5349-BB37-C8938BFCFF4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Annual Review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160BE06-EC01-1145-BF3B-C02AC24955C4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July 20, 2023</a:t>
            </a:fld>
            <a:endParaRPr lang="en-US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FED0077-A5BC-0B84-A7DA-897185148C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4" r="29028" b="21793"/>
          <a:stretch/>
        </p:blipFill>
        <p:spPr>
          <a:xfrm>
            <a:off x="132209" y="-1"/>
            <a:ext cx="10636280" cy="1356853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85F818E-2735-3D6A-EC80-DC44CC159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64" t="5990" r="27727" b="4639"/>
          <a:stretch/>
        </p:blipFill>
        <p:spPr>
          <a:xfrm>
            <a:off x="10026595" y="3848430"/>
            <a:ext cx="2011680" cy="28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5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802D8-6C81-6C4F-97CF-C1F2344EE8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algn="l"/>
            <a:fld id="{294A09A9-5501-47C1-A89A-A340965A2BE2}" type="slidenum">
              <a:rPr lang="en-US" smtClean="0"/>
              <a:pPr algn="l"/>
              <a:t>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59727-BBB9-9B49-BCA1-694F74F717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Annual Review</a:t>
            </a:r>
            <a:endParaRPr lang="en-US" sz="11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E44123-0AF5-4A4C-B0C7-BB7409DE816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July 20, 2023</a:t>
            </a:fld>
            <a:endParaRPr lang="en-US" sz="1100" dirty="0"/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C09CFF98-4619-5C69-2AE7-28D0C31ABC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8" r="30137" b="25844"/>
          <a:stretch/>
        </p:blipFill>
        <p:spPr>
          <a:xfrm>
            <a:off x="188554" y="147480"/>
            <a:ext cx="11025967" cy="1666572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FCCFC69-755C-CD1A-1190-96E74F547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65" r="10634" b="12005"/>
          <a:stretch/>
        </p:blipFill>
        <p:spPr>
          <a:xfrm>
            <a:off x="9297891" y="4424900"/>
            <a:ext cx="2894109" cy="243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7590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6A8DC41-7521-4E8A-BB40-82DDDF6580CB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922031A1-A3F6-46C8-8D74-AA96D58FD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97</TotalTime>
  <Words>124</Words>
  <Application>Microsoft Office PowerPoint</Application>
  <PresentationFormat>แบบจอกว้าง</PresentationFormat>
  <Paragraphs>48</Paragraphs>
  <Slides>14</Slides>
  <Notes>1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3" baseType="lpstr">
      <vt:lpstr>AngsanaUPC</vt:lpstr>
      <vt:lpstr>Arial</vt:lpstr>
      <vt:lpstr>Calibri</vt:lpstr>
      <vt:lpstr>Franklin Gothic Book</vt:lpstr>
      <vt:lpstr>Franklin Gothic Demi</vt:lpstr>
      <vt:lpstr>LilyUPC</vt:lpstr>
      <vt:lpstr>Wingdings</vt:lpstr>
      <vt:lpstr>Custom</vt:lpstr>
      <vt:lpstr>Equation</vt:lpstr>
      <vt:lpstr> unit2  Matrix Exercise</vt:lpstr>
      <vt:lpstr>งานนำเสนอ PowerPoint</vt:lpstr>
      <vt:lpstr>และ                         จงหาเมทริกซ์ A</vt:lpstr>
      <vt:lpstr>กำหนด                    ,             และ A+B =AB     </vt:lpstr>
      <vt:lpstr>กำหนดให้</vt:lpstr>
      <vt:lpstr>กำหนดให้</vt:lpstr>
      <vt:lpstr>และ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unit2  Matrix</dc:title>
  <dc:creator>Acer Notebook</dc:creator>
  <cp:lastModifiedBy>Acer Notebook</cp:lastModifiedBy>
  <cp:revision>6</cp:revision>
  <dcterms:created xsi:type="dcterms:W3CDTF">2023-07-19T07:03:56Z</dcterms:created>
  <dcterms:modified xsi:type="dcterms:W3CDTF">2023-07-20T03:19:33Z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