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</p:sldMasterIdLst>
  <p:notesMasterIdLst>
    <p:notesMasterId r:id="rId22"/>
  </p:notesMasterIdLst>
  <p:sldIdLst>
    <p:sldId id="334" r:id="rId3"/>
    <p:sldId id="320" r:id="rId4"/>
    <p:sldId id="321" r:id="rId5"/>
    <p:sldId id="322" r:id="rId6"/>
    <p:sldId id="348" r:id="rId7"/>
    <p:sldId id="328" r:id="rId8"/>
    <p:sldId id="325" r:id="rId9"/>
    <p:sldId id="342" r:id="rId10"/>
    <p:sldId id="346" r:id="rId11"/>
    <p:sldId id="345" r:id="rId12"/>
    <p:sldId id="344" r:id="rId13"/>
    <p:sldId id="329" r:id="rId14"/>
    <p:sldId id="339" r:id="rId15"/>
    <p:sldId id="340" r:id="rId16"/>
    <p:sldId id="332" r:id="rId17"/>
    <p:sldId id="347" r:id="rId18"/>
    <p:sldId id="343" r:id="rId19"/>
    <p:sldId id="335" r:id="rId20"/>
    <p:sldId id="349" r:id="rId21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FCB6CA"/>
    <a:srgbClr val="B3EBFF"/>
    <a:srgbClr val="F47A62"/>
    <a:srgbClr val="FCD7D0"/>
    <a:srgbClr val="E1CCF0"/>
    <a:srgbClr val="FCEBE0"/>
    <a:srgbClr val="8C1518"/>
    <a:srgbClr val="ECE2BE"/>
    <a:srgbClr val="D3B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583"/>
  </p:normalViewPr>
  <p:slideViewPr>
    <p:cSldViewPr snapToGrid="0" snapToObjects="1">
      <p:cViewPr varScale="1">
        <p:scale>
          <a:sx n="115" d="100"/>
          <a:sy n="115" d="100"/>
        </p:scale>
        <p:origin x="36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9160842-D64F-4DA1-A68F-FEF080CDDE0E}" type="datetimeFigureOut">
              <a:rPr lang="th-TH" smtClean="0"/>
              <a:t>20/01/67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CA4FA98-AF65-4826-82FB-0E6A82936DA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387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155">
              <a:defRPr/>
            </a:pPr>
            <a:fld id="{D5514DE1-45BD-8D41-8BAE-F29D67B18F58}" type="slidenum">
              <a:rPr lang="en-US">
                <a:solidFill>
                  <a:prstClr val="black"/>
                </a:solidFill>
                <a:latin typeface="Calibri"/>
              </a:rPr>
              <a:pPr defTabSz="966155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929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4FA98-AF65-4826-82FB-0E6A82936DA8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2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4FA98-AF65-4826-82FB-0E6A82936DA8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600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4FA98-AF65-4826-82FB-0E6A82936DA8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815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E5E88-FE3E-3F43-BE73-A2D0EF311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696E1-3111-3347-931F-A23751F7A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EB047-2D60-AC40-9FF2-420C5248F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5C8E6-1A81-A545-A776-A8BE36F2C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A03D6-290B-1947-9971-97D89DEB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296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8935E-5912-034B-9AB1-3BE37C9A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197F22-576C-1E4B-A91E-CECC9CA9E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0B0D6-7EA9-1F40-A8FB-A5123E8A2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EBF5B-F161-0E42-B16E-391F88DB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B90A9-87C2-6A46-9BEF-3648A13A8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12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99609-F980-F649-844F-4F6B1349D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DAEED-ACFF-2344-83FF-7F9985E1B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8424A-F387-DE43-B5B1-79D492044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E7149-0B97-544F-8869-0C3D7D29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20742-5A56-1A44-8D76-EBB4056C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3061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2156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5504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4682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336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9811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0866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917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04646-8D9A-4A46-BDC6-B4A6D5568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31083-2000-0D4E-B218-EAF2C9055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369CD-EB31-4C4C-8918-D00A00D5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392A9-1AA2-8846-B3F3-B026F1AD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222D4-888D-B24F-A7EF-2DA759C8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4965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7013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792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65E1-9905-0541-A657-CEEFA4DAD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3418F-0273-E04C-94B3-24A0E51CA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BF39B-156B-C846-B17B-8607E983A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51E2-C402-2142-8FE1-DFFED9DF8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EBD51-06D0-FD4D-AB9C-E3E3DB067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4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3C7E5-821E-754E-BCE9-1315115D3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CE56-6FB7-5E47-8BF0-4F6F4F6D4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E8C20-874A-8346-AFB8-EC4DD22C8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6CDDE-1099-E546-9E6A-88BF03FF6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95DD4-B6D1-874F-9D28-CCC93624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D0B72-51F1-4745-85BE-99235FB6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60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A25B4-2CA0-324A-83A7-CBDF77D0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5C756-3471-1E41-ABE3-1DC0AAAE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C9745-E915-FB4A-B798-0CE8755F9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0887C-2205-DB4C-9A4D-E88F548A8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AE26E-3290-074D-A212-E37D07773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467E4-DF89-D046-8AF2-7FE86649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0E29A6-BEEB-1E47-BAA5-5572E9E6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81A3D9-D2DE-B443-89A5-C1CE1A6C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3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A5A1-6545-F143-9BAB-D3DD573A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2D01A-A67F-974D-A958-B2C35FEF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02842-2350-E349-9D0E-EDA48E17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2BE57-A53E-8147-80FA-09327A55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04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78623-9700-4D45-861E-17279F292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5E5854-62D4-7645-AD74-11BD5EEA3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BA-9BC5-4747-A5BE-57F363EF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6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FD08A-40A3-0B4F-9481-8F3001E8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4CBA9-9DEF-044D-B3FB-5A38AF80C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27681-56FD-8F41-9219-56C941A32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91EE7-ABFE-8B40-8872-DE7389AE9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C3EB7-7762-6447-A070-6C5AE3E16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F797C-582B-B84D-85C8-A75AED82E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130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1E54-BA49-854A-B507-09EECC8F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6317C0-E1C0-F649-AC2D-28C7EC3C4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AE589-DD61-D24E-8609-81395EC93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9AB53-A674-8B4F-AD49-D9CC13A60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A6E2E0-85EC-A64E-9D36-8C0DD45C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6281B-373A-8E4B-9747-C7EE1FE0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316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13B4B2-7525-F042-B96B-9E2CE9A8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380BE-5292-984E-9C17-9A609CBFB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35ED4-BE3D-7042-A97B-1EFE0929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85FC-393F-3B45-A41D-09D4DB893F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3CDC2-FCD6-5A44-B02C-53AF5CE2D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87B45-A4DC-EA4A-86D2-2F3D1A0AD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45BD5-9553-E442-871C-07B866D7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3" y="147195"/>
            <a:ext cx="553769" cy="3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0C46C-76A0-4D9D-8835-EA0DE10AE4DB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20/01/67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31767-4703-4DC7-8312-46E13211FEB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3" y="147195"/>
            <a:ext cx="553769" cy="3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2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90F35A-131F-44D3-B4DC-19A29611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561" y="-343898"/>
            <a:ext cx="1633870" cy="1079086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2330E73-7661-424D-AA3B-256B9D49C0EB}"/>
              </a:ext>
            </a:extLst>
          </p:cNvPr>
          <p:cNvSpPr txBox="1"/>
          <p:nvPr/>
        </p:nvSpPr>
        <p:spPr>
          <a:xfrm>
            <a:off x="206431" y="417341"/>
            <a:ext cx="7815351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บทเรียนเรื่อง การถนอมอาหารโดยวิธีการดองเค็ม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D74B07-8C26-4CF8-AB12-FF63CEE98EC1}"/>
              </a:ext>
            </a:extLst>
          </p:cNvPr>
          <p:cNvSpPr txBox="1"/>
          <p:nvPr/>
        </p:nvSpPr>
        <p:spPr>
          <a:xfrm>
            <a:off x="6096000" y="5353371"/>
            <a:ext cx="5845229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  ครูพรทิพย์  เกิดแก้ว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A0B91D8-0DED-4C8D-AB40-334DB9ED2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325" y="-888260"/>
            <a:ext cx="4528447" cy="603444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2D4A888-7C1E-41FF-8E5B-3550676624C2}"/>
              </a:ext>
            </a:extLst>
          </p:cNvPr>
          <p:cNvSpPr txBox="1"/>
          <p:nvPr/>
        </p:nvSpPr>
        <p:spPr>
          <a:xfrm>
            <a:off x="206431" y="1530680"/>
            <a:ext cx="6356465" cy="769441"/>
          </a:xfrm>
          <a:prstGeom prst="rect">
            <a:avLst/>
          </a:prstGeom>
          <a:solidFill>
            <a:srgbClr val="B3EB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วิชาการงานอาชีพ  ระดับชั้นม.1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E2CA712-CBCB-4811-B4D9-13AA6A192359}"/>
              </a:ext>
            </a:extLst>
          </p:cNvPr>
          <p:cNvSpPr txBox="1"/>
          <p:nvPr/>
        </p:nvSpPr>
        <p:spPr>
          <a:xfrm>
            <a:off x="206430" y="2780360"/>
            <a:ext cx="6356465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ภาคเรียนที่ 2 ปีการศึกษา 2566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0776F311-0C90-4CFA-803A-1D4C2743D5C0}"/>
              </a:ext>
            </a:extLst>
          </p:cNvPr>
          <p:cNvSpPr txBox="1"/>
          <p:nvPr/>
        </p:nvSpPr>
        <p:spPr>
          <a:xfrm>
            <a:off x="206431" y="4103691"/>
            <a:ext cx="6356465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โรงเรียนสุราษฎร์พิทยา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6433160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166324" y="40145"/>
            <a:ext cx="11943835" cy="7179935"/>
          </a:xfrm>
          <a:prstGeom prst="rect">
            <a:avLst/>
          </a:prstGeom>
          <a:solidFill>
            <a:srgbClr val="B3EBFF"/>
          </a:solidFill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3EC65E7-7E29-4D10-9AD3-384492A5E8E1}"/>
              </a:ext>
            </a:extLst>
          </p:cNvPr>
          <p:cNvSpPr txBox="1"/>
          <p:nvPr/>
        </p:nvSpPr>
        <p:spPr>
          <a:xfrm>
            <a:off x="3490058" y="-9371"/>
            <a:ext cx="4614852" cy="76944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การดองเค็ม มี 3 รูปแบบ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CD6B432-9F1E-40DA-8C18-BC83429A7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702" y="-476635"/>
            <a:ext cx="1630480" cy="108255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EF791FE-C6EA-4C81-910A-314262D9F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2" t="3479" r="12731" b="2275"/>
          <a:stretch/>
        </p:blipFill>
        <p:spPr bwMode="auto">
          <a:xfrm>
            <a:off x="81841" y="1605843"/>
            <a:ext cx="3343003" cy="253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A715E5D-E43F-41EA-9EA2-E8DAF19CDC96}"/>
              </a:ext>
            </a:extLst>
          </p:cNvPr>
          <p:cNvSpPr txBox="1"/>
          <p:nvPr/>
        </p:nvSpPr>
        <p:spPr>
          <a:xfrm>
            <a:off x="530938" y="909996"/>
            <a:ext cx="21858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ไข่เค็มไชยา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3818591-991F-4212-A682-E8FF045D1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5031" y="1183027"/>
            <a:ext cx="3175035" cy="208585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5FE31A0-86F0-449C-9B39-ACAA77228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609" y="1343675"/>
            <a:ext cx="4853680" cy="3036509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317121A7-07D9-46A3-B763-97BFA264FD89}"/>
              </a:ext>
            </a:extLst>
          </p:cNvPr>
          <p:cNvSpPr txBox="1"/>
          <p:nvPr/>
        </p:nvSpPr>
        <p:spPr>
          <a:xfrm>
            <a:off x="9786397" y="3268885"/>
            <a:ext cx="19137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</a:t>
            </a:r>
            <a:r>
              <a:rPr lang="th-TH" sz="3200" b="1" kern="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EA1A742-C6BC-4F3D-BBB1-0E61D6B74CC2}"/>
              </a:ext>
            </a:extLst>
          </p:cNvPr>
          <p:cNvSpPr txBox="1"/>
          <p:nvPr/>
        </p:nvSpPr>
        <p:spPr>
          <a:xfrm>
            <a:off x="8769927" y="4136487"/>
            <a:ext cx="3422073" cy="258532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h-TH" sz="2400" b="1" dirty="0"/>
              <a:t>1.ทำความสะอาดเปลิอกไข่</a:t>
            </a:r>
          </a:p>
          <a:p>
            <a:r>
              <a:rPr lang="th-TH" sz="2400" b="1" dirty="0"/>
              <a:t>2.แช่นำส้มสายชู</a:t>
            </a:r>
          </a:p>
          <a:p>
            <a:r>
              <a:rPr lang="th-TH" sz="2400" b="1" dirty="0"/>
              <a:t>3.ต้มน้ำเกลือและรอให้น้ำเกลือเย็น</a:t>
            </a:r>
          </a:p>
          <a:p>
            <a:r>
              <a:rPr lang="th-TH" sz="2400" b="1" dirty="0"/>
              <a:t>4.นำไข่ไปแช่น้ำเกลือให้ท่วม</a:t>
            </a:r>
          </a:p>
          <a:p>
            <a:r>
              <a:rPr lang="th-TH" sz="2400" b="1" dirty="0"/>
              <a:t>5.เก็บในโหลให้มิดชิด</a:t>
            </a:r>
          </a:p>
          <a:p>
            <a:r>
              <a:rPr lang="th-TH" sz="2400" b="1" dirty="0"/>
              <a:t>6. ดองทิ้งไว้ 1 สัปดาห์</a:t>
            </a:r>
          </a:p>
          <a:p>
            <a:endParaRPr lang="en-US" dirty="0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E54BEF0A-5031-4825-A321-BE6A04CBA38D}"/>
              </a:ext>
            </a:extLst>
          </p:cNvPr>
          <p:cNvSpPr txBox="1"/>
          <p:nvPr/>
        </p:nvSpPr>
        <p:spPr>
          <a:xfrm>
            <a:off x="5319565" y="3916723"/>
            <a:ext cx="19137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</a:t>
            </a:r>
            <a:r>
              <a:rPr lang="th-TH" sz="3200" b="1" kern="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15F6C29-BEE9-4D9A-B5C8-47039F7DD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478" y="3603473"/>
            <a:ext cx="2091109" cy="859611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01F3221D-0EAE-4A95-AE7A-799F1F76D895}"/>
              </a:ext>
            </a:extLst>
          </p:cNvPr>
          <p:cNvSpPr txBox="1"/>
          <p:nvPr/>
        </p:nvSpPr>
        <p:spPr>
          <a:xfrm>
            <a:off x="4682837" y="4495855"/>
            <a:ext cx="3719067" cy="221599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h-TH" sz="2400" b="1" dirty="0"/>
              <a:t>1.ทำความสะอาดเปลิอกไข่</a:t>
            </a:r>
          </a:p>
          <a:p>
            <a:r>
              <a:rPr lang="th-TH" sz="2400" b="1" dirty="0"/>
              <a:t>2.แช่นำส้มสายชูและล้างด้วยน้ำเปล่า</a:t>
            </a:r>
          </a:p>
          <a:p>
            <a:r>
              <a:rPr lang="th-TH" sz="2400" b="1" dirty="0"/>
              <a:t>3. นำไข่ไปคลุกกับเกลือ</a:t>
            </a:r>
          </a:p>
          <a:p>
            <a:r>
              <a:rPr lang="th-TH" sz="2400" b="1" dirty="0"/>
              <a:t>4.เก็บในโหลให้มิดชิด</a:t>
            </a:r>
          </a:p>
          <a:p>
            <a:r>
              <a:rPr lang="th-TH" sz="2400" b="1" dirty="0"/>
              <a:t>5.ดองทิ้งไว้ 1 สัปดาห์</a:t>
            </a:r>
          </a:p>
          <a:p>
            <a:endParaRPr lang="en-US" dirty="0"/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BB63A1AA-54C4-4496-B8C0-089630F1EA5F}"/>
              </a:ext>
            </a:extLst>
          </p:cNvPr>
          <p:cNvSpPr txBox="1"/>
          <p:nvPr/>
        </p:nvSpPr>
        <p:spPr>
          <a:xfrm>
            <a:off x="166324" y="4311188"/>
            <a:ext cx="3719067" cy="221599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h-TH" sz="2400" b="1" dirty="0"/>
              <a:t>1.นำดินจอมปลวกมาผสมกับเกลือและน้ำอุ่นให้เข้ากัน พอกไข่ด้วยดินให้ทั่วและมีความหนาพอสมควร</a:t>
            </a:r>
          </a:p>
          <a:p>
            <a:r>
              <a:rPr lang="th-TH" sz="2400" b="1" dirty="0"/>
              <a:t>2.คลุกกับขี้เถ้าแกลบ</a:t>
            </a:r>
          </a:p>
          <a:p>
            <a:r>
              <a:rPr lang="th-TH" sz="2400" b="1" dirty="0"/>
              <a:t>3.ดองทิ้งไว้ประมาณ 20 วัน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9358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CC"/>
          </a:solidFill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90F35A-131F-44D3-B4DC-19A29611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98" y="-367338"/>
            <a:ext cx="1900072" cy="1254899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55E36D8-AEB1-4840-90E8-D69DB048D653}"/>
              </a:ext>
            </a:extLst>
          </p:cNvPr>
          <p:cNvSpPr txBox="1"/>
          <p:nvPr/>
        </p:nvSpPr>
        <p:spPr>
          <a:xfrm>
            <a:off x="216131" y="1987803"/>
            <a:ext cx="11790218" cy="3477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ทำดองไข่เค็มแบบแห้ง  ทำได้ 3 วิธี คือ </a:t>
            </a:r>
            <a:endParaRPr lang="en-US" sz="4400" b="1" kern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- </a:t>
            </a: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แบบแห้ง  </a:t>
            </a:r>
            <a:endParaRPr lang="en-US" sz="4400" b="1" kern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- </a:t>
            </a: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แบบแช่น้ำเกลือ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- </a:t>
            </a: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และแบบพอกดิน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นักเรียนคิดว่า วิธีการใด</a:t>
            </a: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ที่เหมาะสมสำหรับช่วงวัยของนักเรียน จงอธิบาย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86A18D1-6158-45B1-97BA-D00540F5D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829" y="226776"/>
            <a:ext cx="1405891" cy="1405891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F83CD0D-495F-4C50-908A-2D68D5E48D3D}"/>
              </a:ext>
            </a:extLst>
          </p:cNvPr>
          <p:cNvSpPr txBox="1"/>
          <p:nvPr/>
        </p:nvSpPr>
        <p:spPr>
          <a:xfrm>
            <a:off x="1656311" y="393737"/>
            <a:ext cx="63218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72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คำถามชวนคิด</a:t>
            </a:r>
            <a:r>
              <a:rPr lang="en-US" sz="72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endParaRPr kumimoji="0" lang="th-TH" sz="7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4821843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CC"/>
          </a:solidFill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3EC65E7-7E29-4D10-9AD3-384492A5E8E1}"/>
              </a:ext>
            </a:extLst>
          </p:cNvPr>
          <p:cNvSpPr txBox="1"/>
          <p:nvPr/>
        </p:nvSpPr>
        <p:spPr>
          <a:xfrm>
            <a:off x="3567895" y="328111"/>
            <a:ext cx="483800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อุปกรณ์ในการดองเค็มมีดังนี้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90F35A-131F-44D3-B4DC-19A29611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242" y="-312767"/>
            <a:ext cx="1633870" cy="1079086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1DCC17E-2999-4541-80FC-A97E12D76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6" t="17611" r="-5056" b="13198"/>
          <a:stretch/>
        </p:blipFill>
        <p:spPr>
          <a:xfrm>
            <a:off x="-96670" y="3019908"/>
            <a:ext cx="3737646" cy="396168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D8B3135C-EDED-498E-8422-2682DFE0867B}"/>
              </a:ext>
            </a:extLst>
          </p:cNvPr>
          <p:cNvSpPr txBox="1"/>
          <p:nvPr/>
        </p:nvSpPr>
        <p:spPr>
          <a:xfrm>
            <a:off x="3027911" y="3152894"/>
            <a:ext cx="6321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71F7D99-0937-4E23-B145-5059089D06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04" t="28836" r="14909" b="21818"/>
          <a:stretch/>
        </p:blipFill>
        <p:spPr>
          <a:xfrm>
            <a:off x="2584962" y="1459776"/>
            <a:ext cx="4649189" cy="241721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5D1AE4A-F081-4EFA-875B-62829CA10D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5" t="30529" r="10816" b="22789"/>
          <a:stretch/>
        </p:blipFill>
        <p:spPr>
          <a:xfrm>
            <a:off x="7643850" y="2751513"/>
            <a:ext cx="4297763" cy="3342165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B640DB4-2A0D-4D47-8594-7BDCBFF7CD4F}"/>
              </a:ext>
            </a:extLst>
          </p:cNvPr>
          <p:cNvSpPr txBox="1"/>
          <p:nvPr/>
        </p:nvSpPr>
        <p:spPr>
          <a:xfrm>
            <a:off x="3119625" y="3869878"/>
            <a:ext cx="3657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07BEE769-77A0-4A2C-BCAE-A50E8F25060D}"/>
              </a:ext>
            </a:extLst>
          </p:cNvPr>
          <p:cNvSpPr txBox="1"/>
          <p:nvPr/>
        </p:nvSpPr>
        <p:spPr>
          <a:xfrm>
            <a:off x="4988677" y="3864079"/>
            <a:ext cx="3657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88C82882-64DF-44BF-AA9F-81C3B429E1F6}"/>
              </a:ext>
            </a:extLst>
          </p:cNvPr>
          <p:cNvSpPr txBox="1"/>
          <p:nvPr/>
        </p:nvSpPr>
        <p:spPr>
          <a:xfrm>
            <a:off x="6491203" y="3876986"/>
            <a:ext cx="3463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D2C78BE-BDC4-4274-A1FA-04B979D9284D}"/>
              </a:ext>
            </a:extLst>
          </p:cNvPr>
          <p:cNvSpPr txBox="1"/>
          <p:nvPr/>
        </p:nvSpPr>
        <p:spPr>
          <a:xfrm>
            <a:off x="8115994" y="6086392"/>
            <a:ext cx="3657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1ADB14B8-D4D1-43DA-B85A-502C9E82D94B}"/>
              </a:ext>
            </a:extLst>
          </p:cNvPr>
          <p:cNvSpPr txBox="1"/>
          <p:nvPr/>
        </p:nvSpPr>
        <p:spPr>
          <a:xfrm>
            <a:off x="9609851" y="6093678"/>
            <a:ext cx="3657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6473E315-DE1E-4726-BF58-75EA5D69385D}"/>
              </a:ext>
            </a:extLst>
          </p:cNvPr>
          <p:cNvSpPr txBox="1"/>
          <p:nvPr/>
        </p:nvSpPr>
        <p:spPr>
          <a:xfrm>
            <a:off x="10920828" y="6080314"/>
            <a:ext cx="3657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2676765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90F35A-131F-44D3-B4DC-19A29611B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242" y="-312767"/>
            <a:ext cx="1633870" cy="1079086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D74B07-8C26-4CF8-AB12-FF63CEE98EC1}"/>
              </a:ext>
            </a:extLst>
          </p:cNvPr>
          <p:cNvSpPr txBox="1"/>
          <p:nvPr/>
        </p:nvSpPr>
        <p:spPr>
          <a:xfrm>
            <a:off x="2851958" y="201770"/>
            <a:ext cx="6488083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ชมวิดิทัศน์การดองไข่เค็มแบบแห้ง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  ครูพรทิพย์  เกิดแก้ว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2" name="การทำไข่เค็มแบบดองแห้ง">
            <a:hlinkClick r:id="" action="ppaction://media"/>
            <a:extLst>
              <a:ext uri="{FF2B5EF4-FFF2-40B4-BE49-F238E27FC236}">
                <a16:creationId xmlns:a16="http://schemas.microsoft.com/office/drawing/2014/main" id="{002E8BA5-94B7-4C0D-98CA-BDDA8469A9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863" y="1745661"/>
            <a:ext cx="8492839" cy="47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40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90F35A-131F-44D3-B4DC-19A29611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242" y="-312767"/>
            <a:ext cx="1633870" cy="1079086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8E956ED-0C72-4325-B00A-65374623046E}"/>
              </a:ext>
            </a:extLst>
          </p:cNvPr>
          <p:cNvSpPr txBox="1"/>
          <p:nvPr/>
        </p:nvSpPr>
        <p:spPr>
          <a:xfrm>
            <a:off x="157943" y="844312"/>
            <a:ext cx="1130530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พร้อมกันรึยังคะ  .....ลงมือปฏิบัติกันเลยคะ (มีใบความรู้และแบบประเมิน)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0568653-D3E9-4981-8878-ABB1B9E802A3}"/>
              </a:ext>
            </a:extLst>
          </p:cNvPr>
          <p:cNvSpPr txBox="1"/>
          <p:nvPr/>
        </p:nvSpPr>
        <p:spPr>
          <a:xfrm>
            <a:off x="157943" y="4854745"/>
            <a:ext cx="9069195" cy="1446550"/>
          </a:xfrm>
          <a:prstGeom prst="rect">
            <a:avLst/>
          </a:prstGeom>
          <a:solidFill>
            <a:srgbClr val="B3EB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นำเสนอขั้นตอน วิธีการทำไข่เค็มดองแบบแห้ง และ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ปัญหาที่พบขณะทำงาน และการแก้ปัญหา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C0B59D2-5A99-46B1-909A-9FCFE619815F}"/>
              </a:ext>
            </a:extLst>
          </p:cNvPr>
          <p:cNvSpPr txBox="1"/>
          <p:nvPr/>
        </p:nvSpPr>
        <p:spPr>
          <a:xfrm>
            <a:off x="1163783" y="2648055"/>
            <a:ext cx="5752406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หลังจากปฏิบัติเสร็จนักเรียนนำเสนอ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" name="ลูกศร: ขวา 1">
            <a:extLst>
              <a:ext uri="{FF2B5EF4-FFF2-40B4-BE49-F238E27FC236}">
                <a16:creationId xmlns:a16="http://schemas.microsoft.com/office/drawing/2014/main" id="{146786B7-DDD2-4B41-96E8-8D4F4BD3B45C}"/>
              </a:ext>
            </a:extLst>
          </p:cNvPr>
          <p:cNvSpPr/>
          <p:nvPr/>
        </p:nvSpPr>
        <p:spPr>
          <a:xfrm rot="5400000">
            <a:off x="3528752" y="1816806"/>
            <a:ext cx="739835" cy="54864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ลูกศร: ขวา 9">
            <a:extLst>
              <a:ext uri="{FF2B5EF4-FFF2-40B4-BE49-F238E27FC236}">
                <a16:creationId xmlns:a16="http://schemas.microsoft.com/office/drawing/2014/main" id="{3653C04D-5637-480E-937B-204D07D2124D}"/>
              </a:ext>
            </a:extLst>
          </p:cNvPr>
          <p:cNvSpPr/>
          <p:nvPr/>
        </p:nvSpPr>
        <p:spPr>
          <a:xfrm rot="5400000">
            <a:off x="3528752" y="3891400"/>
            <a:ext cx="739835" cy="54864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4D51103-6582-492C-88AF-71A48FC2B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074" y="2016700"/>
            <a:ext cx="3225392" cy="42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7111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90F35A-131F-44D3-B4DC-19A29611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242" y="-312767"/>
            <a:ext cx="1633870" cy="1079086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C61D3E5-0219-4F8B-B474-B061117FAE00}"/>
              </a:ext>
            </a:extLst>
          </p:cNvPr>
          <p:cNvSpPr txBox="1"/>
          <p:nvPr/>
        </p:nvSpPr>
        <p:spPr>
          <a:xfrm>
            <a:off x="1679172" y="236079"/>
            <a:ext cx="2601883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สรุปบทเรียน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35A26CD-40BE-45CE-9F43-A1CA025C945A}"/>
              </a:ext>
            </a:extLst>
          </p:cNvPr>
          <p:cNvSpPr txBox="1"/>
          <p:nvPr/>
        </p:nvSpPr>
        <p:spPr>
          <a:xfrm>
            <a:off x="6525490" y="1582340"/>
            <a:ext cx="5237017" cy="3693319"/>
          </a:xfrm>
          <a:prstGeom prst="rect">
            <a:avLst/>
          </a:prstGeom>
          <a:solidFill>
            <a:srgbClr val="B3EBFF"/>
          </a:solidFill>
        </p:spPr>
        <p:txBody>
          <a:bodyPr wrap="square" rtlCol="0">
            <a:spAutoFit/>
          </a:bodyPr>
          <a:lstStyle/>
          <a:p>
            <a:r>
              <a:rPr lang="th-TH" sz="3600" b="1" dirty="0"/>
              <a:t>ขั้นตอนการดองไข่เค็มแบบแห้ง</a:t>
            </a:r>
          </a:p>
          <a:p>
            <a:r>
              <a:rPr lang="th-TH" sz="3600" b="1" dirty="0"/>
              <a:t>1.ทำความสะอาดเปลือกไข่</a:t>
            </a:r>
          </a:p>
          <a:p>
            <a:r>
              <a:rPr lang="th-TH" sz="3600" b="1" dirty="0"/>
              <a:t>2.แช่นำส้มสายชูและล้างด้วยน้ำเปล่า</a:t>
            </a:r>
          </a:p>
          <a:p>
            <a:r>
              <a:rPr lang="th-TH" sz="3600" b="1" dirty="0"/>
              <a:t>3. นำไข่ไปคลุกกับเกลือ</a:t>
            </a:r>
          </a:p>
          <a:p>
            <a:r>
              <a:rPr lang="th-TH" sz="3600" b="1" dirty="0"/>
              <a:t>4.เก็บในโหลให้มิดชิด</a:t>
            </a:r>
          </a:p>
          <a:p>
            <a:r>
              <a:rPr lang="th-TH" sz="3600" b="1" dirty="0"/>
              <a:t>5.ดองทิ้งไว้ 1 สัปดาห์</a:t>
            </a:r>
          </a:p>
          <a:p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5C763FA-5439-4188-9D6F-4A8E06932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81" t="32179" r="31568" b="34182"/>
          <a:stretch/>
        </p:blipFill>
        <p:spPr>
          <a:xfrm>
            <a:off x="376841" y="1448106"/>
            <a:ext cx="5719156" cy="396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52646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90F35A-131F-44D3-B4DC-19A29611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242" y="-312767"/>
            <a:ext cx="1633870" cy="1079086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D918E55-69BD-4250-8532-9F110ABAEAF2}"/>
              </a:ext>
            </a:extLst>
          </p:cNvPr>
          <p:cNvSpPr txBox="1"/>
          <p:nvPr/>
        </p:nvSpPr>
        <p:spPr>
          <a:xfrm>
            <a:off x="282632" y="226776"/>
            <a:ext cx="608491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เลือกวัสดุและวัตถุดิบที่เหมาะสม เช่น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BB893915-A5ED-4923-96F3-9D3970B5371E}"/>
              </a:ext>
            </a:extLst>
          </p:cNvPr>
          <p:cNvSpPr txBox="1"/>
          <p:nvPr/>
        </p:nvSpPr>
        <p:spPr>
          <a:xfrm>
            <a:off x="282631" y="1222993"/>
            <a:ext cx="11097493" cy="193899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th-TH" sz="4000" b="1" dirty="0"/>
              <a:t>       การดองควรใส่ผักผลไม้ ไข่ หรือเนื้อสัตว์ พักไว้ในขวดแก้วเป็นภาชนะที่ปลอดภัยที่สุด เพราะแก้วมีคุณสมบัติทนกรดทนเกลือได้ดี และเมื่อดองไป</a:t>
            </a:r>
            <a:r>
              <a:rPr lang="th-TH" sz="4000" b="1" dirty="0" err="1"/>
              <a:t>นานๆ</a:t>
            </a:r>
            <a:r>
              <a:rPr lang="th-TH" sz="4000" b="1" dirty="0"/>
              <a:t> อาหารดองก็จะไม่ซึมกลิ่นจากภาชนะ ขวดโหล</a:t>
            </a:r>
            <a:endParaRPr lang="en-US" sz="4000" b="1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53814F0A-E19F-441F-9858-6E39362AE061}"/>
              </a:ext>
            </a:extLst>
          </p:cNvPr>
          <p:cNvSpPr txBox="1"/>
          <p:nvPr/>
        </p:nvSpPr>
        <p:spPr>
          <a:xfrm>
            <a:off x="282632" y="3594577"/>
            <a:ext cx="1109749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/>
              <a:t>ก่อน</a:t>
            </a:r>
            <a:r>
              <a:rPr lang="th-TH" sz="4000" b="1" dirty="0" err="1"/>
              <a:t>การทำ</a:t>
            </a:r>
            <a:r>
              <a:rPr lang="th-TH" sz="4000" b="1" dirty="0"/>
              <a:t>การดองผักผลไม้หรือเนื้อสัตว์ ควรทำความสะอาดให้เรียบร้อย และ ถูกสุขลักษณะ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22198424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8E63B689-F32A-44B6-82F8-F0CDF114187C}"/>
              </a:ext>
            </a:extLst>
          </p:cNvPr>
          <p:cNvSpPr txBox="1"/>
          <p:nvPr/>
        </p:nvSpPr>
        <p:spPr>
          <a:xfrm>
            <a:off x="-142702" y="-141316"/>
            <a:ext cx="1247740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แบบทดสอบหลังเรียน เรื่อง การถนอมอาหารด้วยวิธีการดองเค็ม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5988E19-F905-46F0-9B6A-BE7C9F3E1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097" y="1284922"/>
            <a:ext cx="3544860" cy="410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454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B6CA"/>
          </a:solidFill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90F35A-131F-44D3-B4DC-19A29611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242" y="-312767"/>
            <a:ext cx="1633870" cy="1079086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2A19D6B-4822-4DE1-812F-15EB7F4A897F}"/>
              </a:ext>
            </a:extLst>
          </p:cNvPr>
          <p:cNvSpPr txBox="1"/>
          <p:nvPr/>
        </p:nvSpPr>
        <p:spPr>
          <a:xfrm>
            <a:off x="3481646" y="1106837"/>
            <a:ext cx="445285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การบ้านสำหรับวันนี้</a:t>
            </a:r>
            <a:endParaRPr kumimoji="0" lang="th-TH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8E956ED-0C72-4325-B00A-65374623046E}"/>
              </a:ext>
            </a:extLst>
          </p:cNvPr>
          <p:cNvSpPr txBox="1"/>
          <p:nvPr/>
        </p:nvSpPr>
        <p:spPr>
          <a:xfrm>
            <a:off x="541712" y="2770051"/>
            <a:ext cx="10931235" cy="1446550"/>
          </a:xfrm>
          <a:prstGeom prst="rect">
            <a:avLst/>
          </a:prstGeom>
          <a:solidFill>
            <a:srgbClr val="00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ให้นักเรียนไปศึกษาค้นความเพิ่มเติม เรื่อง </a:t>
            </a:r>
            <a:r>
              <a:rPr lang="th-TH" sz="4400" b="1" kern="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ไข่เค็มดองแบบแห้ง</a:t>
            </a:r>
          </a:p>
          <a:p>
            <a:pPr algn="ctr"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และทำใบงานที่ 5.1 เรื่อง </a:t>
            </a:r>
            <a:r>
              <a:rPr lang="th-TH" sz="4400" b="1" kern="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ไข่เค็มดองแบบแห้ง </a:t>
            </a:r>
          </a:p>
        </p:txBody>
      </p:sp>
    </p:spTree>
    <p:extLst>
      <p:ext uri="{BB962C8B-B14F-4D97-AF65-F5344CB8AC3E}">
        <p14:creationId xmlns:p14="http://schemas.microsoft.com/office/powerpoint/2010/main" val="4194367036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90F35A-131F-44D3-B4DC-19A29611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242" y="-312767"/>
            <a:ext cx="1633870" cy="1079086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2A19D6B-4822-4DE1-812F-15EB7F4A897F}"/>
              </a:ext>
            </a:extLst>
          </p:cNvPr>
          <p:cNvSpPr txBox="1"/>
          <p:nvPr/>
        </p:nvSpPr>
        <p:spPr>
          <a:xfrm>
            <a:off x="4236287" y="736045"/>
            <a:ext cx="445285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สัปดาห์หน้า 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8E956ED-0C72-4325-B00A-65374623046E}"/>
              </a:ext>
            </a:extLst>
          </p:cNvPr>
          <p:cNvSpPr txBox="1"/>
          <p:nvPr/>
        </p:nvSpPr>
        <p:spPr>
          <a:xfrm>
            <a:off x="3171565" y="1710442"/>
            <a:ext cx="6582295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เนื้อหาการเรียนรู้  เรื่อง  การถนอมอาหารโดยวิธีการใช้ความร้อน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A91446-B42C-4274-BDDB-2B4185F4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4" y="3701008"/>
            <a:ext cx="4754880" cy="31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9F4FF0D-8300-4838-BEBC-A6E8FD4AD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1"/>
          <a:stretch/>
        </p:blipFill>
        <p:spPr bwMode="auto">
          <a:xfrm>
            <a:off x="7256712" y="4385726"/>
            <a:ext cx="4752975" cy="251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7517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CD937FA3-BCD5-E549-A0F1-3A497EF71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2509" y="-58190"/>
            <a:ext cx="12524509" cy="7194933"/>
          </a:xfrm>
          <a:prstGeom prst="rect">
            <a:avLst/>
          </a:prstGeom>
        </p:spPr>
      </p:pic>
      <p:sp>
        <p:nvSpPr>
          <p:cNvPr id="7" name="สี่เหลี่ยมผืนผ้า 10">
            <a:extLst>
              <a:ext uri="{FF2B5EF4-FFF2-40B4-BE49-F238E27FC236}">
                <a16:creationId xmlns:a16="http://schemas.microsoft.com/office/drawing/2014/main" id="{3ABEB1DB-D13A-164D-B5F2-7DCE996755EF}"/>
              </a:ext>
            </a:extLst>
          </p:cNvPr>
          <p:cNvSpPr/>
          <p:nvPr/>
        </p:nvSpPr>
        <p:spPr>
          <a:xfrm>
            <a:off x="1678044" y="1848173"/>
            <a:ext cx="2790436" cy="23646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13">
            <a:extLst>
              <a:ext uri="{FF2B5EF4-FFF2-40B4-BE49-F238E27FC236}">
                <a16:creationId xmlns:a16="http://schemas.microsoft.com/office/drawing/2014/main" id="{9D5F6505-8255-D84E-93E8-2E1902FA3644}"/>
              </a:ext>
            </a:extLst>
          </p:cNvPr>
          <p:cNvSpPr/>
          <p:nvPr/>
        </p:nvSpPr>
        <p:spPr>
          <a:xfrm>
            <a:off x="1678044" y="1819032"/>
            <a:ext cx="2790436" cy="1179105"/>
          </a:xfrm>
          <a:prstGeom prst="rect">
            <a:avLst/>
          </a:prstGeom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C213DC99-3CF7-43F1-8248-F29E1FB59F60}"/>
              </a:ext>
            </a:extLst>
          </p:cNvPr>
          <p:cNvSpPr txBox="1"/>
          <p:nvPr/>
        </p:nvSpPr>
        <p:spPr>
          <a:xfrm>
            <a:off x="3570381" y="1372030"/>
            <a:ext cx="6943575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ความหมายของการถนอมอาหาร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C213DC99-3CF7-43F1-8248-F29E1FB59F60}"/>
              </a:ext>
            </a:extLst>
          </p:cNvPr>
          <p:cNvSpPr txBox="1"/>
          <p:nvPr/>
        </p:nvSpPr>
        <p:spPr>
          <a:xfrm>
            <a:off x="2965196" y="2509796"/>
            <a:ext cx="8237912" cy="4154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การถนอมอาหาร    </a:t>
            </a:r>
            <a:r>
              <a:rPr lang="th-TH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วิธีการต่าง ๆ ที่ช่วยเก็บรักษาและชะลอการเน่าเสียของอาหารให้เก็บรักษาได้นานขึ้น โดยพยายามรักษาคุณค่าทางโภชนาการ สีสัน และกลิ่นให้คงอยู่ รวมทั้งการดัดแปลงอาหารเดิมเป็นอาหาร ประเภทใหม่ที่ให้ประโยชน์และรสชาติน่ารับประทานมากขึ้น</a:t>
            </a:r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3" y="147195"/>
            <a:ext cx="553769" cy="382202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C10F5886-1F77-4366-9FF9-3A0780D41DA8}"/>
              </a:ext>
            </a:extLst>
          </p:cNvPr>
          <p:cNvSpPr txBox="1"/>
          <p:nvPr/>
        </p:nvSpPr>
        <p:spPr>
          <a:xfrm>
            <a:off x="6265024" y="-58190"/>
            <a:ext cx="592697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ทบทวนความรู้เดิม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60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คำบรรยายภาพแบบเส้น 2 (ไม่มีเส้นขอบ) 81"/>
          <p:cNvSpPr/>
          <p:nvPr/>
        </p:nvSpPr>
        <p:spPr>
          <a:xfrm flipH="1">
            <a:off x="289605" y="1670660"/>
            <a:ext cx="3353337" cy="892802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430"/>
              <a:gd name="adj6" fmla="val -56975"/>
            </a:avLst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b="1" dirty="0">
                <a:solidFill>
                  <a:schemeClr val="tx1"/>
                </a:solidFill>
                <a:cs typeface="TH Sarabun New" panose="020B0500040200020003"/>
              </a:rPr>
              <a:t>ยับยั้งการย่อยสลายอาหารที่เกิดจากจุลินทรีย์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cs typeface="TH Sarabun New" panose="020B0500040200020003"/>
            </a:endParaRPr>
          </a:p>
        </p:txBody>
      </p:sp>
      <p:sp>
        <p:nvSpPr>
          <p:cNvPr id="90" name="คำบรรยายภาพแบบเส้น 1 (ไม่มีเส้นขอบ) 89"/>
          <p:cNvSpPr/>
          <p:nvPr/>
        </p:nvSpPr>
        <p:spPr>
          <a:xfrm flipH="1">
            <a:off x="129853" y="3794413"/>
            <a:ext cx="3034435" cy="1356955"/>
          </a:xfrm>
          <a:prstGeom prst="callout1">
            <a:avLst>
              <a:gd name="adj1" fmla="val 56892"/>
              <a:gd name="adj2" fmla="val -3030"/>
              <a:gd name="adj3" fmla="val 56135"/>
              <a:gd name="adj4" fmla="val -29394"/>
            </a:avLst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b="1" dirty="0">
                <a:solidFill>
                  <a:schemeClr val="tx1"/>
                </a:solidFill>
                <a:cs typeface="TH Sarabun New" panose="020B0500040200020003"/>
              </a:rPr>
              <a:t>สะอาดถูกสุขลักษณะ</a:t>
            </a:r>
          </a:p>
          <a:p>
            <a:pPr lvl="0" algn="ctr"/>
            <a:r>
              <a:rPr lang="th-TH" sz="3600" b="1" dirty="0">
                <a:solidFill>
                  <a:schemeClr val="tx1"/>
                </a:solidFill>
                <a:cs typeface="TH Sarabun New" panose="020B0500040200020003"/>
              </a:rPr>
              <a:t>ทุกขั้นตอน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cs typeface="TH Sarabun New" panose="020B0500040200020003"/>
            </a:endParaRPr>
          </a:p>
        </p:txBody>
      </p:sp>
      <p:sp>
        <p:nvSpPr>
          <p:cNvPr id="88" name="คำบรรยายภาพแบบเส้น 2 (ไม่มีเส้นขอบ) 87"/>
          <p:cNvSpPr/>
          <p:nvPr/>
        </p:nvSpPr>
        <p:spPr>
          <a:xfrm flipH="1">
            <a:off x="1810202" y="5767261"/>
            <a:ext cx="2636771" cy="1104740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747"/>
              <a:gd name="adj6" fmla="val -54496"/>
            </a:avLst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TH Sarabun New" panose="020B0500040200020003"/>
              </a:rPr>
              <a:t>ความคุ้มค่าในการถนอมอาหาร</a:t>
            </a:r>
          </a:p>
        </p:txBody>
      </p:sp>
      <p:sp>
        <p:nvSpPr>
          <p:cNvPr id="87" name="คำบรรยายภาพแบบเส้น 2 (ไม่มีเส้นขอบ) 86"/>
          <p:cNvSpPr/>
          <p:nvPr/>
        </p:nvSpPr>
        <p:spPr>
          <a:xfrm>
            <a:off x="8679584" y="5091366"/>
            <a:ext cx="2861859" cy="16533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492"/>
              <a:gd name="adj6" fmla="val -27632"/>
            </a:avLst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b="1" dirty="0">
                <a:solidFill>
                  <a:schemeClr val="tx1"/>
                </a:solidFill>
                <a:cs typeface="TH Sarabun New" panose="020B0500040200020003"/>
              </a:rPr>
              <a:t>เลือกใช้วิธีการถนอมอาหารที่เหมาะสมกับอาหาร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cs typeface="TH Sarabun New" panose="020B0500040200020003"/>
            </a:endParaRPr>
          </a:p>
        </p:txBody>
      </p:sp>
      <p:sp>
        <p:nvSpPr>
          <p:cNvPr id="42" name="รูปแบบอิสระ 41"/>
          <p:cNvSpPr/>
          <p:nvPr/>
        </p:nvSpPr>
        <p:spPr>
          <a:xfrm rot="7039382">
            <a:off x="4224903" y="1046864"/>
            <a:ext cx="1948152" cy="1855971"/>
          </a:xfrm>
          <a:custGeom>
            <a:avLst/>
            <a:gdLst>
              <a:gd name="connsiteX0" fmla="*/ 0 w 2142967"/>
              <a:gd name="connsiteY0" fmla="*/ 737306 h 2041568"/>
              <a:gd name="connsiteX1" fmla="*/ 1427096 w 2142967"/>
              <a:gd name="connsiteY1" fmla="*/ 0 h 2041568"/>
              <a:gd name="connsiteX2" fmla="*/ 1440727 w 2142967"/>
              <a:gd name="connsiteY2" fmla="*/ 23407 h 2041568"/>
              <a:gd name="connsiteX3" fmla="*/ 2097960 w 2142967"/>
              <a:gd name="connsiteY3" fmla="*/ 429951 h 2041568"/>
              <a:gd name="connsiteX4" fmla="*/ 2142967 w 2142967"/>
              <a:gd name="connsiteY4" fmla="*/ 433064 h 2041568"/>
              <a:gd name="connsiteX5" fmla="*/ 2142967 w 2142967"/>
              <a:gd name="connsiteY5" fmla="*/ 2041568 h 2041568"/>
              <a:gd name="connsiteX6" fmla="*/ 1911443 w 2142967"/>
              <a:gd name="connsiteY6" fmla="*/ 2025556 h 2041568"/>
              <a:gd name="connsiteX7" fmla="*/ 96385 w 2142967"/>
              <a:gd name="connsiteY7" fmla="*/ 902819 h 2041568"/>
              <a:gd name="connsiteX8" fmla="*/ 0 w 2142967"/>
              <a:gd name="connsiteY8" fmla="*/ 737306 h 204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2967" h="2041568">
                <a:moveTo>
                  <a:pt x="0" y="737306"/>
                </a:moveTo>
                <a:lnTo>
                  <a:pt x="1427096" y="0"/>
                </a:lnTo>
                <a:lnTo>
                  <a:pt x="1440727" y="23407"/>
                </a:lnTo>
                <a:cubicBezTo>
                  <a:pt x="1592245" y="255642"/>
                  <a:pt x="1836334" y="399127"/>
                  <a:pt x="2097960" y="429951"/>
                </a:cubicBezTo>
                <a:lnTo>
                  <a:pt x="2142967" y="433064"/>
                </a:lnTo>
                <a:lnTo>
                  <a:pt x="2142967" y="2041568"/>
                </a:lnTo>
                <a:lnTo>
                  <a:pt x="1911443" y="2025556"/>
                </a:lnTo>
                <a:cubicBezTo>
                  <a:pt x="1188918" y="1940431"/>
                  <a:pt x="514825" y="1544172"/>
                  <a:pt x="96385" y="902819"/>
                </a:cubicBezTo>
                <a:lnTo>
                  <a:pt x="0" y="73730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1" name="รูปแบบอิสระ 40"/>
          <p:cNvSpPr/>
          <p:nvPr/>
        </p:nvSpPr>
        <p:spPr>
          <a:xfrm rot="7039382">
            <a:off x="6046530" y="1131187"/>
            <a:ext cx="1606476" cy="2318332"/>
          </a:xfrm>
          <a:custGeom>
            <a:avLst/>
            <a:gdLst>
              <a:gd name="connsiteX0" fmla="*/ 248102 w 1767124"/>
              <a:gd name="connsiteY0" fmla="*/ 2550165 h 2550165"/>
              <a:gd name="connsiteX1" fmla="*/ 174837 w 1767124"/>
              <a:gd name="connsiteY1" fmla="*/ 2388895 h 2550165"/>
              <a:gd name="connsiteX2" fmla="*/ 435940 w 1767124"/>
              <a:gd name="connsiteY2" fmla="*/ 51543 h 2550165"/>
              <a:gd name="connsiteX3" fmla="*/ 474718 w 1767124"/>
              <a:gd name="connsiteY3" fmla="*/ 0 h 2550165"/>
              <a:gd name="connsiteX4" fmla="*/ 1767124 w 1767124"/>
              <a:gd name="connsiteY4" fmla="*/ 951459 h 2550165"/>
              <a:gd name="connsiteX5" fmla="*/ 1764496 w 1767124"/>
              <a:gd name="connsiteY5" fmla="*/ 954953 h 2550165"/>
              <a:gd name="connsiteX6" fmla="*/ 1669951 w 1767124"/>
              <a:gd name="connsiteY6" fmla="*/ 1801309 h 2550165"/>
              <a:gd name="connsiteX7" fmla="*/ 1675198 w 1767124"/>
              <a:gd name="connsiteY7" fmla="*/ 1812859 h 2550165"/>
              <a:gd name="connsiteX8" fmla="*/ 248102 w 1767124"/>
              <a:gd name="connsiteY8" fmla="*/ 2550165 h 255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7124" h="2550165">
                <a:moveTo>
                  <a:pt x="248102" y="2550165"/>
                </a:moveTo>
                <a:lnTo>
                  <a:pt x="174837" y="2388895"/>
                </a:lnTo>
                <a:cubicBezTo>
                  <a:pt x="-137343" y="1597361"/>
                  <a:pt x="-20112" y="723493"/>
                  <a:pt x="435940" y="51543"/>
                </a:cubicBezTo>
                <a:lnTo>
                  <a:pt x="474718" y="0"/>
                </a:lnTo>
                <a:lnTo>
                  <a:pt x="1767124" y="951459"/>
                </a:lnTo>
                <a:lnTo>
                  <a:pt x="1764496" y="954953"/>
                </a:lnTo>
                <a:cubicBezTo>
                  <a:pt x="1599359" y="1198266"/>
                  <a:pt x="1556910" y="1514694"/>
                  <a:pt x="1669951" y="1801309"/>
                </a:cubicBezTo>
                <a:lnTo>
                  <a:pt x="1675198" y="1812859"/>
                </a:lnTo>
                <a:lnTo>
                  <a:pt x="248102" y="255016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รูปแบบอิสระ 36"/>
          <p:cNvSpPr/>
          <p:nvPr/>
        </p:nvSpPr>
        <p:spPr>
          <a:xfrm rot="7039382">
            <a:off x="6841325" y="2515483"/>
            <a:ext cx="1722579" cy="1713719"/>
          </a:xfrm>
          <a:custGeom>
            <a:avLst/>
            <a:gdLst>
              <a:gd name="connsiteX0" fmla="*/ 0 w 1894837"/>
              <a:gd name="connsiteY0" fmla="*/ 929975 h 1885091"/>
              <a:gd name="connsiteX1" fmla="*/ 19893 w 1894837"/>
              <a:gd name="connsiteY1" fmla="*/ 903533 h 1885091"/>
              <a:gd name="connsiteX2" fmla="*/ 799872 w 1894837"/>
              <a:gd name="connsiteY2" fmla="*/ 277822 h 1885091"/>
              <a:gd name="connsiteX3" fmla="*/ 1761514 w 1894837"/>
              <a:gd name="connsiteY3" fmla="*/ 3728 h 1885091"/>
              <a:gd name="connsiteX4" fmla="*/ 1894837 w 1894837"/>
              <a:gd name="connsiteY4" fmla="*/ 0 h 1885091"/>
              <a:gd name="connsiteX5" fmla="*/ 1894837 w 1894837"/>
              <a:gd name="connsiteY5" fmla="*/ 1605405 h 1885091"/>
              <a:gd name="connsiteX6" fmla="*/ 1885389 w 1894837"/>
              <a:gd name="connsiteY6" fmla="*/ 1605669 h 1885091"/>
              <a:gd name="connsiteX7" fmla="*/ 1537178 w 1894837"/>
              <a:gd name="connsiteY7" fmla="*/ 1704918 h 1885091"/>
              <a:gd name="connsiteX8" fmla="*/ 1315100 w 1894837"/>
              <a:gd name="connsiteY8" fmla="*/ 1865795 h 1885091"/>
              <a:gd name="connsiteX9" fmla="*/ 1297374 w 1894837"/>
              <a:gd name="connsiteY9" fmla="*/ 1885091 h 1885091"/>
              <a:gd name="connsiteX10" fmla="*/ 0 w 1894837"/>
              <a:gd name="connsiteY10" fmla="*/ 929975 h 188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4837" h="1885091">
                <a:moveTo>
                  <a:pt x="0" y="929975"/>
                </a:moveTo>
                <a:lnTo>
                  <a:pt x="19893" y="903533"/>
                </a:lnTo>
                <a:cubicBezTo>
                  <a:pt x="229057" y="652044"/>
                  <a:pt x="490982" y="437410"/>
                  <a:pt x="799872" y="277822"/>
                </a:cubicBezTo>
                <a:cubicBezTo>
                  <a:pt x="1108762" y="118235"/>
                  <a:pt x="1435374" y="28804"/>
                  <a:pt x="1761514" y="3728"/>
                </a:cubicBezTo>
                <a:lnTo>
                  <a:pt x="1894837" y="0"/>
                </a:lnTo>
                <a:lnTo>
                  <a:pt x="1894837" y="1605405"/>
                </a:lnTo>
                <a:lnTo>
                  <a:pt x="1885389" y="1605669"/>
                </a:lnTo>
                <a:cubicBezTo>
                  <a:pt x="1767293" y="1614748"/>
                  <a:pt x="1649027" y="1647132"/>
                  <a:pt x="1537178" y="1704918"/>
                </a:cubicBezTo>
                <a:cubicBezTo>
                  <a:pt x="1453291" y="1748258"/>
                  <a:pt x="1378970" y="1802810"/>
                  <a:pt x="1315100" y="1865795"/>
                </a:cubicBezTo>
                <a:lnTo>
                  <a:pt x="1297374" y="1885091"/>
                </a:lnTo>
                <a:lnTo>
                  <a:pt x="0" y="92997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9" name="รูปแบบอิสระ 28"/>
          <p:cNvSpPr/>
          <p:nvPr/>
        </p:nvSpPr>
        <p:spPr>
          <a:xfrm rot="7039382">
            <a:off x="5789284" y="4157457"/>
            <a:ext cx="1918842" cy="1843086"/>
          </a:xfrm>
          <a:custGeom>
            <a:avLst/>
            <a:gdLst>
              <a:gd name="connsiteX0" fmla="*/ 0 w 2110726"/>
              <a:gd name="connsiteY0" fmla="*/ 1608504 h 2027394"/>
              <a:gd name="connsiteX1" fmla="*/ 1 w 2110726"/>
              <a:gd name="connsiteY1" fmla="*/ 0 h 2027394"/>
              <a:gd name="connsiteX2" fmla="*/ 206531 w 2110726"/>
              <a:gd name="connsiteY2" fmla="*/ 14283 h 2027394"/>
              <a:gd name="connsiteX3" fmla="*/ 2021589 w 2110726"/>
              <a:gd name="connsiteY3" fmla="*/ 1137020 h 2027394"/>
              <a:gd name="connsiteX4" fmla="*/ 2110726 w 2110726"/>
              <a:gd name="connsiteY4" fmla="*/ 1290089 h 2027394"/>
              <a:gd name="connsiteX5" fmla="*/ 683630 w 2110726"/>
              <a:gd name="connsiteY5" fmla="*/ 2027394 h 2027394"/>
              <a:gd name="connsiteX6" fmla="*/ 677246 w 2110726"/>
              <a:gd name="connsiteY6" fmla="*/ 2016432 h 2027394"/>
              <a:gd name="connsiteX7" fmla="*/ 20013 w 2110726"/>
              <a:gd name="connsiteY7" fmla="*/ 1609888 h 2027394"/>
              <a:gd name="connsiteX8" fmla="*/ 0 w 2110726"/>
              <a:gd name="connsiteY8" fmla="*/ 1608504 h 202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726" h="2027394">
                <a:moveTo>
                  <a:pt x="0" y="1608504"/>
                </a:moveTo>
                <a:lnTo>
                  <a:pt x="1" y="0"/>
                </a:lnTo>
                <a:lnTo>
                  <a:pt x="206531" y="14283"/>
                </a:lnTo>
                <a:cubicBezTo>
                  <a:pt x="929055" y="99408"/>
                  <a:pt x="1603148" y="495668"/>
                  <a:pt x="2021589" y="1137020"/>
                </a:cubicBezTo>
                <a:lnTo>
                  <a:pt x="2110726" y="1290089"/>
                </a:lnTo>
                <a:lnTo>
                  <a:pt x="683630" y="2027394"/>
                </a:lnTo>
                <a:lnTo>
                  <a:pt x="677246" y="2016432"/>
                </a:lnTo>
                <a:cubicBezTo>
                  <a:pt x="525728" y="1784197"/>
                  <a:pt x="281639" y="1640712"/>
                  <a:pt x="20013" y="1609888"/>
                </a:cubicBezTo>
                <a:lnTo>
                  <a:pt x="0" y="1608504"/>
                </a:lnTo>
                <a:close/>
              </a:path>
            </a:pathLst>
          </a:custGeom>
          <a:solidFill>
            <a:srgbClr val="F47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รูปแบบอิสระ 27"/>
          <p:cNvSpPr/>
          <p:nvPr/>
        </p:nvSpPr>
        <p:spPr>
          <a:xfrm rot="7039382">
            <a:off x="4415979" y="3674001"/>
            <a:ext cx="1564704" cy="2265700"/>
          </a:xfrm>
          <a:custGeom>
            <a:avLst/>
            <a:gdLst>
              <a:gd name="connsiteX0" fmla="*/ 0 w 1721174"/>
              <a:gd name="connsiteY0" fmla="*/ 1537345 h 2492270"/>
              <a:gd name="connsiteX1" fmla="*/ 2506 w 1721174"/>
              <a:gd name="connsiteY1" fmla="*/ 1533239 h 2492270"/>
              <a:gd name="connsiteX2" fmla="*/ 51223 w 1721174"/>
              <a:gd name="connsiteY2" fmla="*/ 761968 h 2492270"/>
              <a:gd name="connsiteX3" fmla="*/ 40020 w 1721174"/>
              <a:gd name="connsiteY3" fmla="*/ 737306 h 2492270"/>
              <a:gd name="connsiteX4" fmla="*/ 1467116 w 1721174"/>
              <a:gd name="connsiteY4" fmla="*/ 0 h 2492270"/>
              <a:gd name="connsiteX5" fmla="*/ 1546337 w 1721174"/>
              <a:gd name="connsiteY5" fmla="*/ 174381 h 2492270"/>
              <a:gd name="connsiteX6" fmla="*/ 1411795 w 1721174"/>
              <a:gd name="connsiteY6" fmla="*/ 2304374 h 2492270"/>
              <a:gd name="connsiteX7" fmla="*/ 1297113 w 1721174"/>
              <a:gd name="connsiteY7" fmla="*/ 2492270 h 2492270"/>
              <a:gd name="connsiteX8" fmla="*/ 0 w 1721174"/>
              <a:gd name="connsiteY8" fmla="*/ 1537345 h 249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1174" h="2492270">
                <a:moveTo>
                  <a:pt x="0" y="1537345"/>
                </a:moveTo>
                <a:lnTo>
                  <a:pt x="2506" y="1533239"/>
                </a:lnTo>
                <a:cubicBezTo>
                  <a:pt x="128750" y="1302022"/>
                  <a:pt x="152960" y="1019921"/>
                  <a:pt x="51223" y="761968"/>
                </a:cubicBezTo>
                <a:lnTo>
                  <a:pt x="40020" y="737306"/>
                </a:lnTo>
                <a:lnTo>
                  <a:pt x="1467116" y="0"/>
                </a:lnTo>
                <a:lnTo>
                  <a:pt x="1546337" y="174381"/>
                </a:lnTo>
                <a:cubicBezTo>
                  <a:pt x="1827299" y="886761"/>
                  <a:pt x="1760438" y="1665833"/>
                  <a:pt x="1411795" y="2304374"/>
                </a:cubicBezTo>
                <a:lnTo>
                  <a:pt x="1297113" y="2492270"/>
                </a:lnTo>
                <a:lnTo>
                  <a:pt x="0" y="153734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8" name="รูปแบบอิสระ 37"/>
          <p:cNvSpPr/>
          <p:nvPr/>
        </p:nvSpPr>
        <p:spPr>
          <a:xfrm rot="7039382">
            <a:off x="3338694" y="2836552"/>
            <a:ext cx="1747525" cy="1773118"/>
          </a:xfrm>
          <a:custGeom>
            <a:avLst/>
            <a:gdLst>
              <a:gd name="connsiteX0" fmla="*/ 0 w 1922278"/>
              <a:gd name="connsiteY0" fmla="*/ 1950430 h 1950430"/>
              <a:gd name="connsiteX1" fmla="*/ 0 w 1922278"/>
              <a:gd name="connsiteY1" fmla="*/ 343490 h 1950430"/>
              <a:gd name="connsiteX2" fmla="*/ 72955 w 1922278"/>
              <a:gd name="connsiteY2" fmla="*/ 334249 h 1950430"/>
              <a:gd name="connsiteX3" fmla="*/ 332665 w 1922278"/>
              <a:gd name="connsiteY3" fmla="*/ 246211 h 1950430"/>
              <a:gd name="connsiteX4" fmla="*/ 615096 w 1922278"/>
              <a:gd name="connsiteY4" fmla="*/ 19640 h 1950430"/>
              <a:gd name="connsiteX5" fmla="*/ 629872 w 1922278"/>
              <a:gd name="connsiteY5" fmla="*/ 0 h 1950430"/>
              <a:gd name="connsiteX6" fmla="*/ 1922278 w 1922278"/>
              <a:gd name="connsiteY6" fmla="*/ 951459 h 1950430"/>
              <a:gd name="connsiteX7" fmla="*/ 1849950 w 1922278"/>
              <a:gd name="connsiteY7" fmla="*/ 1047596 h 1950430"/>
              <a:gd name="connsiteX8" fmla="*/ 1069971 w 1922278"/>
              <a:gd name="connsiteY8" fmla="*/ 1673307 h 1950430"/>
              <a:gd name="connsiteX9" fmla="*/ 108329 w 1922278"/>
              <a:gd name="connsiteY9" fmla="*/ 1947401 h 1950430"/>
              <a:gd name="connsiteX10" fmla="*/ 0 w 1922278"/>
              <a:gd name="connsiteY10" fmla="*/ 1950430 h 195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2278" h="1950430">
                <a:moveTo>
                  <a:pt x="0" y="1950430"/>
                </a:moveTo>
                <a:lnTo>
                  <a:pt x="0" y="343490"/>
                </a:lnTo>
                <a:lnTo>
                  <a:pt x="72955" y="334249"/>
                </a:lnTo>
                <a:cubicBezTo>
                  <a:pt x="161282" y="318601"/>
                  <a:pt x="248778" y="289551"/>
                  <a:pt x="332665" y="246211"/>
                </a:cubicBezTo>
                <a:cubicBezTo>
                  <a:pt x="444514" y="188424"/>
                  <a:pt x="539357" y="110705"/>
                  <a:pt x="615096" y="19640"/>
                </a:cubicBezTo>
                <a:lnTo>
                  <a:pt x="629872" y="0"/>
                </a:lnTo>
                <a:lnTo>
                  <a:pt x="1922278" y="951459"/>
                </a:lnTo>
                <a:lnTo>
                  <a:pt x="1849950" y="1047596"/>
                </a:lnTo>
                <a:cubicBezTo>
                  <a:pt x="1640786" y="1299085"/>
                  <a:pt x="1378861" y="1513720"/>
                  <a:pt x="1069971" y="1673307"/>
                </a:cubicBezTo>
                <a:cubicBezTo>
                  <a:pt x="761081" y="1832894"/>
                  <a:pt x="434470" y="1922326"/>
                  <a:pt x="108329" y="1947401"/>
                </a:cubicBezTo>
                <a:lnTo>
                  <a:pt x="0" y="195043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3" name="คำบรรยายภาพแบบเส้น 2 (ไม่มีเส้นขอบ) 82"/>
          <p:cNvSpPr/>
          <p:nvPr/>
        </p:nvSpPr>
        <p:spPr>
          <a:xfrm>
            <a:off x="8859215" y="1166439"/>
            <a:ext cx="2861859" cy="16533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3328"/>
              <a:gd name="adj6" fmla="val -43329"/>
            </a:avLst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b="1" dirty="0">
                <a:solidFill>
                  <a:schemeClr val="tx1"/>
                </a:solidFill>
                <a:cs typeface="TH Sarabun New" panose="020B0500040200020003"/>
              </a:rPr>
              <a:t>ยับยั้งเวลาการสลายตัวที่เกิดขึ้นเองของอาหาร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cs typeface="TH Sarabun New" panose="020B0500040200020003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318" y="1546481"/>
            <a:ext cx="3988168" cy="3988001"/>
          </a:xfrm>
          <a:prstGeom prst="ellipse">
            <a:avLst/>
          </a:prstGeom>
        </p:spPr>
      </p:pic>
      <p:sp>
        <p:nvSpPr>
          <p:cNvPr id="39" name="สี่เหลี่ยมผืนผ้า 38">
            <a:extLst>
              <a:ext uri="{FF2B5EF4-FFF2-40B4-BE49-F238E27FC236}">
                <a16:creationId xmlns:a16="http://schemas.microsoft.com/office/drawing/2014/main" id="{26B814F8-9FAE-4CF7-9E27-557EDDA8E3D5}"/>
              </a:ext>
            </a:extLst>
          </p:cNvPr>
          <p:cNvSpPr/>
          <p:nvPr/>
        </p:nvSpPr>
        <p:spPr>
          <a:xfrm>
            <a:off x="2497920" y="128320"/>
            <a:ext cx="8368925" cy="884741"/>
          </a:xfrm>
          <a:prstGeom prst="rect">
            <a:avLst/>
          </a:prstGeom>
          <a:solidFill>
            <a:srgbClr val="F47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901A5815-5D8F-4BBC-AFAA-38F745C5A409}"/>
              </a:ext>
            </a:extLst>
          </p:cNvPr>
          <p:cNvSpPr/>
          <p:nvPr/>
        </p:nvSpPr>
        <p:spPr>
          <a:xfrm>
            <a:off x="3169241" y="112125"/>
            <a:ext cx="7026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5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หลักการแปรรูปและการถนอมอาหาร</a:t>
            </a:r>
          </a:p>
        </p:txBody>
      </p: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06206298-5698-46AE-ABEE-264D9288AAE3}"/>
              </a:ext>
            </a:extLst>
          </p:cNvPr>
          <p:cNvGrpSpPr/>
          <p:nvPr/>
        </p:nvGrpSpPr>
        <p:grpSpPr>
          <a:xfrm>
            <a:off x="4292870" y="1554508"/>
            <a:ext cx="594477" cy="558330"/>
            <a:chOff x="6799527" y="1357073"/>
            <a:chExt cx="875174" cy="821959"/>
          </a:xfrm>
        </p:grpSpPr>
        <p:sp>
          <p:nvSpPr>
            <p:cNvPr id="47" name="วงรี 46">
              <a:extLst>
                <a:ext uri="{FF2B5EF4-FFF2-40B4-BE49-F238E27FC236}">
                  <a16:creationId xmlns:a16="http://schemas.microsoft.com/office/drawing/2014/main" id="{7FA2C20D-BAC4-40B9-AA15-98008965D42D}"/>
                </a:ext>
              </a:extLst>
            </p:cNvPr>
            <p:cNvSpPr/>
            <p:nvPr/>
          </p:nvSpPr>
          <p:spPr>
            <a:xfrm>
              <a:off x="6799527" y="1384190"/>
              <a:ext cx="794842" cy="794842"/>
            </a:xfrm>
            <a:prstGeom prst="ellipse">
              <a:avLst/>
            </a:prstGeom>
            <a:solidFill>
              <a:srgbClr val="28314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48" name="วงรี 47">
              <a:extLst>
                <a:ext uri="{FF2B5EF4-FFF2-40B4-BE49-F238E27FC236}">
                  <a16:creationId xmlns:a16="http://schemas.microsoft.com/office/drawing/2014/main" id="{99E7F704-5224-4921-BB73-023B7453AD2E}"/>
                </a:ext>
              </a:extLst>
            </p:cNvPr>
            <p:cNvSpPr/>
            <p:nvPr/>
          </p:nvSpPr>
          <p:spPr>
            <a:xfrm>
              <a:off x="6879860" y="1357073"/>
              <a:ext cx="794841" cy="794842"/>
            </a:xfrm>
            <a:prstGeom prst="ellipse">
              <a:avLst/>
            </a:prstGeom>
            <a:solidFill>
              <a:srgbClr val="FBD74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8314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1</a:t>
              </a: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06206298-5698-46AE-ABEE-264D9288AAE3}"/>
              </a:ext>
            </a:extLst>
          </p:cNvPr>
          <p:cNvGrpSpPr/>
          <p:nvPr/>
        </p:nvGrpSpPr>
        <p:grpSpPr>
          <a:xfrm>
            <a:off x="7628905" y="2153953"/>
            <a:ext cx="594474" cy="558330"/>
            <a:chOff x="6799527" y="1357073"/>
            <a:chExt cx="875169" cy="821959"/>
          </a:xfrm>
        </p:grpSpPr>
        <p:sp>
          <p:nvSpPr>
            <p:cNvPr id="50" name="วงรี 49">
              <a:extLst>
                <a:ext uri="{FF2B5EF4-FFF2-40B4-BE49-F238E27FC236}">
                  <a16:creationId xmlns:a16="http://schemas.microsoft.com/office/drawing/2014/main" id="{7FA2C20D-BAC4-40B9-AA15-98008965D42D}"/>
                </a:ext>
              </a:extLst>
            </p:cNvPr>
            <p:cNvSpPr/>
            <p:nvPr/>
          </p:nvSpPr>
          <p:spPr>
            <a:xfrm>
              <a:off x="6799527" y="1384190"/>
              <a:ext cx="794842" cy="794842"/>
            </a:xfrm>
            <a:prstGeom prst="ellipse">
              <a:avLst/>
            </a:prstGeom>
            <a:solidFill>
              <a:srgbClr val="28314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51" name="วงรี 50">
              <a:extLst>
                <a:ext uri="{FF2B5EF4-FFF2-40B4-BE49-F238E27FC236}">
                  <a16:creationId xmlns:a16="http://schemas.microsoft.com/office/drawing/2014/main" id="{99E7F704-5224-4921-BB73-023B7453AD2E}"/>
                </a:ext>
              </a:extLst>
            </p:cNvPr>
            <p:cNvSpPr/>
            <p:nvPr/>
          </p:nvSpPr>
          <p:spPr>
            <a:xfrm>
              <a:off x="6879856" y="1357073"/>
              <a:ext cx="794840" cy="794843"/>
            </a:xfrm>
            <a:prstGeom prst="ellipse">
              <a:avLst/>
            </a:prstGeom>
            <a:solidFill>
              <a:srgbClr val="FBD74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kern="0" dirty="0">
                  <a:solidFill>
                    <a:srgbClr val="2831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endPara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srgbClr val="28314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2" name="กลุ่ม 51">
            <a:extLst>
              <a:ext uri="{FF2B5EF4-FFF2-40B4-BE49-F238E27FC236}">
                <a16:creationId xmlns:a16="http://schemas.microsoft.com/office/drawing/2014/main" id="{06206298-5698-46AE-ABEE-264D9288AAE3}"/>
              </a:ext>
            </a:extLst>
          </p:cNvPr>
          <p:cNvGrpSpPr/>
          <p:nvPr/>
        </p:nvGrpSpPr>
        <p:grpSpPr>
          <a:xfrm>
            <a:off x="7556429" y="4590732"/>
            <a:ext cx="594477" cy="558330"/>
            <a:chOff x="6799527" y="1357073"/>
            <a:chExt cx="875174" cy="821959"/>
          </a:xfrm>
        </p:grpSpPr>
        <p:sp>
          <p:nvSpPr>
            <p:cNvPr id="53" name="วงรี 52">
              <a:extLst>
                <a:ext uri="{FF2B5EF4-FFF2-40B4-BE49-F238E27FC236}">
                  <a16:creationId xmlns:a16="http://schemas.microsoft.com/office/drawing/2014/main" id="{7FA2C20D-BAC4-40B9-AA15-98008965D42D}"/>
                </a:ext>
              </a:extLst>
            </p:cNvPr>
            <p:cNvSpPr/>
            <p:nvPr/>
          </p:nvSpPr>
          <p:spPr>
            <a:xfrm>
              <a:off x="6799527" y="1384190"/>
              <a:ext cx="794842" cy="794842"/>
            </a:xfrm>
            <a:prstGeom prst="ellipse">
              <a:avLst/>
            </a:prstGeom>
            <a:solidFill>
              <a:srgbClr val="28314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54" name="วงรี 53">
              <a:extLst>
                <a:ext uri="{FF2B5EF4-FFF2-40B4-BE49-F238E27FC236}">
                  <a16:creationId xmlns:a16="http://schemas.microsoft.com/office/drawing/2014/main" id="{99E7F704-5224-4921-BB73-023B7453AD2E}"/>
                </a:ext>
              </a:extLst>
            </p:cNvPr>
            <p:cNvSpPr/>
            <p:nvPr/>
          </p:nvSpPr>
          <p:spPr>
            <a:xfrm>
              <a:off x="6879860" y="1357073"/>
              <a:ext cx="794841" cy="794842"/>
            </a:xfrm>
            <a:prstGeom prst="ellipse">
              <a:avLst/>
            </a:prstGeom>
            <a:solidFill>
              <a:srgbClr val="FBD74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kern="0" noProof="0" dirty="0">
                  <a:solidFill>
                    <a:srgbClr val="2831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endPara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srgbClr val="28314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8" name="กลุ่ม 57">
            <a:extLst>
              <a:ext uri="{FF2B5EF4-FFF2-40B4-BE49-F238E27FC236}">
                <a16:creationId xmlns:a16="http://schemas.microsoft.com/office/drawing/2014/main" id="{06206298-5698-46AE-ABEE-264D9288AAE3}"/>
              </a:ext>
            </a:extLst>
          </p:cNvPr>
          <p:cNvGrpSpPr/>
          <p:nvPr/>
        </p:nvGrpSpPr>
        <p:grpSpPr>
          <a:xfrm>
            <a:off x="5554287" y="5315798"/>
            <a:ext cx="541713" cy="548882"/>
            <a:chOff x="6796873" y="1370982"/>
            <a:chExt cx="797496" cy="808050"/>
          </a:xfrm>
        </p:grpSpPr>
        <p:sp>
          <p:nvSpPr>
            <p:cNvPr id="59" name="วงรี 58">
              <a:extLst>
                <a:ext uri="{FF2B5EF4-FFF2-40B4-BE49-F238E27FC236}">
                  <a16:creationId xmlns:a16="http://schemas.microsoft.com/office/drawing/2014/main" id="{7FA2C20D-BAC4-40B9-AA15-98008965D42D}"/>
                </a:ext>
              </a:extLst>
            </p:cNvPr>
            <p:cNvSpPr/>
            <p:nvPr/>
          </p:nvSpPr>
          <p:spPr>
            <a:xfrm>
              <a:off x="6799527" y="1384190"/>
              <a:ext cx="794842" cy="794842"/>
            </a:xfrm>
            <a:prstGeom prst="ellipse">
              <a:avLst/>
            </a:prstGeom>
            <a:solidFill>
              <a:srgbClr val="28314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60" name="วงรี 59">
              <a:extLst>
                <a:ext uri="{FF2B5EF4-FFF2-40B4-BE49-F238E27FC236}">
                  <a16:creationId xmlns:a16="http://schemas.microsoft.com/office/drawing/2014/main" id="{99E7F704-5224-4921-BB73-023B7453AD2E}"/>
                </a:ext>
              </a:extLst>
            </p:cNvPr>
            <p:cNvSpPr/>
            <p:nvPr/>
          </p:nvSpPr>
          <p:spPr>
            <a:xfrm>
              <a:off x="6796873" y="1370982"/>
              <a:ext cx="794840" cy="794842"/>
            </a:xfrm>
            <a:prstGeom prst="ellipse">
              <a:avLst/>
            </a:prstGeom>
            <a:solidFill>
              <a:srgbClr val="FBD74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kern="0" dirty="0">
                  <a:solidFill>
                    <a:srgbClr val="2831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endPara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srgbClr val="28314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06206298-5698-46AE-ABEE-264D9288AAE3}"/>
              </a:ext>
            </a:extLst>
          </p:cNvPr>
          <p:cNvGrpSpPr/>
          <p:nvPr/>
        </p:nvGrpSpPr>
        <p:grpSpPr>
          <a:xfrm>
            <a:off x="3792370" y="4133245"/>
            <a:ext cx="594477" cy="558330"/>
            <a:chOff x="6799527" y="1357073"/>
            <a:chExt cx="875174" cy="821959"/>
          </a:xfrm>
        </p:grpSpPr>
        <p:sp>
          <p:nvSpPr>
            <p:cNvPr id="62" name="วงรี 61">
              <a:extLst>
                <a:ext uri="{FF2B5EF4-FFF2-40B4-BE49-F238E27FC236}">
                  <a16:creationId xmlns:a16="http://schemas.microsoft.com/office/drawing/2014/main" id="{7FA2C20D-BAC4-40B9-AA15-98008965D42D}"/>
                </a:ext>
              </a:extLst>
            </p:cNvPr>
            <p:cNvSpPr/>
            <p:nvPr/>
          </p:nvSpPr>
          <p:spPr>
            <a:xfrm>
              <a:off x="6799527" y="1384190"/>
              <a:ext cx="794842" cy="794842"/>
            </a:xfrm>
            <a:prstGeom prst="ellipse">
              <a:avLst/>
            </a:prstGeom>
            <a:solidFill>
              <a:srgbClr val="28314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75" name="วงรี 74">
              <a:extLst>
                <a:ext uri="{FF2B5EF4-FFF2-40B4-BE49-F238E27FC236}">
                  <a16:creationId xmlns:a16="http://schemas.microsoft.com/office/drawing/2014/main" id="{99E7F704-5224-4921-BB73-023B7453AD2E}"/>
                </a:ext>
              </a:extLst>
            </p:cNvPr>
            <p:cNvSpPr/>
            <p:nvPr/>
          </p:nvSpPr>
          <p:spPr>
            <a:xfrm>
              <a:off x="6879860" y="1357073"/>
              <a:ext cx="794841" cy="794842"/>
            </a:xfrm>
            <a:prstGeom prst="ellipse">
              <a:avLst/>
            </a:prstGeom>
            <a:solidFill>
              <a:srgbClr val="FBD74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kern="0" dirty="0">
                  <a:solidFill>
                    <a:srgbClr val="2831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</a:t>
              </a:r>
              <a:endPara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srgbClr val="28314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66BFB315-F129-4D62-86C5-477669B9D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702" y="-476635"/>
            <a:ext cx="1630480" cy="108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95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90" grpId="0" animBg="1"/>
      <p:bldP spid="88" grpId="0" animBg="1"/>
      <p:bldP spid="87" grpId="0" animBg="1"/>
      <p:bldP spid="42" grpId="0" animBg="1"/>
      <p:bldP spid="41" grpId="0" animBg="1"/>
      <p:bldP spid="37" grpId="0" animBg="1"/>
      <p:bldP spid="29" grpId="0" animBg="1"/>
      <p:bldP spid="28" grpId="0" animBg="1"/>
      <p:bldP spid="38" grpId="0" animBg="1"/>
      <p:bldP spid="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กลุ่ม 13"/>
          <p:cNvGrpSpPr/>
          <p:nvPr/>
        </p:nvGrpSpPr>
        <p:grpSpPr>
          <a:xfrm>
            <a:off x="4600516" y="1279304"/>
            <a:ext cx="3206010" cy="3247680"/>
            <a:chOff x="3699164" y="2022764"/>
            <a:chExt cx="3879272" cy="3879272"/>
          </a:xfrm>
          <a:solidFill>
            <a:srgbClr val="92D050"/>
          </a:solidFill>
        </p:grpSpPr>
        <p:grpSp>
          <p:nvGrpSpPr>
            <p:cNvPr id="4" name="กลุ่ม 3"/>
            <p:cNvGrpSpPr/>
            <p:nvPr/>
          </p:nvGrpSpPr>
          <p:grpSpPr>
            <a:xfrm>
              <a:off x="3699164" y="2022764"/>
              <a:ext cx="3879272" cy="3879272"/>
              <a:chOff x="3602182" y="1925782"/>
              <a:chExt cx="4073236" cy="4073236"/>
            </a:xfrm>
            <a:grpFill/>
          </p:grpSpPr>
          <p:sp>
            <p:nvSpPr>
              <p:cNvPr id="3" name="วงรี 2"/>
              <p:cNvSpPr/>
              <p:nvPr/>
            </p:nvSpPr>
            <p:spPr>
              <a:xfrm>
                <a:off x="3602182" y="1925782"/>
                <a:ext cx="4073236" cy="407323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วงรี 1"/>
              <p:cNvSpPr/>
              <p:nvPr/>
            </p:nvSpPr>
            <p:spPr>
              <a:xfrm>
                <a:off x="4127396" y="2450996"/>
                <a:ext cx="3022809" cy="3022809"/>
              </a:xfrm>
              <a:prstGeom prst="ellipse">
                <a:avLst/>
              </a:prstGeom>
              <a:grpFill/>
              <a:ln w="1841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สี่เหลี่ยมผืนผ้า 42">
              <a:extLst>
                <a:ext uri="{FF2B5EF4-FFF2-40B4-BE49-F238E27FC236}">
                  <a16:creationId xmlns:a16="http://schemas.microsoft.com/office/drawing/2014/main" id="{901A5815-5D8F-4BBC-AFAA-38F745C5A409}"/>
                </a:ext>
              </a:extLst>
            </p:cNvPr>
            <p:cNvSpPr/>
            <p:nvPr/>
          </p:nvSpPr>
          <p:spPr>
            <a:xfrm>
              <a:off x="3898057" y="3639234"/>
              <a:ext cx="3481489" cy="84555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วิธีการถนอมอาหาร</a:t>
              </a:r>
            </a:p>
          </p:txBody>
        </p:sp>
      </p:grpSp>
      <p:grpSp>
        <p:nvGrpSpPr>
          <p:cNvPr id="12" name="กลุ่ม 11"/>
          <p:cNvGrpSpPr/>
          <p:nvPr/>
        </p:nvGrpSpPr>
        <p:grpSpPr>
          <a:xfrm>
            <a:off x="3529779" y="1520109"/>
            <a:ext cx="1534336" cy="1186419"/>
            <a:chOff x="2705154" y="1669057"/>
            <a:chExt cx="1534336" cy="1186419"/>
          </a:xfrm>
        </p:grpSpPr>
        <p:cxnSp>
          <p:nvCxnSpPr>
            <p:cNvPr id="6" name="ตัวเชื่อมต่อตรง 5"/>
            <p:cNvCxnSpPr/>
            <p:nvPr/>
          </p:nvCxnSpPr>
          <p:spPr>
            <a:xfrm>
              <a:off x="2705154" y="1669057"/>
              <a:ext cx="1368082" cy="100487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วงรี 7"/>
            <p:cNvSpPr/>
            <p:nvPr/>
          </p:nvSpPr>
          <p:spPr>
            <a:xfrm>
              <a:off x="3906982" y="2522968"/>
              <a:ext cx="332508" cy="33250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93" name="กลุ่ม 92">
            <a:extLst>
              <a:ext uri="{FF2B5EF4-FFF2-40B4-BE49-F238E27FC236}">
                <a16:creationId xmlns:a16="http://schemas.microsoft.com/office/drawing/2014/main" id="{22DA3998-0EA5-43C2-8C38-AB9A050E4F9D}"/>
              </a:ext>
            </a:extLst>
          </p:cNvPr>
          <p:cNvGrpSpPr/>
          <p:nvPr/>
        </p:nvGrpSpPr>
        <p:grpSpPr>
          <a:xfrm>
            <a:off x="8484817" y="171406"/>
            <a:ext cx="1571376" cy="1121846"/>
            <a:chOff x="2141102" y="5043240"/>
            <a:chExt cx="1300356" cy="1121846"/>
          </a:xfrm>
          <a:solidFill>
            <a:srgbClr val="FFFF00"/>
          </a:solidFill>
        </p:grpSpPr>
        <p:sp>
          <p:nvSpPr>
            <p:cNvPr id="94" name="กล่องข้อความ 93">
              <a:extLst>
                <a:ext uri="{FF2B5EF4-FFF2-40B4-BE49-F238E27FC236}">
                  <a16:creationId xmlns:a16="http://schemas.microsoft.com/office/drawing/2014/main" id="{85F99015-C9F6-42CC-841C-18E09871348B}"/>
                </a:ext>
              </a:extLst>
            </p:cNvPr>
            <p:cNvSpPr txBox="1"/>
            <p:nvPr/>
          </p:nvSpPr>
          <p:spPr>
            <a:xfrm>
              <a:off x="2141102" y="5457200"/>
              <a:ext cx="1300356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thai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การดอง</a:t>
              </a:r>
              <a:endParaRPr kumimoji="0" lang="th-TH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95" name="กลุ่ม 94">
              <a:extLst>
                <a:ext uri="{FF2B5EF4-FFF2-40B4-BE49-F238E27FC236}">
                  <a16:creationId xmlns:a16="http://schemas.microsoft.com/office/drawing/2014/main" id="{06206298-5698-46AE-ABEE-264D9288AAE3}"/>
                </a:ext>
              </a:extLst>
            </p:cNvPr>
            <p:cNvGrpSpPr/>
            <p:nvPr/>
          </p:nvGrpSpPr>
          <p:grpSpPr>
            <a:xfrm>
              <a:off x="2545626" y="5043240"/>
              <a:ext cx="491304" cy="461430"/>
              <a:chOff x="6799527" y="1357073"/>
              <a:chExt cx="875174" cy="821959"/>
            </a:xfrm>
            <a:grpFill/>
          </p:grpSpPr>
          <p:sp>
            <p:nvSpPr>
              <p:cNvPr id="96" name="วงรี 95">
                <a:extLst>
                  <a:ext uri="{FF2B5EF4-FFF2-40B4-BE49-F238E27FC236}">
                    <a16:creationId xmlns:a16="http://schemas.microsoft.com/office/drawing/2014/main" id="{7FA2C20D-BAC4-40B9-AA15-98008965D42D}"/>
                  </a:ext>
                </a:extLst>
              </p:cNvPr>
              <p:cNvSpPr/>
              <p:nvPr/>
            </p:nvSpPr>
            <p:spPr>
              <a:xfrm>
                <a:off x="6799527" y="1384190"/>
                <a:ext cx="794842" cy="79484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7" name="วงรี 96">
                <a:extLst>
                  <a:ext uri="{FF2B5EF4-FFF2-40B4-BE49-F238E27FC236}">
                    <a16:creationId xmlns:a16="http://schemas.microsoft.com/office/drawing/2014/main" id="{99E7F704-5224-4921-BB73-023B7453AD2E}"/>
                  </a:ext>
                </a:extLst>
              </p:cNvPr>
              <p:cNvSpPr/>
              <p:nvPr/>
            </p:nvSpPr>
            <p:spPr>
              <a:xfrm>
                <a:off x="6879860" y="1357073"/>
                <a:ext cx="794841" cy="79484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4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2</a:t>
                </a:r>
              </a:p>
            </p:txBody>
          </p:sp>
        </p:grpSp>
      </p:grpSp>
      <p:grpSp>
        <p:nvGrpSpPr>
          <p:cNvPr id="98" name="กลุ่ม 97"/>
          <p:cNvGrpSpPr/>
          <p:nvPr/>
        </p:nvGrpSpPr>
        <p:grpSpPr>
          <a:xfrm flipH="1">
            <a:off x="7092915" y="1274805"/>
            <a:ext cx="1534336" cy="1186419"/>
            <a:chOff x="2705154" y="1669057"/>
            <a:chExt cx="1534336" cy="1186419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2705154" y="1669057"/>
              <a:ext cx="1368082" cy="100487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วงรี 99"/>
            <p:cNvSpPr/>
            <p:nvPr/>
          </p:nvSpPr>
          <p:spPr>
            <a:xfrm>
              <a:off x="3906982" y="2522968"/>
              <a:ext cx="332508" cy="33250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กลุ่ม 101"/>
          <p:cNvGrpSpPr/>
          <p:nvPr/>
        </p:nvGrpSpPr>
        <p:grpSpPr>
          <a:xfrm flipH="1">
            <a:off x="7591677" y="3383074"/>
            <a:ext cx="1158623" cy="458591"/>
            <a:chOff x="3080867" y="2522968"/>
            <a:chExt cx="1158623" cy="458591"/>
          </a:xfrm>
        </p:grpSpPr>
        <p:cxnSp>
          <p:nvCxnSpPr>
            <p:cNvPr id="103" name="ตัวเชื่อมต่อตรง 102"/>
            <p:cNvCxnSpPr/>
            <p:nvPr/>
          </p:nvCxnSpPr>
          <p:spPr>
            <a:xfrm flipH="1">
              <a:off x="3080867" y="2682315"/>
              <a:ext cx="994036" cy="29924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วงรี 103"/>
            <p:cNvSpPr/>
            <p:nvPr/>
          </p:nvSpPr>
          <p:spPr>
            <a:xfrm>
              <a:off x="3906982" y="2522968"/>
              <a:ext cx="332508" cy="33250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405" y="3028260"/>
            <a:ext cx="2282804" cy="24675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5" name="กลุ่ม 104">
            <a:extLst>
              <a:ext uri="{FF2B5EF4-FFF2-40B4-BE49-F238E27FC236}">
                <a16:creationId xmlns:a16="http://schemas.microsoft.com/office/drawing/2014/main" id="{22DA3998-0EA5-43C2-8C38-AB9A050E4F9D}"/>
              </a:ext>
            </a:extLst>
          </p:cNvPr>
          <p:cNvGrpSpPr/>
          <p:nvPr/>
        </p:nvGrpSpPr>
        <p:grpSpPr>
          <a:xfrm>
            <a:off x="10097404" y="3208412"/>
            <a:ext cx="2457724" cy="1121846"/>
            <a:chOff x="1562419" y="5043240"/>
            <a:chExt cx="2457724" cy="1121846"/>
          </a:xfrm>
          <a:solidFill>
            <a:srgbClr val="FFFF00"/>
          </a:solidFill>
        </p:grpSpPr>
        <p:sp>
          <p:nvSpPr>
            <p:cNvPr id="106" name="กล่องข้อความ 105">
              <a:extLst>
                <a:ext uri="{FF2B5EF4-FFF2-40B4-BE49-F238E27FC236}">
                  <a16:creationId xmlns:a16="http://schemas.microsoft.com/office/drawing/2014/main" id="{85F99015-C9F6-42CC-841C-18E09871348B}"/>
                </a:ext>
              </a:extLst>
            </p:cNvPr>
            <p:cNvSpPr txBox="1"/>
            <p:nvPr/>
          </p:nvSpPr>
          <p:spPr>
            <a:xfrm>
              <a:off x="1562419" y="5457200"/>
              <a:ext cx="2457724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thai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การใช้ความร้อน</a:t>
              </a:r>
              <a:endParaRPr kumimoji="0" lang="th-TH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107" name="กลุ่ม 106">
              <a:extLst>
                <a:ext uri="{FF2B5EF4-FFF2-40B4-BE49-F238E27FC236}">
                  <a16:creationId xmlns:a16="http://schemas.microsoft.com/office/drawing/2014/main" id="{06206298-5698-46AE-ABEE-264D9288AAE3}"/>
                </a:ext>
              </a:extLst>
            </p:cNvPr>
            <p:cNvGrpSpPr/>
            <p:nvPr/>
          </p:nvGrpSpPr>
          <p:grpSpPr>
            <a:xfrm>
              <a:off x="2545626" y="5043240"/>
              <a:ext cx="491304" cy="461430"/>
              <a:chOff x="6799527" y="1357073"/>
              <a:chExt cx="875174" cy="821959"/>
            </a:xfrm>
            <a:grpFill/>
          </p:grpSpPr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7FA2C20D-BAC4-40B9-AA15-98008965D42D}"/>
                  </a:ext>
                </a:extLst>
              </p:cNvPr>
              <p:cNvSpPr/>
              <p:nvPr/>
            </p:nvSpPr>
            <p:spPr>
              <a:xfrm>
                <a:off x="6799527" y="1384190"/>
                <a:ext cx="794842" cy="79484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99E7F704-5224-4921-BB73-023B7453AD2E}"/>
                  </a:ext>
                </a:extLst>
              </p:cNvPr>
              <p:cNvSpPr/>
              <p:nvPr/>
            </p:nvSpPr>
            <p:spPr>
              <a:xfrm>
                <a:off x="6879860" y="1357073"/>
                <a:ext cx="794841" cy="79484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kern="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</a:t>
                </a:r>
                <a:endParaRPr kumimoji="0" lang="th-TH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24" y="103990"/>
            <a:ext cx="3113083" cy="21713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1" name="กลุ่ม 80">
            <a:extLst>
              <a:ext uri="{FF2B5EF4-FFF2-40B4-BE49-F238E27FC236}">
                <a16:creationId xmlns:a16="http://schemas.microsoft.com/office/drawing/2014/main" id="{22DA3998-0EA5-43C2-8C38-AB9A050E4F9D}"/>
              </a:ext>
            </a:extLst>
          </p:cNvPr>
          <p:cNvGrpSpPr/>
          <p:nvPr/>
        </p:nvGrpSpPr>
        <p:grpSpPr>
          <a:xfrm>
            <a:off x="281090" y="-10027"/>
            <a:ext cx="1888659" cy="1060291"/>
            <a:chOff x="1846949" y="5043240"/>
            <a:chExt cx="1888659" cy="1060291"/>
          </a:xfrm>
          <a:solidFill>
            <a:srgbClr val="FFFF00"/>
          </a:solidFill>
        </p:grpSpPr>
        <p:sp>
          <p:nvSpPr>
            <p:cNvPr id="84" name="กล่องข้อความ 83">
              <a:extLst>
                <a:ext uri="{FF2B5EF4-FFF2-40B4-BE49-F238E27FC236}">
                  <a16:creationId xmlns:a16="http://schemas.microsoft.com/office/drawing/2014/main" id="{85F99015-C9F6-42CC-841C-18E09871348B}"/>
                </a:ext>
              </a:extLst>
            </p:cNvPr>
            <p:cNvSpPr txBox="1"/>
            <p:nvPr/>
          </p:nvSpPr>
          <p:spPr>
            <a:xfrm>
              <a:off x="1846949" y="5457200"/>
              <a:ext cx="1888659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thai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kumimoji="0" lang="th-TH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ให้แห้ง</a:t>
              </a:r>
            </a:p>
          </p:txBody>
        </p:sp>
        <p:grpSp>
          <p:nvGrpSpPr>
            <p:cNvPr id="85" name="กลุ่ม 84">
              <a:extLst>
                <a:ext uri="{FF2B5EF4-FFF2-40B4-BE49-F238E27FC236}">
                  <a16:creationId xmlns:a16="http://schemas.microsoft.com/office/drawing/2014/main" id="{06206298-5698-46AE-ABEE-264D9288AAE3}"/>
                </a:ext>
              </a:extLst>
            </p:cNvPr>
            <p:cNvGrpSpPr/>
            <p:nvPr/>
          </p:nvGrpSpPr>
          <p:grpSpPr>
            <a:xfrm>
              <a:off x="2545626" y="5043240"/>
              <a:ext cx="491304" cy="461430"/>
              <a:chOff x="6799527" y="1357073"/>
              <a:chExt cx="875174" cy="821959"/>
            </a:xfrm>
            <a:grpFill/>
          </p:grpSpPr>
          <p:sp>
            <p:nvSpPr>
              <p:cNvPr id="89" name="วงรี 88">
                <a:extLst>
                  <a:ext uri="{FF2B5EF4-FFF2-40B4-BE49-F238E27FC236}">
                    <a16:creationId xmlns:a16="http://schemas.microsoft.com/office/drawing/2014/main" id="{7FA2C20D-BAC4-40B9-AA15-98008965D42D}"/>
                  </a:ext>
                </a:extLst>
              </p:cNvPr>
              <p:cNvSpPr/>
              <p:nvPr/>
            </p:nvSpPr>
            <p:spPr>
              <a:xfrm>
                <a:off x="6799527" y="1384190"/>
                <a:ext cx="794842" cy="79484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99E7F704-5224-4921-BB73-023B7453AD2E}"/>
                  </a:ext>
                </a:extLst>
              </p:cNvPr>
              <p:cNvSpPr/>
              <p:nvPr/>
            </p:nvSpPr>
            <p:spPr>
              <a:xfrm>
                <a:off x="6879860" y="1357073"/>
                <a:ext cx="794841" cy="79484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8314E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1</a:t>
                </a:r>
              </a:p>
            </p:txBody>
          </p:sp>
        </p:grpSp>
      </p:grpSp>
      <p:grpSp>
        <p:nvGrpSpPr>
          <p:cNvPr id="110" name="กลุ่ม 109"/>
          <p:cNvGrpSpPr/>
          <p:nvPr/>
        </p:nvGrpSpPr>
        <p:grpSpPr>
          <a:xfrm flipH="1" flipV="1">
            <a:off x="6020487" y="4178449"/>
            <a:ext cx="332508" cy="1115834"/>
            <a:chOff x="3906982" y="1739642"/>
            <a:chExt cx="332508" cy="1115834"/>
          </a:xfrm>
        </p:grpSpPr>
        <p:cxnSp>
          <p:nvCxnSpPr>
            <p:cNvPr id="111" name="ตัวเชื่อมต่อตรง 110"/>
            <p:cNvCxnSpPr/>
            <p:nvPr/>
          </p:nvCxnSpPr>
          <p:spPr>
            <a:xfrm flipH="1">
              <a:off x="4073236" y="1739642"/>
              <a:ext cx="0" cy="93428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วงรี 111"/>
            <p:cNvSpPr/>
            <p:nvPr/>
          </p:nvSpPr>
          <p:spPr>
            <a:xfrm>
              <a:off x="3906982" y="2522968"/>
              <a:ext cx="332508" cy="33250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กลุ่ม 112"/>
          <p:cNvGrpSpPr/>
          <p:nvPr/>
        </p:nvGrpSpPr>
        <p:grpSpPr>
          <a:xfrm flipV="1">
            <a:off x="3799648" y="3436827"/>
            <a:ext cx="1067699" cy="674123"/>
            <a:chOff x="3171791" y="2181353"/>
            <a:chExt cx="1067699" cy="674123"/>
          </a:xfrm>
        </p:grpSpPr>
        <p:cxnSp>
          <p:nvCxnSpPr>
            <p:cNvPr id="114" name="ตัวเชื่อมต่อตรง 113"/>
            <p:cNvCxnSpPr/>
            <p:nvPr/>
          </p:nvCxnSpPr>
          <p:spPr>
            <a:xfrm>
              <a:off x="3171791" y="2181353"/>
              <a:ext cx="901445" cy="49257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วงรี 114"/>
            <p:cNvSpPr/>
            <p:nvPr/>
          </p:nvSpPr>
          <p:spPr>
            <a:xfrm>
              <a:off x="3906982" y="2522968"/>
              <a:ext cx="332508" cy="33250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รูปภาพ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609" y="4634598"/>
            <a:ext cx="3355144" cy="2236762"/>
          </a:xfrm>
          <a:prstGeom prst="rect">
            <a:avLst/>
          </a:prstGeom>
        </p:spPr>
      </p:pic>
      <p:grpSp>
        <p:nvGrpSpPr>
          <p:cNvPr id="116" name="กลุ่ม 115">
            <a:extLst>
              <a:ext uri="{FF2B5EF4-FFF2-40B4-BE49-F238E27FC236}">
                <a16:creationId xmlns:a16="http://schemas.microsoft.com/office/drawing/2014/main" id="{22DA3998-0EA5-43C2-8C38-AB9A050E4F9D}"/>
              </a:ext>
            </a:extLst>
          </p:cNvPr>
          <p:cNvGrpSpPr/>
          <p:nvPr/>
        </p:nvGrpSpPr>
        <p:grpSpPr>
          <a:xfrm>
            <a:off x="7058611" y="5776918"/>
            <a:ext cx="2060179" cy="1202056"/>
            <a:chOff x="1761191" y="5043240"/>
            <a:chExt cx="2060179" cy="1202056"/>
          </a:xfrm>
        </p:grpSpPr>
        <p:sp>
          <p:nvSpPr>
            <p:cNvPr id="117" name="กล่องข้อความ 116">
              <a:extLst>
                <a:ext uri="{FF2B5EF4-FFF2-40B4-BE49-F238E27FC236}">
                  <a16:creationId xmlns:a16="http://schemas.microsoft.com/office/drawing/2014/main" id="{85F99015-C9F6-42CC-841C-18E09871348B}"/>
                </a:ext>
              </a:extLst>
            </p:cNvPr>
            <p:cNvSpPr txBox="1"/>
            <p:nvPr/>
          </p:nvSpPr>
          <p:spPr>
            <a:xfrm>
              <a:off x="1761191" y="5537410"/>
              <a:ext cx="2060179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thai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การใช้น้ำตาล</a:t>
              </a:r>
              <a:endParaRPr kumimoji="0" lang="th-TH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06206298-5698-46AE-ABEE-264D9288AAE3}"/>
                </a:ext>
              </a:extLst>
            </p:cNvPr>
            <p:cNvGrpSpPr/>
            <p:nvPr/>
          </p:nvGrpSpPr>
          <p:grpSpPr>
            <a:xfrm>
              <a:off x="2545626" y="5043240"/>
              <a:ext cx="491304" cy="461430"/>
              <a:chOff x="6799527" y="1357073"/>
              <a:chExt cx="875174" cy="821959"/>
            </a:xfrm>
          </p:grpSpPr>
          <p:sp>
            <p:nvSpPr>
              <p:cNvPr id="119" name="วงรี 118">
                <a:extLst>
                  <a:ext uri="{FF2B5EF4-FFF2-40B4-BE49-F238E27FC236}">
                    <a16:creationId xmlns:a16="http://schemas.microsoft.com/office/drawing/2014/main" id="{7FA2C20D-BAC4-40B9-AA15-98008965D42D}"/>
                  </a:ext>
                </a:extLst>
              </p:cNvPr>
              <p:cNvSpPr/>
              <p:nvPr/>
            </p:nvSpPr>
            <p:spPr>
              <a:xfrm>
                <a:off x="6799527" y="1384190"/>
                <a:ext cx="794842" cy="794842"/>
              </a:xfrm>
              <a:prstGeom prst="ellipse">
                <a:avLst/>
              </a:prstGeom>
              <a:solidFill>
                <a:srgbClr val="28314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0" name="วงรี 119">
                <a:extLst>
                  <a:ext uri="{FF2B5EF4-FFF2-40B4-BE49-F238E27FC236}">
                    <a16:creationId xmlns:a16="http://schemas.microsoft.com/office/drawing/2014/main" id="{99E7F704-5224-4921-BB73-023B7453AD2E}"/>
                  </a:ext>
                </a:extLst>
              </p:cNvPr>
              <p:cNvSpPr/>
              <p:nvPr/>
            </p:nvSpPr>
            <p:spPr>
              <a:xfrm>
                <a:off x="6879860" y="1357073"/>
                <a:ext cx="794841" cy="794842"/>
              </a:xfrm>
              <a:prstGeom prst="ellipse">
                <a:avLst/>
              </a:prstGeom>
              <a:solidFill>
                <a:srgbClr val="FBD74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kern="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</a:t>
                </a:r>
                <a:endParaRPr kumimoji="0" lang="th-TH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31" name="รูปภาพ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358" y="3741981"/>
            <a:ext cx="2555438" cy="2485713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22DA3998-0EA5-43C2-8C38-AB9A050E4F9D}"/>
              </a:ext>
            </a:extLst>
          </p:cNvPr>
          <p:cNvGrpSpPr/>
          <p:nvPr/>
        </p:nvGrpSpPr>
        <p:grpSpPr>
          <a:xfrm>
            <a:off x="-76117" y="3688302"/>
            <a:ext cx="2042547" cy="1137888"/>
            <a:chOff x="1770010" y="5043240"/>
            <a:chExt cx="2042547" cy="1137888"/>
          </a:xfrm>
          <a:solidFill>
            <a:srgbClr val="FFFF00"/>
          </a:solidFill>
        </p:grpSpPr>
        <p:sp>
          <p:nvSpPr>
            <p:cNvPr id="122" name="กล่องข้อความ 121">
              <a:extLst>
                <a:ext uri="{FF2B5EF4-FFF2-40B4-BE49-F238E27FC236}">
                  <a16:creationId xmlns:a16="http://schemas.microsoft.com/office/drawing/2014/main" id="{85F99015-C9F6-42CC-841C-18E09871348B}"/>
                </a:ext>
              </a:extLst>
            </p:cNvPr>
            <p:cNvSpPr txBox="1"/>
            <p:nvPr/>
          </p:nvSpPr>
          <p:spPr>
            <a:xfrm>
              <a:off x="1770010" y="5473242"/>
              <a:ext cx="2042547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thai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การความเย็น</a:t>
              </a:r>
              <a:endParaRPr kumimoji="0" lang="th-TH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123" name="กลุ่ม 122">
              <a:extLst>
                <a:ext uri="{FF2B5EF4-FFF2-40B4-BE49-F238E27FC236}">
                  <a16:creationId xmlns:a16="http://schemas.microsoft.com/office/drawing/2014/main" id="{06206298-5698-46AE-ABEE-264D9288AAE3}"/>
                </a:ext>
              </a:extLst>
            </p:cNvPr>
            <p:cNvGrpSpPr/>
            <p:nvPr/>
          </p:nvGrpSpPr>
          <p:grpSpPr>
            <a:xfrm>
              <a:off x="2545626" y="5043240"/>
              <a:ext cx="491304" cy="461430"/>
              <a:chOff x="6799527" y="1357073"/>
              <a:chExt cx="875174" cy="821959"/>
            </a:xfrm>
            <a:grpFill/>
          </p:grpSpPr>
          <p:sp>
            <p:nvSpPr>
              <p:cNvPr id="124" name="วงรี 123">
                <a:extLst>
                  <a:ext uri="{FF2B5EF4-FFF2-40B4-BE49-F238E27FC236}">
                    <a16:creationId xmlns:a16="http://schemas.microsoft.com/office/drawing/2014/main" id="{7FA2C20D-BAC4-40B9-AA15-98008965D42D}"/>
                  </a:ext>
                </a:extLst>
              </p:cNvPr>
              <p:cNvSpPr/>
              <p:nvPr/>
            </p:nvSpPr>
            <p:spPr>
              <a:xfrm>
                <a:off x="6799527" y="1384190"/>
                <a:ext cx="794842" cy="79484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5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5" name="วงรี 124">
                <a:extLst>
                  <a:ext uri="{FF2B5EF4-FFF2-40B4-BE49-F238E27FC236}">
                    <a16:creationId xmlns:a16="http://schemas.microsoft.com/office/drawing/2014/main" id="{99E7F704-5224-4921-BB73-023B7453AD2E}"/>
                  </a:ext>
                </a:extLst>
              </p:cNvPr>
              <p:cNvSpPr/>
              <p:nvPr/>
            </p:nvSpPr>
            <p:spPr>
              <a:xfrm>
                <a:off x="6879860" y="1357073"/>
                <a:ext cx="794841" cy="79484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kern="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</a:t>
                </a:r>
                <a:endParaRPr kumimoji="0" lang="th-TH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D0F9950D-CE42-4C1E-BD42-61C6A802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636" y="823724"/>
            <a:ext cx="2677075" cy="178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37F58B1A-0A2C-4F0A-87B3-F14A55171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7702" y="-476635"/>
            <a:ext cx="1630480" cy="108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11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90F35A-131F-44D3-B4DC-19A29611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3057" y="-290819"/>
            <a:ext cx="1461343" cy="965141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153C1610-7A01-40F3-9E18-7273AB01BEE6}"/>
              </a:ext>
            </a:extLst>
          </p:cNvPr>
          <p:cNvSpPr txBox="1"/>
          <p:nvPr/>
        </p:nvSpPr>
        <p:spPr>
          <a:xfrm>
            <a:off x="135774" y="115720"/>
            <a:ext cx="8911244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แบบทดสอบก่อนเรียน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เรื่อง การถนอมอาหารด้วยวิธีการดองเค็ม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80719AE-FE03-4AC2-B24D-CC3610403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026" y="1985766"/>
            <a:ext cx="3857104" cy="407519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FB2A784-5374-4620-B624-3138A583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34" t="21634" r="26027"/>
          <a:stretch/>
        </p:blipFill>
        <p:spPr>
          <a:xfrm>
            <a:off x="9484822" y="224451"/>
            <a:ext cx="2158539" cy="64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47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3EC65E7-7E29-4D10-9AD3-384492A5E8E1}"/>
              </a:ext>
            </a:extLst>
          </p:cNvPr>
          <p:cNvSpPr txBox="1"/>
          <p:nvPr/>
        </p:nvSpPr>
        <p:spPr>
          <a:xfrm>
            <a:off x="1594658" y="487960"/>
            <a:ext cx="900268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    เนื้อหาที่จะเรียนและปฏิบัติวันนี้ คือการถนอมอาหารโดยวิธีการดองเค็ม 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9EEB9F9D-EDF8-47D9-A29B-6891F69C9847}"/>
              </a:ext>
            </a:extLst>
          </p:cNvPr>
          <p:cNvSpPr txBox="1"/>
          <p:nvPr/>
        </p:nvSpPr>
        <p:spPr>
          <a:xfrm>
            <a:off x="116378" y="3294370"/>
            <a:ext cx="9900458" cy="2075889"/>
          </a:xfrm>
          <a:prstGeom prst="rect">
            <a:avLst/>
          </a:prstGeom>
          <a:solidFill>
            <a:srgbClr val="FCB6C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1. นักเรียนสามารถบอกขั้นตอนของการถนอมอาหารด้วยวิธีการดองเค็มได้ (</a:t>
            </a:r>
            <a:r>
              <a:rPr lang="en-US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K</a:t>
            </a:r>
            <a:r>
              <a:rPr lang="th-TH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)</a:t>
            </a:r>
            <a:endParaRPr lang="en-US" sz="3600" b="1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US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2. </a:t>
            </a:r>
            <a:r>
              <a:rPr lang="th-TH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นักเรียนสามารถถนอมอาหารด้วยวิธีการดองเค็มได</a:t>
            </a:r>
            <a:r>
              <a:rPr lang="th-TH" sz="36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้</a:t>
            </a:r>
            <a:r>
              <a:rPr lang="th-TH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(</a:t>
            </a:r>
            <a:r>
              <a:rPr lang="en-US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P</a:t>
            </a:r>
            <a:r>
              <a:rPr lang="th-TH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)</a:t>
            </a:r>
            <a:endParaRPr lang="en-US" sz="3600" b="1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3.</a:t>
            </a:r>
            <a:r>
              <a:rPr lang="th-TH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นักเรียนมีวินัย ใฝ่เรียนรู้ มุ่งมั่นในการทำงาน (</a:t>
            </a:r>
            <a:r>
              <a:rPr lang="en-US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A</a:t>
            </a:r>
            <a:r>
              <a:rPr lang="th-TH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)</a:t>
            </a:r>
            <a:endParaRPr lang="en-US" sz="3600" b="1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24946F22-EA3C-4720-933C-B9811D518835}"/>
              </a:ext>
            </a:extLst>
          </p:cNvPr>
          <p:cNvSpPr txBox="1"/>
          <p:nvPr/>
        </p:nvSpPr>
        <p:spPr>
          <a:xfrm>
            <a:off x="3376353" y="2321619"/>
            <a:ext cx="4452850" cy="769441"/>
          </a:xfrm>
          <a:prstGeom prst="rect">
            <a:avLst/>
          </a:prstGeom>
          <a:solidFill>
            <a:srgbClr val="00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FAF4E4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จุดประสงค์การเรียนรู้ 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AB613DC-BFDA-468E-92A9-E7F624016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02" y="-476635"/>
            <a:ext cx="1630480" cy="108255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49C28F9-0CD3-4360-A135-5823B88FD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8" r="11763" b="3613"/>
          <a:stretch/>
        </p:blipFill>
        <p:spPr>
          <a:xfrm>
            <a:off x="9842269" y="2165951"/>
            <a:ext cx="2942706" cy="48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8329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C406FF3B-54C5-4F77-AB16-589096D78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6" y="4199299"/>
            <a:ext cx="4381497" cy="2585257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3EC65E7-7E29-4D10-9AD3-384492A5E8E1}"/>
              </a:ext>
            </a:extLst>
          </p:cNvPr>
          <p:cNvSpPr txBox="1"/>
          <p:nvPr/>
        </p:nvSpPr>
        <p:spPr>
          <a:xfrm>
            <a:off x="2651954" y="251294"/>
            <a:ext cx="61678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    </a:t>
            </a: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มารู้จักการดองกันก่อนนะ</a:t>
            </a:r>
            <a:r>
              <a:rPr kumimoji="0" lang="th-TH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เด็กๆ</a:t>
            </a: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39C64535-779F-484C-BC7B-A472931C92F1}"/>
              </a:ext>
            </a:extLst>
          </p:cNvPr>
          <p:cNvSpPr txBox="1"/>
          <p:nvPr/>
        </p:nvSpPr>
        <p:spPr>
          <a:xfrm>
            <a:off x="641812" y="1263534"/>
            <a:ext cx="10908376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  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การ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ถนอมอาหารโดย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การดอง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เป็นการถนอมอาหารแบบหนึ่ง ใช้ความเข้มข้น 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ของ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เกลือ </a:t>
            </a:r>
            <a:r>
              <a:rPr kumimoji="0" lang="th-TH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นํ้า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ส้ม และ</a:t>
            </a:r>
            <a:r>
              <a:rPr kumimoji="0" lang="th-TH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นํ้า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ตาล ควบคุม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การ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เจริญเติบโต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ของ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จุลินทรีย์ โดย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การ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จัดสิ่งแวดล้อมให้เหมาะสม เพื่อ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การ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เจริญเติบโต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ของ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จุลินทรีย์ที่ผลิตกรดแล</a:t>
            </a:r>
            <a:r>
              <a:rPr kumimoji="0" lang="th-TH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็ก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ติก และป้องกันไม่ให้จุลินทรีย์ที่ทำให้อาหารบูดเน่าเจริญเติบโต 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การ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ถนอมอาหารชนิดนี้ได้แก่ 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การดอง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ผักผลไม้  ไข่ เนื้อสัตว์ เป็นต้น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CD6B432-9F1E-40DA-8C18-BC83429A7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702" y="-476635"/>
            <a:ext cx="1630480" cy="108255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F289992-219D-4164-AAA1-E898DEB8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804" y="4479852"/>
            <a:ext cx="3231570" cy="21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5571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3EBFF"/>
          </a:solidFill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3EC65E7-7E29-4D10-9AD3-384492A5E8E1}"/>
              </a:ext>
            </a:extLst>
          </p:cNvPr>
          <p:cNvSpPr txBox="1"/>
          <p:nvPr/>
        </p:nvSpPr>
        <p:spPr>
          <a:xfrm>
            <a:off x="3490057" y="-9371"/>
            <a:ext cx="5211885" cy="76944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FAF4E4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    </a:t>
            </a:r>
            <a:r>
              <a:rPr lang="th-TH" sz="4400" b="1" kern="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ประเภทของการดอง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CD6B432-9F1E-40DA-8C18-BC83429A7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702" y="-476635"/>
            <a:ext cx="1630480" cy="1082553"/>
          </a:xfrm>
          <a:prstGeom prst="rect">
            <a:avLst/>
          </a:prstGeom>
        </p:spPr>
      </p:pic>
      <p:pic>
        <p:nvPicPr>
          <p:cNvPr id="1026" name="Picture 2" descr="ของดอง-EWC">
            <a:extLst>
              <a:ext uri="{FF2B5EF4-FFF2-40B4-BE49-F238E27FC236}">
                <a16:creationId xmlns:a16="http://schemas.microsoft.com/office/drawing/2014/main" id="{A5437234-5B9E-4E61-9C3A-920374A3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769441"/>
            <a:ext cx="11942618" cy="627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29037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4F9ECDCF-9DBC-4A10-BD92-1E388B57E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 cap="sq">
            <a:solidFill>
              <a:srgbClr val="B3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C406FF3B-54C5-4F77-AB16-589096D78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6" y="4199299"/>
            <a:ext cx="4381497" cy="2585257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3EC65E7-7E29-4D10-9AD3-384492A5E8E1}"/>
              </a:ext>
            </a:extLst>
          </p:cNvPr>
          <p:cNvSpPr txBox="1"/>
          <p:nvPr/>
        </p:nvSpPr>
        <p:spPr>
          <a:xfrm>
            <a:off x="3882239" y="317796"/>
            <a:ext cx="344404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    </a:t>
            </a:r>
            <a:r>
              <a:rPr lang="th-TH" sz="44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การดองเค็ม</a:t>
            </a:r>
            <a:endParaRPr kumimoji="0" lang="th-TH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39C64535-779F-484C-BC7B-A472931C92F1}"/>
              </a:ext>
            </a:extLst>
          </p:cNvPr>
          <p:cNvSpPr txBox="1"/>
          <p:nvPr/>
        </p:nvSpPr>
        <p:spPr>
          <a:xfrm>
            <a:off x="754566" y="1405033"/>
            <a:ext cx="10908376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การดองเค็ม คือ การนำวัตถุดิบมาดองให้มีรสเค็ม เช่น หัวผักกาด มะม่วง มะขาม หรือไข่ โดยใช้เกลือกับน้ำต้มให้เดือด กรองทิ้งไว้ให้เย็น ต่อจากนั้นล้างวัตถุดิบให้สะอาด สงให้สะเด็ดน้ำ บรรจุในภาชนะที่ใช้ดอง เทน้ำเกลือใส่ให้ท่วม    ใช้ของหนักๆ กดทับไม่ให้วัตถุดิบลอยขึ้นมาได้ ถ้าเป็นการดองผักเค็มส่วนใหญ่จะนำไปตากแห้ง เพื่อสามารถเก็บไว้กินได้นาน เช่น ผักกาดดองเค็ม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AngsanaUPC" panose="02020603050405020304" pitchFamily="18" charset="-34"/>
              <a:ea typeface="+mn-ea"/>
              <a:cs typeface="AngsanaUPC" panose="02020603050405020304" pitchFamily="18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CD6B432-9F1E-40DA-8C18-BC83429A7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702" y="-476635"/>
            <a:ext cx="1630480" cy="108255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F289992-219D-4164-AAA1-E898DEB8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804" y="4479852"/>
            <a:ext cx="3231570" cy="21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8976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3901</TotalTime>
  <Words>842</Words>
  <Application>Microsoft Office PowerPoint</Application>
  <PresentationFormat>แบบจอกว้าง</PresentationFormat>
  <Paragraphs>100</Paragraphs>
  <Slides>19</Slides>
  <Notes>4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6" baseType="lpstr">
      <vt:lpstr>AngsanaUPC</vt:lpstr>
      <vt:lpstr>Arial</vt:lpstr>
      <vt:lpstr>Calibri</vt:lpstr>
      <vt:lpstr>Calibri Light</vt:lpstr>
      <vt:lpstr>TH Sarabun New</vt:lpstr>
      <vt:lpstr>1_Office Theme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LENOVO</cp:lastModifiedBy>
  <cp:revision>142</cp:revision>
  <cp:lastPrinted>2024-01-17T11:10:23Z</cp:lastPrinted>
  <dcterms:created xsi:type="dcterms:W3CDTF">2019-08-24T08:18:22Z</dcterms:created>
  <dcterms:modified xsi:type="dcterms:W3CDTF">2024-01-20T07:19:33Z</dcterms:modified>
</cp:coreProperties>
</file>