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81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1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4660"/>
  </p:normalViewPr>
  <p:slideViewPr>
    <p:cSldViewPr>
      <p:cViewPr>
        <p:scale>
          <a:sx n="50" d="100"/>
          <a:sy n="50" d="100"/>
        </p:scale>
        <p:origin x="-1938" y="-528"/>
      </p:cViewPr>
      <p:guideLst>
        <p:guide orient="horz" pos="2160"/>
        <p:guide orient="horz" pos="227"/>
        <p:guide orient="horz" pos="890"/>
        <p:guide pos="2880"/>
        <p:guide pos="204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64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657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061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60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743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550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358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18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951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338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22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6A3DF-FDAC-40EF-A306-056E7F5AB2F3}" type="datetimeFigureOut">
              <a:rPr lang="th-TH" smtClean="0"/>
              <a:pPr/>
              <a:t>20/01/61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2F099-2140-4E86-A115-D6CE664FA0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675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-323850" y="-171450"/>
            <a:ext cx="3401983" cy="885806"/>
            <a:chOff x="-323850" y="-171450"/>
            <a:chExt cx="3401983" cy="885806"/>
          </a:xfrm>
        </p:grpSpPr>
        <p:sp>
          <p:nvSpPr>
            <p:cNvPr id="5" name="แผนผังลําดับงาน: กระบวนการสำรอง 4"/>
            <p:cNvSpPr/>
            <p:nvPr/>
          </p:nvSpPr>
          <p:spPr>
            <a:xfrm>
              <a:off x="-323850" y="-171450"/>
              <a:ext cx="3095625" cy="863600"/>
            </a:xfrm>
            <a:prstGeom prst="flowChartAlternateProcess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8" name="Rectangle 3"/>
            <p:cNvSpPr>
              <a:spLocks/>
            </p:cNvSpPr>
            <p:nvPr/>
          </p:nvSpPr>
          <p:spPr bwMode="auto">
            <a:xfrm>
              <a:off x="285720" y="-73044"/>
              <a:ext cx="2792413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ngsana New" pitchFamily="18" charset="-34"/>
                  <a:ea typeface="TH Sarabun New Bold"/>
                  <a:cs typeface="Angsana New" pitchFamily="18" charset="-34"/>
                  <a:sym typeface="TH Sarabun New Bold"/>
                </a:rPr>
                <a:t>หน่วยการเรียนรู้ที่</a:t>
              </a:r>
              <a:r>
                <a:rPr lang="th-TH" sz="3200" b="1" dirty="0">
                  <a:solidFill>
                    <a:schemeClr val="accent6">
                      <a:lumMod val="75000"/>
                    </a:schemeClr>
                  </a:solidFill>
                  <a:latin typeface="Angsana New" pitchFamily="18" charset="-34"/>
                  <a:ea typeface="TH Sarabun New Bold"/>
                  <a:cs typeface="Angsana New" pitchFamily="18" charset="-34"/>
                  <a:sym typeface="TH Sarabun New Bold"/>
                </a:rPr>
                <a:t> 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ngsana New" pitchFamily="18" charset="-34"/>
                  <a:ea typeface="TH Sarabun New Bold"/>
                  <a:cs typeface="Angsana New" pitchFamily="18" charset="-34"/>
                  <a:sym typeface="TH Sarabun New Bold"/>
                </a:rPr>
                <a:t> </a:t>
              </a:r>
              <a:r>
                <a:rPr lang="en-US" sz="4800" b="1" dirty="0" smtClean="0">
                  <a:solidFill>
                    <a:schemeClr val="accent6">
                      <a:lumMod val="75000"/>
                    </a:schemeClr>
                  </a:solidFill>
                  <a:latin typeface="Angsana New" pitchFamily="18" charset="-34"/>
                  <a:ea typeface="TH Sarabun New Bold"/>
                  <a:cs typeface="Angsana New" pitchFamily="18" charset="-34"/>
                  <a:sym typeface="TH Sarabun New Bold"/>
                </a:rPr>
                <a:t>4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ea typeface="TH Sarabun New Bold"/>
                <a:cs typeface="Angsana New" pitchFamily="18" charset="-34"/>
                <a:sym typeface="TH Sarabun New Bold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-323850" y="5373688"/>
            <a:ext cx="9791700" cy="2016447"/>
            <a:chOff x="-323850" y="5373688"/>
            <a:chExt cx="9791700" cy="2016447"/>
          </a:xfrm>
        </p:grpSpPr>
        <p:sp>
          <p:nvSpPr>
            <p:cNvPr id="10" name="Rounded Rectangle 10"/>
            <p:cNvSpPr/>
            <p:nvPr/>
          </p:nvSpPr>
          <p:spPr>
            <a:xfrm>
              <a:off x="-323850" y="5373688"/>
              <a:ext cx="9791700" cy="172720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11" name="ชื่อเรื่องรอง 2"/>
            <p:cNvSpPr txBox="1">
              <a:spLocks/>
            </p:cNvSpPr>
            <p:nvPr/>
          </p:nvSpPr>
          <p:spPr bwMode="auto">
            <a:xfrm>
              <a:off x="357188" y="5517232"/>
              <a:ext cx="8426450" cy="187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9pPr>
            </a:lstStyle>
            <a:p>
              <a:pPr algn="ctr">
                <a:lnSpc>
                  <a:spcPts val="5000"/>
                </a:lnSpc>
              </a:pPr>
              <a:r>
                <a:rPr lang="th-TH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ผลงานของบุคคลสำคัญ</a:t>
              </a:r>
              <a:br>
                <a:rPr lang="th-TH" sz="5400" b="1" dirty="0" smtClean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th-TH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ในการสร้างสรรค์ชาติไทย</a:t>
              </a:r>
              <a:endParaRPr lang="th-TH" sz="5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84" y="0"/>
            <a:ext cx="1547664" cy="937231"/>
          </a:xfrm>
          <a:prstGeom prst="rect">
            <a:avLst/>
          </a:prstGeom>
          <a:noFill/>
          <a:ln>
            <a:noFill/>
          </a:ln>
          <a:effectLst>
            <a:outerShdw dist="25400" dir="2399979" sx="100999" sy="100999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-990032" y="1282828"/>
            <a:ext cx="9732072" cy="4900655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10"/>
          <p:cNvSpPr/>
          <p:nvPr/>
        </p:nvSpPr>
        <p:spPr>
          <a:xfrm>
            <a:off x="-108520" y="360000"/>
            <a:ext cx="4176464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สมเด็จพระนเรศวรมหาราช</a:t>
            </a:r>
            <a:endParaRPr lang="th-TH" sz="3400" b="1" dirty="0">
              <a:cs typeface="+mj-cs"/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6456" y="1829088"/>
            <a:ext cx="4186808" cy="3888432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ทรงประกาศอิสรภาพของกรุงศรีอยุธยา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ทรงทำสงคราม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ยุทธ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หัตถีกับสมเด็จ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พระมหาอุปราชา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ทรงทำสงครามป้องกันพระราชอาณาจักรตลอดพระชนม์ชีพ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ทำให้ราชอาณาจักรปลอดภัยและมั่นคง และเป็นที่ครั่นคร้ามของข้าศึก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ทำให้กรุงศรีอยุธยารอดพ้นจากการโจมตีของข้าศึกเป็นเวลานาน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http://www.danpranipparn.com/web/mini/ministory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08" y="1224888"/>
            <a:ext cx="3810000" cy="500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68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5122" name="Picture 2" descr="http://upload.wikimedia.org/wikipedia/commons/f/f0/Royal_statue_king_naresuan_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1" y="764704"/>
            <a:ext cx="3189990" cy="4784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www.amulet.in.th/forums/images/2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2" y="827927"/>
            <a:ext cx="4296209" cy="4658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226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282828"/>
            <a:ext cx="9594282" cy="4900655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ounded Rectangle 10"/>
          <p:cNvSpPr/>
          <p:nvPr/>
        </p:nvSpPr>
        <p:spPr>
          <a:xfrm>
            <a:off x="-108520" y="360000"/>
            <a:ext cx="4176464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สมเด็จพระนารายณ์มหาราช</a:t>
            </a:r>
            <a:endParaRPr lang="th-TH" sz="3400" b="1" dirty="0">
              <a:cs typeface="+mj-cs"/>
            </a:endParaRPr>
          </a:p>
        </p:txBody>
      </p:sp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326456" y="1625801"/>
            <a:ext cx="4402832" cy="4303529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ทรงต้อนรับชาวต่างชาติที่เข้ามาค้าขายกับอยุธยา เพื่อประโยชน์ทางเศรษฐกิจ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ทรงดำเนินนโยบายทางการทูตที่ชาญฉลาด 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ทำให้อยุธยารอดพ้นจากการคุกคามของชาติตะวันตก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โปรดให้มีการแต่งหนังสือจินดามณี ซึ่งเป็นแบบเรียนเล่มแรก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ทรงสนับสนุนวรรณกรรม ทำให้เกิดวรรณกรรมสำคัญๆ ขึ้นในสมัยของพระองค์เป็นจำนวนมาก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 descr="http://t0.gstatic.com/images?q=tbn:ANd9GcRV7v3m7bAw2l7Wh0wo7d0prsjnsN0hmoP4gP5IrSoTf-ggV2RK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44" y="1252024"/>
            <a:ext cx="3347676" cy="4951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787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282828"/>
            <a:ext cx="9575480" cy="4900655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ounded Rectangle 10"/>
          <p:cNvSpPr/>
          <p:nvPr/>
        </p:nvSpPr>
        <p:spPr>
          <a:xfrm>
            <a:off x="-108520" y="360000"/>
            <a:ext cx="4176464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สมเด็จพระเจ้าตากสินมหาราช</a:t>
            </a:r>
            <a:endParaRPr lang="th-TH" sz="3400" b="1" dirty="0">
              <a:cs typeface="+mj-cs"/>
            </a:endParaRPr>
          </a:p>
        </p:txBody>
      </p:sp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528638" y="2170683"/>
            <a:ext cx="4114800" cy="3124944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ทรงกู้อิสรภาพของอาณาจักรไทยให้พ้นจากการยึดครองของพม่า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ทรงสถาปนากรุงธนบุรีเป็นราชธานี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ทรงรวบรวมพระราชอาณาเขตให้เป็นปึกแผ่น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ทรงฟื้นฟูเศรษฐกิจ และสังคม เพื่อความร่มเย็นเป็นสุขของราษฎร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http://student.nu.ac.th/katai_cs.nu/kingMaharaj/images/king_tak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16" y="1270148"/>
            <a:ext cx="3446668" cy="4933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Rounded Rectangle 10"/>
          <p:cNvSpPr/>
          <p:nvPr/>
        </p:nvSpPr>
        <p:spPr>
          <a:xfrm>
            <a:off x="-108520" y="360000"/>
            <a:ext cx="6480720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พระบาทสมเด็จพระพุทธยอดฟ้าจุฬาโลกมหาราช</a:t>
            </a:r>
            <a:endParaRPr lang="th-TH" sz="3400" b="1" dirty="0">
              <a:cs typeface="+mj-cs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403240"/>
            <a:ext cx="9594282" cy="4659724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322688" y="2451980"/>
            <a:ext cx="4186808" cy="2592049"/>
          </a:xfrm>
          <a:prstGeom prst="rect">
            <a:avLst/>
          </a:prstGeom>
        </p:spPr>
        <p:txBody>
          <a:bodyPr lIns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ทรงสถาปนากรุงรัตนโกสินทร์เป็นราชธานี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ทรงสถาปนาพระบรมราชจักรีวงศ์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ทำสงครามเก้าทัพกับพม่า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เป็นตัวอย่างของผู้ปกครองที่ธำรงไว้ 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ซึ่งความยุติธรรม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โปรดเกล้าฯ ให้ตรากฎหมายสามดวง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6" name="Picture 2" descr="File:King Buddha Yodfa Chulal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02" y="1350498"/>
            <a:ext cx="3771982" cy="4742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73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23850" y="1282829"/>
            <a:ext cx="9675206" cy="4733362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5328592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พระบาทสมเด็จพระพุทธเลิศหล้านภาลัย</a:t>
            </a:r>
            <a:endParaRPr lang="th-TH" sz="3400" b="1" dirty="0">
              <a:cs typeface="+mj-cs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49338" y="1512149"/>
            <a:ext cx="4186808" cy="4274720"/>
          </a:xfrm>
        </p:spPr>
        <p:txBody>
          <a:bodyPr lIns="0">
            <a:normAutofit fontScale="92500" lnSpcReduction="10000"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ทรงพระราชนิพนธ์บทละครขึ้นใหม่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ที่สำคัญที่สุด คือ บทละครเรื่องอิเหนา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ทรงพระราชนิพนธ์กาพย์เห่เรือ บทพากย์โขน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สถาปัตยกรรมที่สำคัญในสมัยพระองค์ คือ พระปรางค์วัดอรุณ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ทรงพระราชนิพนธ์ทำนองเพลงบุหลันลอยเลื่อนหรือบุหลันลอยฟ้าที่นิยมบรรเลงมาจนถึงปัจจุบัน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ทรงประดิษฐ์ท่ารำประกอบละครไทยจำนวนมาก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2" name="Picture 2" descr="File:King Buddha Loetla Nabhal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0" y="1266092"/>
            <a:ext cx="3999692" cy="478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00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5184576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พระบาทสมเด็จพระนั่งเกล้าเจ้าอยู่หัว</a:t>
            </a:r>
            <a:endParaRPr lang="th-TH" sz="3400" b="1" dirty="0">
              <a:cs typeface="+mj-cs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-990032" y="1282828"/>
            <a:ext cx="9670704" cy="4900655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213954"/>
            <a:ext cx="4114800" cy="3358186"/>
          </a:xfrm>
        </p:spPr>
        <p:txBody>
          <a:bodyPr lIns="0">
            <a:normAutofit lnSpcReduction="10000"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ทรงป้องกันพระราชอาณาจักร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ทรงรักษาผลประโยชน์ของชาติไว้ได้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ทรงส่งเสริมการค้าระหว่างประเทศโดยเฉพาะจีน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มีการทำสนธิสัญญาเบอร์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นีย์</a:t>
            </a:r>
            <a:endParaRPr lang="th-TH" sz="2600" dirty="0" smtClean="0">
              <a:latin typeface="Angsana New" pitchFamily="18" charset="-34"/>
              <a:cs typeface="Angsana New" pitchFamily="18" charset="-34"/>
            </a:endParaRP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ทรงบูรณปฏิสังขรณ์พระปรางค์วัดอรุณ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โปรดเกล้าฯ ให้สร้างเรือสำเภาไว้ที่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วัดยานนาวา</a:t>
            </a:r>
          </a:p>
        </p:txBody>
      </p:sp>
      <p:pic>
        <p:nvPicPr>
          <p:cNvPr id="9218" name="Picture 2" descr="File:King Nangkl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42" y="1275795"/>
            <a:ext cx="4137022" cy="4907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21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07792" y="1410333"/>
            <a:ext cx="9592800" cy="4640421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5400600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พระบาทสมเด็จพระจอมเกล้าเจ้าอยู่หัว</a:t>
            </a:r>
            <a:endParaRPr lang="th-TH" sz="3400" b="1" dirty="0">
              <a:cs typeface="+mj-cs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84166" y="1569972"/>
            <a:ext cx="4032250" cy="4323587"/>
          </a:xfrm>
        </p:spPr>
        <p:txBody>
          <a:bodyPr lIns="0">
            <a:normAutofit fontScale="92500"/>
          </a:bodyPr>
          <a:lstStyle/>
          <a:p>
            <a:pPr marL="252000" indent="-252000"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ทรงตั้ง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ธรรมยุติกนิกาย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252000" indent="-252000"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ทรงเป็นพระเจ้าแผ่นดินในเอเชียพระองค์แรกที่ใช้ภาษาอังกฤษได้ดี</a:t>
            </a:r>
          </a:p>
          <a:p>
            <a:pPr marL="252000" indent="-252000"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ทรงศึกษาศาสตร์ต่างๆ ที่เป็นประโยชน์ต่อบ้านเมือง</a:t>
            </a:r>
          </a:p>
          <a:p>
            <a:pPr marL="252000" indent="-252000"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มีการทำสนธิสัญญา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เบาว์ริง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252000" indent="-252000"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ทรงเป็นผู้นำสังคมไทยเข้าสู่ความทันสมัย</a:t>
            </a:r>
          </a:p>
          <a:p>
            <a:pPr marL="252000" indent="-252000"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ทรงทำให้บ้านเมืองรอดพ้นจากการรุกรานของมหาอำนาจตะวันตก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http://www.thaigoodview.com/library/contest2552/type2/social04/11/Image/ok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045577" cy="4637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080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-990032" y="1424401"/>
            <a:ext cx="9594282" cy="4900655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5688632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พระบาทสมเด็จพระจุลจอมเกล้าเจ้าอยู่หัว</a:t>
            </a:r>
            <a:endParaRPr lang="th-TH" sz="3400" b="1" dirty="0">
              <a:cs typeface="+mj-cs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2262" y="2312002"/>
            <a:ext cx="4221176" cy="3154704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พระปรีชาสามารถของพระองค์ทำให้ไทยสามารถรักษาเอกราชไว้ได้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ทรงยกเลิกระบบไพร่และทาส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ทรงปฏิรูปการบริหารราชการแผ่นดิน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ทรงปฏิรูปการศึกษา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ทรงทำให้สังคมไทยมีความก้าวหน้า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เจริญทัดเทียมนานาอารยประเทศ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290" name="Picture 2" descr="http://www.xn--l3can3bb3b4bod6ab8bxnra.com/wp-content/uploads/2013/12/23Augu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r="10430"/>
          <a:stretch/>
        </p:blipFill>
        <p:spPr bwMode="auto">
          <a:xfrm>
            <a:off x="4698451" y="1409780"/>
            <a:ext cx="3919868" cy="495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04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3" name="Picture 4" descr="http://www.thaigoodview.com/library/contest2552/type2/social04/11/Image/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0" y="264092"/>
            <a:ext cx="9180512" cy="616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5" name="กลุ่ม 9"/>
          <p:cNvGrpSpPr>
            <a:grpSpLocks/>
          </p:cNvGrpSpPr>
          <p:nvPr/>
        </p:nvGrpSpPr>
        <p:grpSpPr bwMode="auto">
          <a:xfrm>
            <a:off x="2420938" y="5437188"/>
            <a:ext cx="4321175" cy="623887"/>
            <a:chOff x="5076056" y="1052736"/>
            <a:chExt cx="4320480" cy="622958"/>
          </a:xfrm>
        </p:grpSpPr>
        <p:sp>
          <p:nvSpPr>
            <p:cNvPr id="16" name="สี่เหลี่ยมผืนผ้า 3"/>
            <p:cNvSpPr/>
            <p:nvPr/>
          </p:nvSpPr>
          <p:spPr>
            <a:xfrm>
              <a:off x="5076056" y="1052736"/>
              <a:ext cx="4320480" cy="6229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7" name="สี่เหลี่ยมผืนผ้า 1"/>
            <p:cNvSpPr>
              <a:spLocks noChangeArrowheads="1"/>
            </p:cNvSpPr>
            <p:nvPr/>
          </p:nvSpPr>
          <p:spPr bwMode="auto">
            <a:xfrm>
              <a:off x="5515312" y="1173812"/>
              <a:ext cx="34419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2400">
                  <a:latin typeface="Angsana New" pitchFamily="18" charset="-34"/>
                </a:rPr>
                <a:t>หุ่นขี้ผึ้งแสดงการเลิกทาสของรัชกาลที่ </a:t>
              </a:r>
              <a:r>
                <a:rPr lang="en-US" sz="2400">
                  <a:latin typeface="Angsana New" pitchFamily="18" charset="-34"/>
                </a:rPr>
                <a:t>5</a:t>
              </a:r>
              <a:endParaRPr lang="th-TH" sz="2400">
                <a:latin typeface="Angsana New" pitchFamily="18" charset="-34"/>
              </a:endParaRPr>
            </a:p>
          </p:txBody>
        </p:sp>
      </p:grpSp>
      <p:grpSp>
        <p:nvGrpSpPr>
          <p:cNvPr id="18" name="กลุ่ม 10"/>
          <p:cNvGrpSpPr>
            <a:grpSpLocks/>
          </p:cNvGrpSpPr>
          <p:nvPr/>
        </p:nvGrpSpPr>
        <p:grpSpPr bwMode="auto">
          <a:xfrm>
            <a:off x="2411413" y="5334000"/>
            <a:ext cx="4321175" cy="831850"/>
            <a:chOff x="686461" y="4390217"/>
            <a:chExt cx="4320480" cy="830998"/>
          </a:xfrm>
        </p:grpSpPr>
        <p:sp>
          <p:nvSpPr>
            <p:cNvPr id="19" name="สี่เหลี่ยมผืนผ้า 13"/>
            <p:cNvSpPr/>
            <p:nvPr/>
          </p:nvSpPr>
          <p:spPr>
            <a:xfrm>
              <a:off x="686461" y="4390217"/>
              <a:ext cx="4320480" cy="83099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0" name="สี่เหลี่ยมผืนผ้า 2"/>
            <p:cNvSpPr>
              <a:spLocks noChangeArrowheads="1"/>
            </p:cNvSpPr>
            <p:nvPr/>
          </p:nvSpPr>
          <p:spPr bwMode="auto">
            <a:xfrm>
              <a:off x="945313" y="4390218"/>
              <a:ext cx="380277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400" dirty="0">
                  <a:latin typeface="Angsana New" pitchFamily="18" charset="-34"/>
                </a:rPr>
                <a:t>รัชกาลที่ </a:t>
              </a:r>
              <a:r>
                <a:rPr lang="en-US" sz="2400" dirty="0">
                  <a:latin typeface="Angsana New" pitchFamily="18" charset="-34"/>
                </a:rPr>
                <a:t>5 </a:t>
              </a:r>
              <a:r>
                <a:rPr lang="th-TH" sz="2400" dirty="0">
                  <a:latin typeface="Angsana New" pitchFamily="18" charset="-34"/>
                </a:rPr>
                <a:t>ทรงฉายพระรูปร่วมกับ</a:t>
              </a:r>
            </a:p>
            <a:p>
              <a:pPr algn="ctr"/>
              <a:r>
                <a:rPr lang="th-TH" sz="2400" dirty="0" err="1" smtClean="0">
                  <a:latin typeface="Angsana New" pitchFamily="18" charset="-34"/>
                </a:rPr>
                <a:t>ซาร์</a:t>
              </a:r>
              <a:r>
                <a:rPr lang="th-TH" sz="2400" dirty="0">
                  <a:latin typeface="Angsana New" pitchFamily="18" charset="-34"/>
                </a:rPr>
                <a:t>นิ</a:t>
              </a:r>
              <a:r>
                <a:rPr lang="th-TH" sz="2400" dirty="0" err="1">
                  <a:latin typeface="Angsana New" pitchFamily="18" charset="-34"/>
                </a:rPr>
                <a:t>โคลัส</a:t>
              </a:r>
              <a:r>
                <a:rPr lang="th-TH" sz="2400" dirty="0">
                  <a:latin typeface="Angsana New" pitchFamily="18" charset="-34"/>
                </a:rPr>
                <a:t>ที่ </a:t>
              </a:r>
              <a:r>
                <a:rPr lang="en-US" sz="2400" dirty="0">
                  <a:latin typeface="Angsana New" pitchFamily="18" charset="-34"/>
                </a:rPr>
                <a:t>2 </a:t>
              </a:r>
              <a:r>
                <a:rPr lang="th-TH" sz="2400" dirty="0">
                  <a:latin typeface="Angsana New" pitchFamily="18" charset="-34"/>
                </a:rPr>
                <a:t>แห่งรัสเซีย </a:t>
              </a:r>
            </a:p>
          </p:txBody>
        </p:sp>
      </p:grpSp>
      <p:pic>
        <p:nvPicPr>
          <p:cNvPr id="21" name="Picture 2" descr="http://www.tiewrussia.com/rama5-nicolas2/king-th-ru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7160" r="7423" b="10420"/>
          <a:stretch/>
        </p:blipFill>
        <p:spPr bwMode="auto">
          <a:xfrm>
            <a:off x="1500166" y="571480"/>
            <a:ext cx="5920012" cy="4664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809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69868" y="2276872"/>
            <a:ext cx="6131024" cy="1440160"/>
          </a:xfrm>
        </p:spPr>
        <p:txBody>
          <a:bodyPr lIns="0">
            <a:no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พระมหากษัตริย์ที่มีบทบาทในการสร้างสรรค์ชาติไทย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พระบรมวงศานุวงศ์ที่มีบทบาทในการสร้างสรรค์ชาติไทย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ขุนนางและชาวต่างชาติที่มีบทบาทในการสร้างสรรค์ชาติไทย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69586" y="332656"/>
            <a:ext cx="500489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50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ผลงานของบุคคลสำคัญ</a:t>
            </a:r>
          </a:p>
          <a:p>
            <a:pPr algn="ctr"/>
            <a:r>
              <a:rPr lang="th-TH" sz="50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ในการสร้างสรรค์ชาติไทย</a:t>
            </a:r>
            <a:endParaRPr lang="th-TH" sz="50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6" name="กลุ่ม 5" hidden="1"/>
          <p:cNvGrpSpPr/>
          <p:nvPr/>
        </p:nvGrpSpPr>
        <p:grpSpPr>
          <a:xfrm>
            <a:off x="-512763" y="-171450"/>
            <a:ext cx="10693401" cy="7029450"/>
            <a:chOff x="-512763" y="-171450"/>
            <a:chExt cx="10693401" cy="7029450"/>
          </a:xfrm>
        </p:grpSpPr>
        <p:cxnSp>
          <p:nvCxnSpPr>
            <p:cNvPr id="7" name="ตัวเชื่อมต่อตรง 6"/>
            <p:cNvCxnSpPr/>
            <p:nvPr/>
          </p:nvCxnSpPr>
          <p:spPr>
            <a:xfrm>
              <a:off x="-512763" y="360363"/>
              <a:ext cx="106934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/>
            <p:cNvCxnSpPr/>
            <p:nvPr/>
          </p:nvCxnSpPr>
          <p:spPr>
            <a:xfrm>
              <a:off x="-512763" y="6499225"/>
              <a:ext cx="106934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/>
            <p:cNvCxnSpPr/>
            <p:nvPr/>
          </p:nvCxnSpPr>
          <p:spPr>
            <a:xfrm flipV="1">
              <a:off x="339725" y="-171450"/>
              <a:ext cx="0" cy="7029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 flipV="1">
              <a:off x="8783638" y="-171450"/>
              <a:ext cx="0" cy="7029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18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5688632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พระบาทสมเด็จพระมงกุฎเกล้าเจ้าอยู่หัว</a:t>
            </a:r>
            <a:endParaRPr lang="th-TH" sz="3400" b="1" dirty="0">
              <a:cs typeface="+mj-cs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-990032" y="1310964"/>
            <a:ext cx="9594282" cy="4900655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4592" y="1719072"/>
            <a:ext cx="5153512" cy="4032448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โปรดเกล้าฯ ให้มีการตราพระราชบัญญัติประถมศึกษา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โปรดเกล้าฯ ให้จัดตั้งจุฬาลงกรณ์มหาวิทยาลัย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ทรงตั้งสถาบันการศึกษาอีกเป็นจำนวนมาก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สร้างดุสิตธานี เพื่อริเริ่มการปกครองแบบประชาธิปไตย 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ออกหนังสือพิมพ์รายวัน และนิตยสารรายสัปดาห์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เข้าร่วมสงครามโลกครั้งที่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ทำให้ไทยมีโอกาสปรับปรุงสนธิสัญญาและได้รับการรับรองจาก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นานาประเทศ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ทรงพระราชนิพนธ์วรรณกรรมต่างๆ ไว้มากมาย</a:t>
            </a:r>
          </a:p>
        </p:txBody>
      </p:sp>
      <p:pic>
        <p:nvPicPr>
          <p:cNvPr id="14338" name="Picture 2" descr="http://protecttheking.in.th/wp-content/uploads/2012/12/l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96" y="1258974"/>
            <a:ext cx="2932488" cy="4952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65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90286" y="980728"/>
            <a:ext cx="9594282" cy="2439108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354592" y="1218976"/>
            <a:ext cx="8229600" cy="2188840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โปรดเกล้าฯ ให้ประดิษฐ์ธงชาติใหม่ พระราชทานชื่อ ธงไตรรงค์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โปรดเกล้าฯ ให้ตราพระราชบัญญัตินามสกุล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จัดตั้งกองเสือป่า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จัดตั้งสถาน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เสาว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ภา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362" name="Picture 2" descr="http://img.tarad.com/shop/s/su-usedbook/img-lib/spd_201201233274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04" y="3892713"/>
            <a:ext cx="1703417" cy="231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364" name="Picture 4" descr="http://www.khaosod.co.th/view_resizing_images.php?filename=news-photo/khaosod/2010/12/you02161253p3.jpg&amp;width=360&amp;height=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29" y="2852936"/>
            <a:ext cx="3226478" cy="2294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368" name="Picture 8" descr="http://www.book2hand.net/images/products/BK07110008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74" y="3891123"/>
            <a:ext cx="1615764" cy="2294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3820204" y="5733256"/>
            <a:ext cx="2952328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200" dirty="0" smtClean="0">
                <a:cs typeface="+mj-cs"/>
              </a:rPr>
              <a:t>ตัวอย่างพระราชนิพนธ์ในรัชกาลที่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6</a:t>
            </a:r>
            <a:endParaRPr lang="th-TH" sz="2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48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สี่เหลี่ยมผืนผ้ามุมมน 5"/>
          <p:cNvSpPr/>
          <p:nvPr/>
        </p:nvSpPr>
        <p:spPr>
          <a:xfrm>
            <a:off x="-990032" y="1185208"/>
            <a:ext cx="9594282" cy="5369939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2263" y="1457326"/>
            <a:ext cx="4752975" cy="5329260"/>
          </a:xfrm>
        </p:spPr>
        <p:txBody>
          <a:bodyPr lIns="0" rtlCol="0">
            <a:normAutofit/>
          </a:bodyPr>
          <a:lstStyle/>
          <a:p>
            <a:pPr marL="252000" indent="-2520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เกิดการเปลี่ยนแปลงการปกครองจากระบอบสมบูรณาญาสิทธิราชย์เป็นระบอบประชาธิปไตย</a:t>
            </a:r>
          </a:p>
          <a:p>
            <a:pPr marL="252000" indent="-2520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7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ทรงยอมรับการเปลี่ยนแปลงด้วยความเต็ม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พระทัย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เพื่อไม่ให้เกิดการสูญเสียเลือดเนื้อของคนไทยด้วยกันเอง</a:t>
            </a:r>
          </a:p>
          <a:p>
            <a:pPr marL="252000" indent="-2520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โปรดเกล้าฯ ให้มีการร่างรัฐธรรมนูญเพื่อเตรียมประกาศใช้เมื่อถึงเวลา ก่อนหน้าที่คณะราษฎรจะยึดอำนาจ</a:t>
            </a:r>
          </a:p>
          <a:p>
            <a:pPr marL="252000" indent="-2520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เมื่อคณะราษฎรจะขอพระราชทานรัฐธรรมนูญพระองค์จึงไม่ทรงขัดขวาง แสดงให้เห็นถึงการเสียสละพระราชอำนาจของพระองค์ เพื่อความเป็นประชาธิปไตยของชาวไทยอย่างแท้จริง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07950" y="360363"/>
            <a:ext cx="5184775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cs typeface="+mj-cs"/>
              </a:rPr>
              <a:t>พระบาทสมเด็จพระปกเกล้าเจ้าอยู่หัว</a:t>
            </a:r>
          </a:p>
        </p:txBody>
      </p:sp>
      <p:pic>
        <p:nvPicPr>
          <p:cNvPr id="12" name="Picture 2" descr="http://www.chaoprayanews.com/wp-content/uploads/2011/05/rama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71139"/>
            <a:ext cx="3633660" cy="5384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26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3984" y="4077072"/>
            <a:ext cx="7116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พระบรมวงศานุวงศ์</a:t>
            </a:r>
          </a:p>
          <a:p>
            <a:pPr algn="ctr"/>
            <a:r>
              <a:rPr lang="th-TH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ที่มีบทบาทในการสร้างสรรค์ชาติไทย</a:t>
            </a:r>
            <a:endParaRPr lang="th-TH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89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Rounded Rectangle 10"/>
          <p:cNvSpPr/>
          <p:nvPr/>
        </p:nvSpPr>
        <p:spPr>
          <a:xfrm>
            <a:off x="-108520" y="360000"/>
            <a:ext cx="7272808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สมเด็จพระมหา</a:t>
            </a:r>
            <a:r>
              <a:rPr lang="th-TH" sz="3400" b="1" dirty="0" err="1" smtClean="0">
                <a:cs typeface="+mj-cs"/>
              </a:rPr>
              <a:t>สมณ</a:t>
            </a:r>
            <a:r>
              <a:rPr lang="th-TH" sz="3400" b="1" dirty="0" smtClean="0">
                <a:cs typeface="+mj-cs"/>
              </a:rPr>
              <a:t>เจ้า กรมพระยาว</a:t>
            </a:r>
            <a:r>
              <a:rPr lang="th-TH" sz="3400" b="1" dirty="0" err="1" smtClean="0">
                <a:cs typeface="+mj-cs"/>
              </a:rPr>
              <a:t>ชิรญาณว</a:t>
            </a:r>
            <a:r>
              <a:rPr lang="th-TH" sz="3400" b="1" dirty="0" smtClean="0">
                <a:cs typeface="+mj-cs"/>
              </a:rPr>
              <a:t>โรรส</a:t>
            </a:r>
            <a:endParaRPr lang="th-TH" sz="3400" b="1" dirty="0">
              <a:cs typeface="+mj-cs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185208"/>
            <a:ext cx="9594282" cy="5369939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323528" y="1332886"/>
            <a:ext cx="5297528" cy="5098920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พระนามเดิม คือ พระองค์เจ้า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มนุษย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นาคมานพ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เมื่อครั้งดำรงตำแหน่งพระเจ้าน้องยาเธอ 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กรม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หมื่นวชิรญาณว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โรรส ที่สมเด็จพระราชาคณะ 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เจ้าคณะใหญ่  ทรงเป็นผู้รับผิดชอบการจัดการศึกษา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ของชาติ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ทรงมีบทบาทสำคัญในการศึกษาธรรมะของภิกษุ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ทรงรับหน้าที่อำนวยการให้ภิกษุรับภาระหน้าที่ในการอบรมสั่งสอนกุลบุตร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ทรงแนะนำพระสงฆ์และฆราวาสให้จัดตั้งโรงเรียน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ขึ้นใหม่ เท่าที่จะทำได้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การจัดการศึกษาภายใต้ความรับผิดชอบของพระองค์ 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มีความเจริญก้าวหน้ามาก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http://www.dhammajak.net/board/files/_paragraph_1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/>
          <a:stretch/>
        </p:blipFill>
        <p:spPr bwMode="auto">
          <a:xfrm>
            <a:off x="5349903" y="1152879"/>
            <a:ext cx="3614585" cy="5458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453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266795"/>
            <a:ext cx="9594282" cy="4682486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2688" y="1629667"/>
            <a:ext cx="4186808" cy="3956740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ต้นราชสกุล สนิทวงศ์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ทรงรับราชการเป็นผู้กำกับกรมหมอในสมัยรัชกาลที่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3 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ทรงกำกับราชการมหาดไทย ตำแหน่งพระคลังสินค้าในรัชกาลที่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4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ทรงมีบทบาทสำคัญด้านการแพทย์ ในเรื่องยาไทย และแพทย์แผนไทย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ทรงมีบทบาทสำคัญในการสร้างความสัมพันธ์กับต่างประเทศ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6192688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latin typeface="Angsana New" pitchFamily="18" charset="-34"/>
                <a:cs typeface="Angsana New" pitchFamily="18" charset="-34"/>
              </a:rPr>
              <a:t>พระเจ้าบรมวงศ์เธอ กรมหลวง</a:t>
            </a:r>
            <a:r>
              <a:rPr lang="th-TH" sz="3400" b="1" dirty="0" err="1" smtClean="0">
                <a:latin typeface="Angsana New" pitchFamily="18" charset="-34"/>
                <a:cs typeface="Angsana New" pitchFamily="18" charset="-34"/>
              </a:rPr>
              <a:t>วงษาธิ</a:t>
            </a:r>
            <a:r>
              <a:rPr lang="th-TH" sz="3400" b="1" dirty="0" smtClean="0">
                <a:latin typeface="Angsana New" pitchFamily="18" charset="-34"/>
                <a:cs typeface="Angsana New" pitchFamily="18" charset="-34"/>
              </a:rPr>
              <a:t>ราชสนิท</a:t>
            </a:r>
            <a:endParaRPr lang="th-TH" sz="34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http://upload.wikimedia.org/wikipedia/th/thumb/c/ce/%E0%B8%81%E0%B8%A3%E0%B8%A1%E0%B8%AB%E0%B8%A5%E0%B8%A7%E0%B8%87%E0%B8%A7%E0%B8%87%E0%B8%A8%E0%B8%B2%E0%B8%98%E0%B8%B4%E0%B8%A3%E0%B8%B2%E0%B8%8A%E0%B8%AA%E0%B8%99%E0%B8%B4%E0%B8%97.jpg/220px-%E0%B8%81%E0%B8%A3%E0%B8%A1%E0%B8%AB%E0%B8%A5%E0%B8%A7%E0%B8%87%E0%B8%A7%E0%B8%87%E0%B8%A8%E0%B8%B2%E0%B8%98%E0%B8%B4%E0%B8%A3%E0%B8%B2%E0%B8%8A%E0%B8%AA%E0%B8%99%E0%B8%B4%E0%B8%9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20" y="1252725"/>
            <a:ext cx="3312368" cy="4740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63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90652" y="1413429"/>
            <a:ext cx="9337932" cy="4121267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040184" y="1889886"/>
            <a:ext cx="4546848" cy="3168352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ทรงมีบทบาทสำคัญด้านการต่างประทศ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ประเทศไทยรอดพ้นจากการเป็นอาณานิคมของฝรั่งเศส ด้วยนโยบายทางการทูตของพระองค์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ทรงมีบทบาทสำคัญในการเจรจาแก้ไขปัญหาระหว่างไทยกับอังกฤษ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ทรงมีบทบาทสำคัญด้านการเมืองการปกครอง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ทรงมีบทบาทสำคัญในการจัดตั้งรัฐมนตรีสภา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7416824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สมเด็จพระเจ้าบรมวงศ์เธอ กรมพระยาเทวะ</a:t>
            </a:r>
            <a:r>
              <a:rPr lang="th-TH" sz="3400" b="1" dirty="0" err="1" smtClean="0">
                <a:cs typeface="+mj-cs"/>
              </a:rPr>
              <a:t>วงศ์ว</a:t>
            </a:r>
            <a:r>
              <a:rPr lang="th-TH" sz="3400" b="1" dirty="0">
                <a:cs typeface="+mj-cs"/>
              </a:rPr>
              <a:t>โ</a:t>
            </a:r>
            <a:r>
              <a:rPr lang="th-TH" sz="3400" b="1" dirty="0" smtClean="0">
                <a:cs typeface="+mj-cs"/>
              </a:rPr>
              <a:t>รปการ</a:t>
            </a:r>
            <a:endParaRPr lang="th-TH" sz="3400" b="1" dirty="0">
              <a:cs typeface="+mj-cs"/>
            </a:endParaRPr>
          </a:p>
        </p:txBody>
      </p:sp>
      <p:pic>
        <p:nvPicPr>
          <p:cNvPr id="4098" name="Picture 2" descr="http://www.bot.or.th/Thai/BOTMuseum/Devavesm/Thepsathit/PublishingImages/Devawongs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2466" r="4123" b="4253"/>
          <a:stretch/>
        </p:blipFill>
        <p:spPr bwMode="auto">
          <a:xfrm>
            <a:off x="479221" y="1413429"/>
            <a:ext cx="3120671" cy="4121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27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350498"/>
            <a:ext cx="9594282" cy="4473527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2688" y="1668607"/>
            <a:ext cx="4437200" cy="3828138"/>
          </a:xfrm>
        </p:spPr>
        <p:txBody>
          <a:bodyPr lIns="0">
            <a:normAutofit lnSpcReduction="10000"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ทรงบำเพ็ญพระ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กรณีย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กิจทั้งทางด้านการเมือง การปกครอง วัฒนธรรม และประวัติศาสตร์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ทรงดำรงตำแหน่งเสนาบดีกระทรวงมหาดไทยคนแรก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ทรงเป็นกำลังสำคัญในการปฏิรูปการปกครองสมัยรัชกาลที่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5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ทรงมีผลงานด้านประวัติศาสตร์ โบราณคดี ศิลปวัฒนธรรมจำนวนมาก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ทรงได้รับการยกย่องว่าเป็น 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“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พระบิดาแห่งประวัติศาสตร์ไทย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”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7416824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สมเด็จพระเจ้าบรมวงศ์เธอ กรมพระยาดำรงราชานุภาพ</a:t>
            </a:r>
            <a:endParaRPr lang="th-TH" sz="3400" b="1" dirty="0">
              <a:cs typeface="+mj-cs"/>
            </a:endParaRPr>
          </a:p>
        </p:txBody>
      </p:sp>
      <p:pic>
        <p:nvPicPr>
          <p:cNvPr id="5122" name="Picture 2" descr="http://www.minister.moi.go.th/Lmt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48" y="1341327"/>
            <a:ext cx="3281008" cy="4482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09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23850" y="1319355"/>
            <a:ext cx="9576742" cy="4436230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56352" y="1406409"/>
            <a:ext cx="5373304" cy="4262120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ทรงดำรงตำแหน่งเสนาบดีกระทรวง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โยธาธิ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การ กระทรวงพระคลังมหาสมบัติ กระทรวงกลาโหม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และกระทรวงวัง เพื่อวางรากฐานการบริหารราชการให้มีความมั่นคง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ทรงเป็นอภิรัฐมนตรีที่ปรึกษาราชการแผ่นดิน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ในสมัยรัชกาลที่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7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ทรงเป็นผู้สำเร็จราชการหลังการเปลี่ยนแปลงการปกครอง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ทรงมีพระปรีชาสามารถด้านการช่างและศิลปะ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ทรงได้รับยกย่องให้เป็นบรมครูแห่งการช่างและศิลปะ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องค์การยูเนสโกได้ประกาศเกียรติคุณของพระองค์ในฐานะผู้มีผลงานดีเด่นด้นวัฒนธรรมระดับโลก พ.ศ.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2506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10"/>
          <p:cNvSpPr/>
          <p:nvPr/>
        </p:nvSpPr>
        <p:spPr>
          <a:xfrm>
            <a:off x="-108521" y="360000"/>
            <a:ext cx="7915039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สมเด็จพระเจ้าบรมวงศ์เธอ เจ้าฟ้ากรมพระยานริศรานุวัดติวงศ์</a:t>
            </a:r>
            <a:endParaRPr lang="th-TH" sz="3400" b="1" dirty="0">
              <a:cs typeface="+mj-cs"/>
            </a:endParaRPr>
          </a:p>
        </p:txBody>
      </p:sp>
      <p:pic>
        <p:nvPicPr>
          <p:cNvPr id="2050" name="Picture 2" descr="http://1.bp.blogspot.com/-SjVbm77VXbE/T2HH__d2rhI/AAAAAAAAAHE/DTI66lxrkOw/s1600/K6518376-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" y="1294227"/>
            <a:ext cx="2952050" cy="4501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50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030" name="Picture 6" descr="http://www.taklong.com/olympus/p/182284PC0102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2208" r="1416" b="12008"/>
          <a:stretch/>
        </p:blipFill>
        <p:spPr bwMode="auto">
          <a:xfrm>
            <a:off x="1098200" y="476671"/>
            <a:ext cx="6942154" cy="4611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192248" y="5877271"/>
            <a:ext cx="67540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สมเด็จฯ เจ้าฟ้ากรมพระยานริศรานุวัดติวงศ์ ทรงออกแบบก่อสร้างพระอุโบสถวัด</a:t>
            </a:r>
            <a:r>
              <a:rPr lang="th-TH" sz="1800" dirty="0" err="1" smtClean="0">
                <a:latin typeface="Angsana New" pitchFamily="18" charset="-34"/>
                <a:cs typeface="Angsana New" pitchFamily="18" charset="-34"/>
              </a:rPr>
              <a:t>เบญจม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บพิตรดุสิตว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น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าราม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20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775647" y="1640929"/>
            <a:ext cx="53431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พระมหากษัตริย์</a:t>
            </a:r>
            <a:r>
              <a:rPr lang="th-TH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ที่มีบทบาท</a:t>
            </a:r>
          </a:p>
          <a:p>
            <a:pPr algn="ctr"/>
            <a:r>
              <a:rPr lang="th-TH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ในการสร้างสรรค์ชาติไทย</a:t>
            </a:r>
            <a:endParaRPr lang="th-TH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29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59632" y="4653136"/>
            <a:ext cx="69493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ขุนนางและชาวต่างชาติ</a:t>
            </a:r>
          </a:p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ที่มีบทบาทในการสร้างสรรค์ชาติไทย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08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185209"/>
            <a:ext cx="9594282" cy="4751357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25218" y="1407142"/>
            <a:ext cx="4546848" cy="4306832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เป็นหัวหน้าคณะทูตเดินทางไปเจริญสัมพันธไมตรีกับฝรั่งเศส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ช่วยสร้างความสัมพันธ์ระหว่างอยุธยากับฝรั่งเศสให้มีความใกล้ชิด ทำให้อยุธยาสามารถดึงฝรั่งเศสมาถ่วงดุลอำนาจกับฮอลันดาได้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ในสมัยพระเพทราชาได้รับการแต่งตั้งเป็นเจ้าพระยาพ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ร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ะคลัง มีหน้าที่ควบคุมราชการด้านการต่างประเทศด้วย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เป็นขุนนางที่สร้างชื่อเสียงและเกียรติภูมิให้ชาติบ้านเมืองในสมัยอยุธยา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10"/>
          <p:cNvSpPr/>
          <p:nvPr/>
        </p:nvSpPr>
        <p:spPr>
          <a:xfrm>
            <a:off x="-108521" y="360000"/>
            <a:ext cx="3816425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ออกญา</a:t>
            </a:r>
            <a:r>
              <a:rPr lang="th-TH" sz="3400" b="1" dirty="0" err="1" smtClean="0">
                <a:cs typeface="+mj-cs"/>
              </a:rPr>
              <a:t>โกษาธิ</a:t>
            </a:r>
            <a:r>
              <a:rPr lang="th-TH" sz="3400" b="1" dirty="0" smtClean="0">
                <a:cs typeface="+mj-cs"/>
              </a:rPr>
              <a:t>บดี (ปาน)</a:t>
            </a:r>
            <a:endParaRPr lang="th-TH" sz="3400" b="1" dirty="0">
              <a:cs typeface="+mj-cs"/>
            </a:endParaRPr>
          </a:p>
        </p:txBody>
      </p:sp>
      <p:pic>
        <p:nvPicPr>
          <p:cNvPr id="2050" name="Picture 2" descr="http://www.silpathai.net/wp-content/uploads/2011/05/%E0%B9%82%E0%B8%81%E0%B8%A9%E0%B8%B2%E0%B8%9B%E0%B8%B2%E0%B8%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48" y="1171837"/>
            <a:ext cx="3024336" cy="4777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35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628801"/>
            <a:ext cx="9594282" cy="3960440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4592" y="2143116"/>
            <a:ext cx="5219534" cy="3009515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มีบทบาทสำคัญด้านการต่างประเทศในสมัยรัชกาลที่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4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ดำรงตำแหน่งล่ามหลวงประจำคณะทูตไทยที่ไปเจริญพระราชไมตรีกับประเทศอังกฤษเป็นครั้งแรกในสมัยรัตนโกสินทร์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ดำรงตำแหน่งผู้พิพากษาศาลต่างประเทศคนแรก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กวีนิพนธ์ชิ้นสำคัญ คือ “จดหมายเหตุเรื่องราชทูตไทยไปลอนดอน” และ “นิราศลอนดอน”</a:t>
            </a:r>
          </a:p>
        </p:txBody>
      </p:sp>
      <p:sp>
        <p:nvSpPr>
          <p:cNvPr id="4" name="Rounded Rectangle 10"/>
          <p:cNvSpPr/>
          <p:nvPr/>
        </p:nvSpPr>
        <p:spPr>
          <a:xfrm>
            <a:off x="-108521" y="360000"/>
            <a:ext cx="2520281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หม่อม</a:t>
            </a:r>
            <a:r>
              <a:rPr lang="th-TH" sz="3400" b="1" dirty="0" err="1" smtClean="0">
                <a:cs typeface="+mj-cs"/>
              </a:rPr>
              <a:t>ราโชทัย</a:t>
            </a:r>
            <a:r>
              <a:rPr lang="th-TH" sz="3400" b="1" dirty="0" smtClean="0">
                <a:cs typeface="+mj-cs"/>
              </a:rPr>
              <a:t> </a:t>
            </a:r>
            <a:endParaRPr lang="th-TH" sz="3400" b="1" dirty="0">
              <a:cs typeface="+mj-cs"/>
            </a:endParaRPr>
          </a:p>
        </p:txBody>
      </p:sp>
      <p:pic>
        <p:nvPicPr>
          <p:cNvPr id="3074" name="Picture 2" descr="http://www.trueplookpanya.com/data/product/uploads/other4/untitle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2" t="1732" r="3899" b="3074"/>
          <a:stretch/>
        </p:blipFill>
        <p:spPr bwMode="auto">
          <a:xfrm>
            <a:off x="5812069" y="1589649"/>
            <a:ext cx="2881765" cy="4023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87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185208"/>
            <a:ext cx="6570144" cy="5369939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340768"/>
            <a:ext cx="5122912" cy="5112568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เข้ารับราชการแผ่นดินตั้งแต่สมัยรัชกาลที่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จนถึงรัชกาลที่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5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ขณะเป็นพระยาศรีสุริ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ยวงศ์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ในปลายรัชกาลที่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ได้มีความเห็นร่วมกับเสนาบดีคนอื่นๆ ว่า สมเด็จเจ้าฟ้ามงกุฎสมควรเป็นพระเจ้าแผ่นดินสืบต่อจากรัชกาลที่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3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สมัยรัชกาลที่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เลื่อนเป็นเจ้าพระยาศรีสุริ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ยวงศ์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ว่า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ที่สมุห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พระกลาโหม และเลื่อนเป็นอัครมหาเสนาบดี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ที่สมุห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พระกลาโหม 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ดำรงตำแหน่งเป็นผู้สำเร็จราชการแผ่นดินแทนจนรัชกาลที่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มีพระชนมายุครบ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ปี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หลังพ้นจากตำแหน่งผู้สำเร็จราชการ ได้รับเลื่อนขึ้นเป็น สมเด็จเจ้าพระยาบรมมหาศรีสุริ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ยวงศ์</a:t>
            </a:r>
            <a:endParaRPr lang="en-US" sz="2600" dirty="0" smtClean="0">
              <a:latin typeface="Angsana New" pitchFamily="18" charset="-34"/>
              <a:cs typeface="Angsana New" pitchFamily="18" charset="-34"/>
            </a:endParaRP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10"/>
          <p:cNvSpPr/>
          <p:nvPr/>
        </p:nvSpPr>
        <p:spPr>
          <a:xfrm>
            <a:off x="-108521" y="360000"/>
            <a:ext cx="7056785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สมเด็จเจ้าพระยาบรมมหาศรีสุริ</a:t>
            </a:r>
            <a:r>
              <a:rPr lang="th-TH" sz="3400" b="1" dirty="0" err="1" smtClean="0">
                <a:cs typeface="+mj-cs"/>
              </a:rPr>
              <a:t>ยวงศ์</a:t>
            </a:r>
            <a:r>
              <a:rPr lang="th-TH" sz="3400" b="1" dirty="0" smtClean="0">
                <a:cs typeface="+mj-cs"/>
              </a:rPr>
              <a:t>  (ช่วง บุนนาค)</a:t>
            </a:r>
            <a:endParaRPr lang="th-TH" sz="3400" b="1" dirty="0">
              <a:cs typeface="+mj-cs"/>
            </a:endParaRPr>
          </a:p>
        </p:txBody>
      </p:sp>
      <p:pic>
        <p:nvPicPr>
          <p:cNvPr id="4098" name="Picture 2" descr="http://www.baanjomyut.com/library_2/extension-1/image2555/image_5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29296"/>
            <a:ext cx="2950458" cy="4281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584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-990032" y="1412875"/>
            <a:ext cx="9594282" cy="4014934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0824" y="1644536"/>
            <a:ext cx="4649804" cy="2016224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หัวหน้าคณะราชทูตฝรั่งเศส ที่เดินทางมายังกรุงศรีอยุธยา ในสมัยสมเด็จพระนารายณ์มหาราช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มีการลงนามทางการค้าระหว่างอยุธยากับฝรั่งเศส ในพ.ศ.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2230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10"/>
          <p:cNvSpPr/>
          <p:nvPr/>
        </p:nvSpPr>
        <p:spPr>
          <a:xfrm>
            <a:off x="-108521" y="360000"/>
            <a:ext cx="2088233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err="1" smtClean="0">
                <a:cs typeface="+mj-cs"/>
              </a:rPr>
              <a:t>ลาลูแบร์</a:t>
            </a:r>
            <a:endParaRPr lang="th-TH" sz="3400" b="1" dirty="0">
              <a:cs typeface="+mj-cs"/>
            </a:endParaRPr>
          </a:p>
        </p:txBody>
      </p:sp>
      <p:pic>
        <p:nvPicPr>
          <p:cNvPr id="7" name="Picture 2" descr="http://2.bp.blogspot.com/_Q0UY9gMwf7k/TA4EgktTx8I/AAAAAAAAAJw/iYX1gvpwXFU/s1600/050408_out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1" y="3789040"/>
            <a:ext cx="3109866" cy="215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4" name="Picture 4" descr="http://upload.wikimedia.org/wikipedia/commons/thumb/1/1d/La_Loubere_Kingdom_of_Siam.jpg/225px-La_Loubere_Kingdom_of_Siam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641">
            <a:off x="3466408" y="3335305"/>
            <a:ext cx="1503054" cy="270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401521" y="6235142"/>
            <a:ext cx="387867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แผนที่และชาวกรุงศรีอยุธยาในจดหมายเหตุ</a:t>
            </a:r>
            <a:r>
              <a:rPr lang="th-TH" sz="1800" dirty="0" err="1" smtClean="0">
                <a:latin typeface="Angsana New" pitchFamily="18" charset="-34"/>
                <a:cs typeface="Angsana New" pitchFamily="18" charset="-34"/>
              </a:rPr>
              <a:t>ลาลูแบร์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03" y="1395358"/>
            <a:ext cx="3025416" cy="4076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984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-990032" y="1809826"/>
            <a:ext cx="9594282" cy="3474720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322688" y="1971681"/>
            <a:ext cx="5626968" cy="3168352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เป็นชาวฝรั่งเศส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เดินทางเข้ามาเผยแผ่คริสต์ศาสนาในประเทศไทย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มีงานเขียนเกี่ยวกับประเทศไทยหลายเล่ม เช่น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เล่าเรื่องกรุงสยาม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เรียบเรียงปทานุกรมฉบับใหญ่มาก ชื่อ 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ศิรพจน์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ภาษาไทย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มีบทบาทสำคัญในการสร้างความสัมพันธ์ระหว่างประเทศไทยกับสำนักวาติกันที่กรุงโรม</a:t>
            </a:r>
          </a:p>
        </p:txBody>
      </p:sp>
      <p:sp>
        <p:nvSpPr>
          <p:cNvPr id="6" name="Rounded Rectangle 10"/>
          <p:cNvSpPr/>
          <p:nvPr/>
        </p:nvSpPr>
        <p:spPr>
          <a:xfrm>
            <a:off x="-108521" y="360000"/>
            <a:ext cx="3744417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บาทหลวงปาล</a:t>
            </a:r>
            <a:r>
              <a:rPr lang="th-TH" sz="3400" b="1" dirty="0" err="1" smtClean="0">
                <a:cs typeface="+mj-cs"/>
              </a:rPr>
              <a:t>เลอกัวซ์</a:t>
            </a:r>
            <a:endParaRPr lang="th-TH" sz="3400" b="1" dirty="0">
              <a:cs typeface="+mj-cs"/>
            </a:endParaRPr>
          </a:p>
        </p:txBody>
      </p:sp>
      <p:pic>
        <p:nvPicPr>
          <p:cNvPr id="6146" name="Picture 2" descr="http://4.bp.blogspot.com/-C9Uk5YO-yFs/T1M5gcelXiI/AAAAAAAAAGk/LJuKrN0XQok/s400/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80703"/>
            <a:ext cx="2592288" cy="3550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69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185208"/>
            <a:ext cx="10962632" cy="4498140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1664" y="1491924"/>
            <a:ext cx="4786400" cy="3946792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หัวหน้าคณะมิชชันนารีจากสหรัฐอเมริกา 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จัดตั้งโรงพิมพ์หนังสือไทยขึ้นเป็นคนแรก รวมทั้งคิดสร้างเครื่องพิมพ์ด้วยไม้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ประสบความสำเร็จในการหล่อ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ตัวพิมพ์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อักษรไทย พ.ศ.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2384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ออกหนังสือพิมพ์รายเดือนชื่อ บางกอกรี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คอร์เดอร์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นับเป็นหนังสือพิมพ์ฉบับแรกของไทย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เป็นผู้นำวิชาการแพทย์แผนใหม่มาเผยแพร่ในประเทศไทยเป็นคนแรก</a:t>
            </a:r>
          </a:p>
        </p:txBody>
      </p:sp>
      <p:sp>
        <p:nvSpPr>
          <p:cNvPr id="4" name="Rounded Rectangle 10"/>
          <p:cNvSpPr/>
          <p:nvPr/>
        </p:nvSpPr>
        <p:spPr>
          <a:xfrm>
            <a:off x="-108521" y="360000"/>
            <a:ext cx="2592289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หมอบ</a:t>
            </a:r>
            <a:r>
              <a:rPr lang="th-TH" sz="3400" b="1" dirty="0" err="1" smtClean="0">
                <a:cs typeface="+mj-cs"/>
              </a:rPr>
              <a:t>รัดเลย์</a:t>
            </a:r>
            <a:endParaRPr lang="th-TH" sz="3400" b="1" dirty="0">
              <a:cs typeface="+mj-cs"/>
            </a:endParaRPr>
          </a:p>
        </p:txBody>
      </p:sp>
      <p:pic>
        <p:nvPicPr>
          <p:cNvPr id="7170" name="Picture 2" descr="http://haab.catholic.or.th/web/images/photo4/%E0%B9%80%E0%B8%9A%E0%B8%AD%E0%B8%87%E0%B8%A5%E0%B8%81%E0%B8%A3%E0%B8%B2%E0%B8%8A%E0%B8%AA%E0%B8%B3%E0%B8%99%E0%B8%81%E0%B9%84%E0%B8%97%E0%B8%A2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55605"/>
            <a:ext cx="2736304" cy="4019431"/>
          </a:xfrm>
          <a:prstGeom prst="ellipse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1678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589649"/>
            <a:ext cx="9594282" cy="3846312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0824" y="2581976"/>
            <a:ext cx="5229288" cy="1828800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มีความสามารถในการจัดการปกครองบ้านเมือง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สร้างความเจริญให้กับมณฑลภูเก็ตอย่างกว้างขวาง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ให้ความสำคัญเรื่องการคมนาคม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เป็นผู้ริเริ่มนำพันธุ์ยางจากประเทศเพื่อนบ้านเข้ามาปลูก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10"/>
          <p:cNvSpPr/>
          <p:nvPr/>
        </p:nvSpPr>
        <p:spPr>
          <a:xfrm>
            <a:off x="-108521" y="360000"/>
            <a:ext cx="7272809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พระ</a:t>
            </a:r>
            <a:r>
              <a:rPr lang="th-TH" sz="3400" b="1" dirty="0" err="1" smtClean="0">
                <a:cs typeface="+mj-cs"/>
              </a:rPr>
              <a:t>ยารัษฎา</a:t>
            </a:r>
            <a:r>
              <a:rPr lang="th-TH" sz="3400" b="1" dirty="0" smtClean="0">
                <a:cs typeface="+mj-cs"/>
              </a:rPr>
              <a:t>นุ</a:t>
            </a:r>
            <a:r>
              <a:rPr lang="th-TH" sz="3400" b="1" dirty="0" err="1" smtClean="0">
                <a:cs typeface="+mj-cs"/>
              </a:rPr>
              <a:t>ประดิษฐ</a:t>
            </a:r>
            <a:r>
              <a:rPr lang="th-TH" sz="3400" b="1" dirty="0" smtClean="0">
                <a:cs typeface="+mj-cs"/>
              </a:rPr>
              <a:t>มหิศรภักดี (</a:t>
            </a:r>
            <a:r>
              <a:rPr lang="th-TH" sz="3400" b="1" dirty="0" err="1" smtClean="0">
                <a:cs typeface="+mj-cs"/>
              </a:rPr>
              <a:t>คอซิม</a:t>
            </a:r>
            <a:r>
              <a:rPr lang="th-TH" sz="3400" b="1" dirty="0" smtClean="0">
                <a:cs typeface="+mj-cs"/>
              </a:rPr>
              <a:t>บี้ ณ ระนอง)</a:t>
            </a:r>
            <a:endParaRPr lang="th-TH" sz="3400" b="1" dirty="0">
              <a:cs typeface="+mj-cs"/>
            </a:endParaRPr>
          </a:p>
        </p:txBody>
      </p:sp>
      <p:pic>
        <p:nvPicPr>
          <p:cNvPr id="8194" name="Picture 2" descr="http://www.sadoodta.com/files/styles/pic600x250-upauto/public/cover-sadoodta_16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995"/>
          <a:stretch/>
        </p:blipFill>
        <p:spPr bwMode="auto">
          <a:xfrm>
            <a:off x="5933922" y="1556792"/>
            <a:ext cx="2700330" cy="3879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46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23850" y="1484313"/>
            <a:ext cx="9648750" cy="3889374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707706" y="1540821"/>
            <a:ext cx="4896544" cy="3888903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ชาวอเมริกัน ดำรงตำแหน่งที่ปรึกษากระทรวงการต่างประเทศของไทยสมัยรัชกาลที่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6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ได้ดำเนินการแก้ไขข้อผูกพันตามสนธิสัญญาต่างๆ โดยสหรัฐอเมริกาเป็นประเทศแรกที่ยอมยกเลิกข้อกำหนดอัตราภาษีและสิทธิสภาพนอกอาณาเขต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ทำการเจรจาแก้ไขกับประเทศต่างๆ เพื่อให้ได้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เอกราชทางด้านภาษีและการศาลของไทยกลับคืนมา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เป็นผู้ทูลเกล้าฯ ถวายคำแนะนำเกี่ยวกับสถานการณ์บ้านเมืองของไทย แด่รัชกาลที่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7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10"/>
          <p:cNvSpPr/>
          <p:nvPr/>
        </p:nvSpPr>
        <p:spPr>
          <a:xfrm>
            <a:off x="-108521" y="360000"/>
            <a:ext cx="6192689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พระยา</a:t>
            </a:r>
            <a:r>
              <a:rPr lang="th-TH" sz="3400" b="1" dirty="0" err="1" smtClean="0">
                <a:cs typeface="+mj-cs"/>
              </a:rPr>
              <a:t>กัลยาณ</a:t>
            </a:r>
            <a:r>
              <a:rPr lang="th-TH" sz="3400" b="1" dirty="0" smtClean="0">
                <a:cs typeface="+mj-cs"/>
              </a:rPr>
              <a:t>ไมตรี (ดร. </a:t>
            </a:r>
            <a:r>
              <a:rPr lang="th-TH" sz="3400" b="1" dirty="0" err="1" smtClean="0">
                <a:cs typeface="+mj-cs"/>
              </a:rPr>
              <a:t>ฟรานซิส</a:t>
            </a:r>
            <a:r>
              <a:rPr lang="th-TH" sz="3400" b="1" dirty="0" smtClean="0">
                <a:cs typeface="+mj-cs"/>
              </a:rPr>
              <a:t> บี. </a:t>
            </a:r>
            <a:r>
              <a:rPr lang="th-TH" sz="3400" b="1" dirty="0" err="1" smtClean="0">
                <a:cs typeface="+mj-cs"/>
              </a:rPr>
              <a:t>แซร์</a:t>
            </a:r>
            <a:r>
              <a:rPr lang="th-TH" sz="3400" b="1" dirty="0" smtClean="0">
                <a:cs typeface="+mj-cs"/>
              </a:rPr>
              <a:t>)</a:t>
            </a:r>
            <a:endParaRPr lang="th-TH" sz="3400" b="1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" y="1484313"/>
            <a:ext cx="2802934" cy="3889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97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2"/>
          <p:cNvSpPr/>
          <p:nvPr/>
        </p:nvSpPr>
        <p:spPr>
          <a:xfrm>
            <a:off x="0" y="-27384"/>
            <a:ext cx="9180512" cy="68853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990032" y="1322364"/>
            <a:ext cx="9594282" cy="4403188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6456" y="1594159"/>
            <a:ext cx="4217408" cy="3868406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เป็นชาวอิตาลี รับราชการตำแหน่งช่างปั้น กรมศิลปากร ในสมัยรัชกาลที่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6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ต่อมาดำรงตำแหน่งเป็นอาจารย์ช่างปั้นหล่อแผนกศิลปากรสถานแห่งราช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บัณฑิตย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สภา แล้วย้ายมาเป็นช่างปั้นสังกัดกองประณีตศิลปกรรม กรมศิลปากร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เป็นผู้วางหลักสูตรการศึกษาด้านศิลปะของไทย โดยเริ่มวางหลักสูตรจิตรกรรมและประติมากรรมขึ้น</a:t>
            </a:r>
          </a:p>
        </p:txBody>
      </p:sp>
      <p:sp>
        <p:nvSpPr>
          <p:cNvPr id="4" name="Rounded Rectangle 10"/>
          <p:cNvSpPr/>
          <p:nvPr/>
        </p:nvSpPr>
        <p:spPr>
          <a:xfrm>
            <a:off x="-108521" y="360000"/>
            <a:ext cx="4248473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ศาสตราจารย์ศิลป์ พีระศรี</a:t>
            </a:r>
            <a:endParaRPr lang="th-TH" sz="3400" b="1" dirty="0">
              <a:cs typeface="+mj-cs"/>
            </a:endParaRPr>
          </a:p>
        </p:txBody>
      </p:sp>
      <p:pic>
        <p:nvPicPr>
          <p:cNvPr id="9218" name="Picture 2" descr="http://27.254.44.103:81/~topten/2013/img/img_topten/img_icon/1378979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72" y="1307074"/>
            <a:ext cx="3008516" cy="4432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21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-512763" y="1412875"/>
            <a:ext cx="5084763" cy="3417746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ounded Rectangle 10"/>
          <p:cNvSpPr/>
          <p:nvPr/>
        </p:nvSpPr>
        <p:spPr>
          <a:xfrm>
            <a:off x="-108520" y="360000"/>
            <a:ext cx="3528392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latin typeface="Angsana New" pitchFamily="18" charset="-34"/>
                <a:cs typeface="Angsana New" pitchFamily="18" charset="-34"/>
              </a:rPr>
              <a:t>พ่อขุนศรี</a:t>
            </a:r>
            <a:r>
              <a:rPr lang="th-TH" sz="3400" b="1" dirty="0" err="1" smtClean="0">
                <a:latin typeface="Angsana New" pitchFamily="18" charset="-34"/>
                <a:cs typeface="Angsana New" pitchFamily="18" charset="-34"/>
              </a:rPr>
              <a:t>อินทราทิตย์</a:t>
            </a:r>
            <a:endParaRPr lang="th-TH" sz="3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354592" y="1556792"/>
            <a:ext cx="4258816" cy="3273829"/>
          </a:xfrm>
        </p:spPr>
        <p:txBody>
          <a:bodyPr lIns="0"/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พระนามเดิมพ่อขุนบางกลาง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หาว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ร่วมกับพ่อขุนผาเมืองกำจัดอิทธิพลขอมออกไปจากสุโขทัย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สถาปนาราชวงศ์พระร่วง และกรุงสุโขทัยเป็นราชธานี พ.ศ.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1792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พระนามว่า พ่อขุนศรี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อินทราทิตย์</a:t>
            </a:r>
            <a:endParaRPr lang="en-US" sz="2600" dirty="0">
              <a:latin typeface="Angsana New" pitchFamily="18" charset="-34"/>
              <a:cs typeface="Angsana New" pitchFamily="18" charset="-34"/>
            </a:endParaRP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ทำให้คนไทยรวมตัวกันได้อย่าง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มั่นคง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1280" y="5014337"/>
            <a:ext cx="28083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พระบรมราชานุสาว</a:t>
            </a:r>
            <a:r>
              <a:rPr lang="th-TH" sz="1800" dirty="0" err="1" smtClean="0">
                <a:latin typeface="Angsana New" pitchFamily="18" charset="-34"/>
                <a:cs typeface="Angsana New" pitchFamily="18" charset="-34"/>
              </a:rPr>
              <a:t>รีย์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พ่อขุนศรี</a:t>
            </a:r>
            <a:r>
              <a:rPr lang="th-TH" sz="1800" dirty="0" err="1" smtClean="0">
                <a:latin typeface="Angsana New" pitchFamily="18" charset="-34"/>
                <a:cs typeface="Angsana New" pitchFamily="18" charset="-34"/>
              </a:rPr>
              <a:t>อินทราทิตย์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45" y="691779"/>
            <a:ext cx="2782182" cy="413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กลุ่ม 6" hidden="1"/>
          <p:cNvGrpSpPr/>
          <p:nvPr/>
        </p:nvGrpSpPr>
        <p:grpSpPr>
          <a:xfrm>
            <a:off x="-512763" y="-171450"/>
            <a:ext cx="10693401" cy="7029450"/>
            <a:chOff x="-512763" y="-171450"/>
            <a:chExt cx="10693401" cy="7029450"/>
          </a:xfrm>
        </p:grpSpPr>
        <p:cxnSp>
          <p:nvCxnSpPr>
            <p:cNvPr id="8" name="ตัวเชื่อมต่อตรง 7"/>
            <p:cNvCxnSpPr/>
            <p:nvPr/>
          </p:nvCxnSpPr>
          <p:spPr>
            <a:xfrm>
              <a:off x="-512763" y="360363"/>
              <a:ext cx="106934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/>
            <p:cNvCxnSpPr/>
            <p:nvPr/>
          </p:nvCxnSpPr>
          <p:spPr>
            <a:xfrm>
              <a:off x="-512763" y="6499225"/>
              <a:ext cx="106934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 flipV="1">
              <a:off x="339725" y="-171450"/>
              <a:ext cx="0" cy="7029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 flipV="1">
              <a:off x="8783638" y="-171450"/>
              <a:ext cx="0" cy="7029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61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06121" y="234096"/>
            <a:ext cx="8837879" cy="573409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 rot="10800000">
            <a:off x="1403644" y="4549289"/>
            <a:ext cx="7149511" cy="1253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 rot="10800000">
            <a:off x="2092664" y="2157938"/>
            <a:ext cx="6827115" cy="12329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สี่เหลี่ยมผืนผ้ามุมมน 46"/>
          <p:cNvSpPr/>
          <p:nvPr/>
        </p:nvSpPr>
        <p:spPr>
          <a:xfrm rot="10800000">
            <a:off x="902602" y="488657"/>
            <a:ext cx="7338796" cy="1222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TextBox 52"/>
          <p:cNvSpPr txBox="1"/>
          <p:nvPr/>
        </p:nvSpPr>
        <p:spPr>
          <a:xfrm>
            <a:off x="7236296" y="2245075"/>
            <a:ext cx="1786412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cs typeface="+mj-cs"/>
              </a:rPr>
              <a:t>อนุสาวรีย์ชัยสมรภูมิ </a:t>
            </a:r>
            <a:br>
              <a:rPr lang="th-TH" sz="1800" dirty="0" smtClean="0">
                <a:cs typeface="+mj-cs"/>
              </a:rPr>
            </a:br>
            <a:r>
              <a:rPr lang="th-TH" sz="1800" dirty="0" smtClean="0">
                <a:cs typeface="+mj-cs"/>
              </a:rPr>
              <a:t>เขตราชเทวี กรุงเทพมหานคร</a:t>
            </a:r>
            <a:endParaRPr lang="th-TH" sz="1800" dirty="0">
              <a:cs typeface="+mj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67239" y="4639151"/>
            <a:ext cx="1881425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cs typeface="+mj-cs"/>
              </a:rPr>
              <a:t>อนุสาวรีย์ประชาธิปไตย เขตพระนคร กรุงเทพมหานคร</a:t>
            </a:r>
            <a:endParaRPr lang="th-TH" sz="18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097" y="6300028"/>
            <a:ext cx="590580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cs typeface="+mj-cs"/>
              </a:rPr>
              <a:t>ผลงานส่วนหนึ่งของศาสตราจารย์ศิลป์ พีระศรี</a:t>
            </a:r>
            <a:endParaRPr lang="th-TH" sz="1800" dirty="0">
              <a:cs typeface="+mj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69912" y="598743"/>
            <a:ext cx="2771800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cs typeface="+mj-cs"/>
              </a:rPr>
              <a:t>พระบรมราชานุสาว</a:t>
            </a:r>
            <a:r>
              <a:rPr lang="th-TH" sz="1800" dirty="0" err="1" smtClean="0">
                <a:cs typeface="+mj-cs"/>
              </a:rPr>
              <a:t>รีย์</a:t>
            </a:r>
            <a:r>
              <a:rPr lang="th-TH" sz="1800" dirty="0" smtClean="0">
                <a:cs typeface="+mj-cs"/>
              </a:rPr>
              <a:t>สมเด็จ</a:t>
            </a:r>
            <a:br>
              <a:rPr lang="th-TH" sz="1800" dirty="0" smtClean="0">
                <a:cs typeface="+mj-cs"/>
              </a:rPr>
            </a:br>
            <a:r>
              <a:rPr lang="th-TH" sz="1800" dirty="0" smtClean="0">
                <a:cs typeface="+mj-cs"/>
              </a:rPr>
              <a:t>พระนเรศวรมหาราช  อำเภอดอนเจดีย์ จังหวัดสุพรรณบุรี</a:t>
            </a:r>
            <a:endParaRPr lang="th-TH" sz="1800" dirty="0">
              <a:cs typeface="+mj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03848" y="2263641"/>
            <a:ext cx="2336197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cs typeface="+mj-cs"/>
              </a:rPr>
              <a:t>พระบรมราชานุสาว</a:t>
            </a:r>
            <a:r>
              <a:rPr lang="th-TH" sz="1800" dirty="0" err="1" smtClean="0">
                <a:cs typeface="+mj-cs"/>
              </a:rPr>
              <a:t>รีย์</a:t>
            </a:r>
            <a:r>
              <a:rPr lang="th-TH" sz="1800" dirty="0" smtClean="0">
                <a:cs typeface="+mj-cs"/>
              </a:rPr>
              <a:t>สมเด็จ</a:t>
            </a:r>
            <a:br>
              <a:rPr lang="th-TH" sz="1800" dirty="0" smtClean="0">
                <a:cs typeface="+mj-cs"/>
              </a:rPr>
            </a:br>
            <a:r>
              <a:rPr lang="th-TH" sz="1800" dirty="0" smtClean="0">
                <a:cs typeface="+mj-cs"/>
              </a:rPr>
              <a:t>พระเจ้าตากสินมหาราช </a:t>
            </a:r>
            <a:br>
              <a:rPr lang="th-TH" sz="1800" dirty="0" smtClean="0">
                <a:cs typeface="+mj-cs"/>
              </a:rPr>
            </a:br>
            <a:r>
              <a:rPr lang="th-TH" sz="1800" dirty="0" smtClean="0">
                <a:cs typeface="+mj-cs"/>
              </a:rPr>
              <a:t>วงเวียนใหญ่ กรุงเทพมหานคร</a:t>
            </a:r>
            <a:endParaRPr lang="th-TH" sz="1800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51720" y="548327"/>
            <a:ext cx="1786412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cs typeface="+mj-cs"/>
              </a:rPr>
              <a:t>พระประธานพุทธ</a:t>
            </a:r>
            <a:r>
              <a:rPr lang="th-TH" sz="1800" dirty="0" err="1" smtClean="0">
                <a:cs typeface="+mj-cs"/>
              </a:rPr>
              <a:t>มลฑล</a:t>
            </a:r>
            <a:r>
              <a:rPr lang="th-TH" sz="1800" dirty="0" smtClean="0">
                <a:cs typeface="+mj-cs"/>
              </a:rPr>
              <a:t> อำเภอศาลายา </a:t>
            </a:r>
            <a:br>
              <a:rPr lang="th-TH" sz="1800" dirty="0" smtClean="0">
                <a:cs typeface="+mj-cs"/>
              </a:rPr>
            </a:br>
            <a:r>
              <a:rPr lang="th-TH" sz="1800" dirty="0" smtClean="0">
                <a:cs typeface="+mj-cs"/>
              </a:rPr>
              <a:t>จังหวัดนครปฐม</a:t>
            </a:r>
            <a:endParaRPr lang="th-TH" sz="1800" dirty="0">
              <a:cs typeface="+mj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55776" y="4639151"/>
            <a:ext cx="2654386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cs typeface="+mj-cs"/>
              </a:rPr>
              <a:t>พระบรมราชานุสาว</a:t>
            </a:r>
            <a:r>
              <a:rPr lang="th-TH" sz="1800" dirty="0" err="1" smtClean="0">
                <a:cs typeface="+mj-cs"/>
              </a:rPr>
              <a:t>รีย์</a:t>
            </a:r>
            <a:r>
              <a:rPr lang="th-TH" sz="1800" dirty="0" smtClean="0">
                <a:cs typeface="+mj-cs"/>
              </a:rPr>
              <a:t>พระบาทสมเด็จพระพุทธยอดฟ้าจุฬาโลกมหาราช </a:t>
            </a:r>
            <a:br>
              <a:rPr lang="th-TH" sz="1800" dirty="0" smtClean="0">
                <a:cs typeface="+mj-cs"/>
              </a:rPr>
            </a:br>
            <a:r>
              <a:rPr lang="th-TH" sz="1800" dirty="0" smtClean="0">
                <a:cs typeface="+mj-cs"/>
              </a:rPr>
              <a:t>เชิงสะพานพุทธ กรุงเทพมหานคร</a:t>
            </a:r>
            <a:endParaRPr lang="th-TH" sz="1800" dirty="0">
              <a:cs typeface="+mj-cs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13183"/>
            <a:ext cx="1617930" cy="2155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Group 10" hidden="1"/>
          <p:cNvGrpSpPr/>
          <p:nvPr/>
        </p:nvGrpSpPr>
        <p:grpSpPr>
          <a:xfrm>
            <a:off x="-512763" y="-171450"/>
            <a:ext cx="10693401" cy="7029450"/>
            <a:chOff x="-512763" y="-171450"/>
            <a:chExt cx="10693401" cy="7029450"/>
          </a:xfrm>
        </p:grpSpPr>
        <p:cxnSp>
          <p:nvCxnSpPr>
            <p:cNvPr id="22" name="ตัวเชื่อมต่อตรง 21"/>
            <p:cNvCxnSpPr/>
            <p:nvPr/>
          </p:nvCxnSpPr>
          <p:spPr>
            <a:xfrm>
              <a:off x="-512763" y="360363"/>
              <a:ext cx="106934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/>
            <p:cNvCxnSpPr/>
            <p:nvPr/>
          </p:nvCxnSpPr>
          <p:spPr>
            <a:xfrm>
              <a:off x="-512763" y="6499225"/>
              <a:ext cx="106934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 flipV="1">
              <a:off x="339725" y="-171450"/>
              <a:ext cx="0" cy="7029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 flipV="1">
              <a:off x="8783638" y="-171450"/>
              <a:ext cx="0" cy="7029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รูปภาพ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/>
          <a:stretch/>
        </p:blipFill>
        <p:spPr>
          <a:xfrm>
            <a:off x="1403648" y="4404346"/>
            <a:ext cx="1131381" cy="137535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1105271" cy="1365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7213"/>
            <a:ext cx="1594732" cy="1237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04" y="4629541"/>
            <a:ext cx="1567452" cy="1264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รูปภาพ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2469"/>
            <a:ext cx="1140122" cy="13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รูปภาพ 5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3" b="7773"/>
          <a:stretch/>
        </p:blipFill>
        <p:spPr>
          <a:xfrm>
            <a:off x="3992877" y="418952"/>
            <a:ext cx="1677035" cy="1280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72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27 -0.00416 L 3.61111E-6 1.60962E-6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018 -0.00092 L 0.05191 -0.00092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11 -0.00255 L -0.55452 -0.00255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007 -0.00255 L -0.92604 0.00162 " pathEditMode="relative" rAng="0" ptsTypes="AA">
                                      <p:cBhvr>
                                        <p:cTn id="41" dur="2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0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879 0.0074 L -0.47187 0.00323 " pathEditMode="relative" rAng="0" ptsTypes="AA">
                                      <p:cBhvr>
                                        <p:cTn id="48" dur="2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7378 0.00602 L -0.87448 0.00278 " pathEditMode="relative" rAng="0" ptsTypes="AA">
                                      <p:cBhvr>
                                        <p:cTn id="55" dur="2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4" grpId="0" animBg="1"/>
      <p:bldP spid="48" grpId="0" animBg="1"/>
      <p:bldP spid="52" grpId="0" animBg="1"/>
      <p:bldP spid="49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23850" y="1340768"/>
            <a:ext cx="9576742" cy="4900655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4176464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พ่อขุนรามคำแหงมหาราช</a:t>
            </a:r>
            <a:endParaRPr lang="th-TH" sz="3400" b="1" dirty="0">
              <a:cs typeface="+mj-cs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4355976" y="1552681"/>
            <a:ext cx="4464496" cy="4972663"/>
          </a:xfrm>
        </p:spPr>
        <p:txBody>
          <a:bodyPr lIns="0">
            <a:no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ทรงทำ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ยุทธ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หัตถีกับขุนสามชนเจ้าเมืองฉอด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ทรงขยายอาณาเขตออกไปอย่างกว้างขวางมากที่สุดในสมัยสุโขทัย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ทรงประดิษฐ์อักษรไทย ที่เรียกว่า 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ลายสือ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ไทย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ทรงวางรากฐานของพระพุทธศาสนาในอาณาจักรสุโขทัย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โปรดให้มีการจารึกเรื่องราวบางส่วนที่เกิดขึ้นลงในศิลาจารึก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วางรูปแบบการปกครองแบบพ่อปกครองลูก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โปรดให้สร้างพระแท่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นมนัง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ศิลาบาตร สำหรับพระสงฆ์แสดงธรรมในวันธรรมสวนะ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8" name="Picture 4" descr="http://upload.wikimedia.org/wikipedia/commons/c/c7/Ramkhamhaeng_the_Gr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1296342"/>
            <a:ext cx="3104687" cy="5008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val="12497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4536504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latin typeface="Angsana New" pitchFamily="18" charset="-34"/>
                <a:cs typeface="Angsana New" pitchFamily="18" charset="-34"/>
              </a:rPr>
              <a:t>พระมหาธรรมราชาที่ </a:t>
            </a:r>
            <a:r>
              <a:rPr lang="en-US" sz="3400" b="1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400" b="1" dirty="0" smtClean="0">
                <a:cs typeface="+mj-cs"/>
              </a:rPr>
              <a:t>(ลิไทย)</a:t>
            </a:r>
            <a:endParaRPr lang="th-TH" sz="3400" b="1" dirty="0">
              <a:cs typeface="+mj-cs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4658" y="1268760"/>
            <a:ext cx="6717738" cy="1440160"/>
          </a:xfrm>
        </p:spPr>
        <p:txBody>
          <a:bodyPr lIns="0">
            <a:normAutofit lnSpcReduction="10000"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ทรงรวบรวมอาณาจักรสุโขทัยให้เป็นปึกแผ่น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ทรงเผยแพร่แนวพระราชดำริทางการเมืองแบบธรรมราชา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ทรงพระราชนิพนธ์ไตรภูมิพระร่วง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http://i50.photobucket.com/albums/f348/shiryustrife/travel/watpamamau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206258" cy="2366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4.bp.blogspot.com/_gHZdLP0ORF4/TDHJhx9dBOI/AAAAAAAABIQ/gPedyz5Ubvk/s400/songs7_0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40" y="3191073"/>
            <a:ext cx="3333750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728753" y="5867980"/>
            <a:ext cx="35398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วัดป่ามะม่วง วัดที่พระมหาธรรมราชาที่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ทรงผนวช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5863624"/>
            <a:ext cx="368598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ไตรภูมิพระร่วงพระราชนิพนธ์ในพระมหาธรรมราชาที่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1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45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4680520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สมเด็จพระรามาธิบดีที่ </a:t>
            </a:r>
            <a:r>
              <a:rPr lang="en-US" sz="3400" b="1" dirty="0" smtClean="0">
                <a:cs typeface="+mj-cs"/>
              </a:rPr>
              <a:t>1 </a:t>
            </a:r>
            <a:r>
              <a:rPr lang="th-TH" sz="3400" b="1" dirty="0" smtClean="0">
                <a:cs typeface="+mj-cs"/>
              </a:rPr>
              <a:t>(อู่ทอง)</a:t>
            </a:r>
            <a:endParaRPr lang="th-TH" sz="3400" b="1" dirty="0">
              <a:cs typeface="+mj-cs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-990032" y="1301808"/>
            <a:ext cx="9738496" cy="4900655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7296" y="1600200"/>
            <a:ext cx="4114800" cy="4525963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สถาปนาราชวงศ์อู่ทองและกรุงศรีอยุธยาเป็นราชธานี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ทรงนำรูปแบบการปกครองแบบจตุสดมภ์มาใช้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ทรงรับเอาลัทธิ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เทวรา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ชาที่กษัตริย์ทรงมีสถานะเป็นสมมติเทพมาดัดแปลงให้สอดคล้องกับวัฒนธรรมไทย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พระมหากษัตริย์ได้กลายเป็นสถาบันทางการเมืองที่สำคัญและมั่นคงของไทยมาจนถึงปัจจุบัน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AutoShape 8" descr="http://adap.crma.ac.th/wiki/images/thumb/c/ce/Anusawari_Phrachao_U_Thong2.jpg/400px-Anusawari_Phrachao_U_Thong2.jpg"/>
          <p:cNvSpPr>
            <a:spLocks noChangeAspect="1" noChangeArrowheads="1"/>
          </p:cNvSpPr>
          <p:nvPr/>
        </p:nvSpPr>
        <p:spPr bwMode="auto">
          <a:xfrm>
            <a:off x="403225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4" name="Picture 10" descr="http://www.chaoprayanews.com/wp-content/uploads/2009/03/05062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/>
          <a:stretch/>
        </p:blipFill>
        <p:spPr bwMode="auto">
          <a:xfrm>
            <a:off x="4733096" y="1268759"/>
            <a:ext cx="4029016" cy="4977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53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23528" y="1282830"/>
            <a:ext cx="9649072" cy="4258162"/>
          </a:xfrm>
          <a:prstGeom prst="round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4032448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สมเด็จพระบรมไตรโลกนาถ</a:t>
            </a:r>
            <a:endParaRPr lang="th-TH" sz="3400" b="1" dirty="0">
              <a:cs typeface="+mj-cs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4023232" y="1470175"/>
            <a:ext cx="4577448" cy="3831034"/>
          </a:xfrm>
        </p:spPr>
        <p:txBody>
          <a:bodyPr lIns="0">
            <a:normAutofit lnSpcReduction="10000"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ทรงปฏิรูปการปกครองอาณาจักรอยุธยาครั้งใหญ่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โปรดให้แต่งตั้งอัครมหาเสนาบดี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ตำแหน่ง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แบ่งหัวเมืองออกเป็นหัวเมืองชั้นใน หัวเมืองชั้นนอก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แบ่งหัวเมืองขนาดใหญ่ เล็ก ตามลำดับความสำคัญ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ทรงตรากฎมณเฑียรบาลขึ้นในราชสำนัก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ทรงตราพระราชกำหนดศักดินาเป็นการจัดระเบียบสังคม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166296" cy="4303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Rounded Rectangle 10"/>
          <p:cNvSpPr/>
          <p:nvPr/>
        </p:nvSpPr>
        <p:spPr>
          <a:xfrm>
            <a:off x="-108520" y="360000"/>
            <a:ext cx="3384376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cs typeface="+mj-cs"/>
              </a:rPr>
              <a:t>สมเด็จพระสุริโย</a:t>
            </a:r>
            <a:r>
              <a:rPr lang="th-TH" sz="3400" b="1" dirty="0" err="1" smtClean="0">
                <a:cs typeface="+mj-cs"/>
              </a:rPr>
              <a:t>ทัย</a:t>
            </a:r>
            <a:endParaRPr lang="th-TH" sz="3400" b="1" dirty="0">
              <a:cs typeface="+mj-cs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0824" y="1340768"/>
            <a:ext cx="8541656" cy="4525963"/>
          </a:xfrm>
        </p:spPr>
        <p:txBody>
          <a:bodyPr lIns="0">
            <a:normAutofit/>
          </a:bodyPr>
          <a:lstStyle/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ทรงเป็นวีรสตรีที่กล้าหาญ ทรงสละพระชนม์ชีพเพื่อปกป้องสมเด็จพระมหาจักรพรรดิ</a:t>
            </a:r>
          </a:p>
          <a:p>
            <a:pPr marL="252000" indent="-252000"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เป็นแบบอย่างของสตรีไทยและบุคคลทั่วไป ที่แสดงความจงรักภักดีต่อแผ่นดินและพระมหากษัตริย์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http://pr.prd.go.th/nakhonsawan/images/article/news817/n20130829165133_48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t="2610" r="2845" b="3138"/>
          <a:stretch/>
        </p:blipFill>
        <p:spPr bwMode="auto">
          <a:xfrm>
            <a:off x="660522" y="3057419"/>
            <a:ext cx="2640558" cy="2963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AutoShape 4" descr="http://t0.gstatic.com/images?q=tbn:ANd9GcS91slHlKiMTlZWPiCM6NAlqFxPERxvXQDq_2mHnB8IwwaXR9oRew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8" name="Picture 6" descr="http://images.thaiza.com/37/37_20120123141345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6"/>
          <a:stretch/>
        </p:blipFill>
        <p:spPr bwMode="auto">
          <a:xfrm>
            <a:off x="3960191" y="3072175"/>
            <a:ext cx="4762500" cy="2949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75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1843</Words>
  <Application>Microsoft Office PowerPoint</Application>
  <PresentationFormat>นำเสนอทางหน้าจอ (4:3)</PresentationFormat>
  <Paragraphs>204</Paragraphs>
  <Slides>40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1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4 ผลงานของบุคคลสำคัญในการสร้างสรรค์ชาติไทย</dc:title>
  <dc:creator>User</dc:creator>
  <cp:lastModifiedBy>Worapan</cp:lastModifiedBy>
  <cp:revision>178</cp:revision>
  <dcterms:created xsi:type="dcterms:W3CDTF">2013-12-16T06:08:09Z</dcterms:created>
  <dcterms:modified xsi:type="dcterms:W3CDTF">2018-01-20T07:40:46Z</dcterms:modified>
</cp:coreProperties>
</file>