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6" r:id="rId2"/>
    <p:sldId id="257" r:id="rId3"/>
    <p:sldId id="288" r:id="rId4"/>
    <p:sldId id="301" r:id="rId5"/>
    <p:sldId id="273" r:id="rId6"/>
    <p:sldId id="274" r:id="rId7"/>
    <p:sldId id="280" r:id="rId8"/>
    <p:sldId id="275" r:id="rId9"/>
    <p:sldId id="277" r:id="rId10"/>
    <p:sldId id="278" r:id="rId11"/>
    <p:sldId id="279" r:id="rId12"/>
    <p:sldId id="282" r:id="rId13"/>
    <p:sldId id="284" r:id="rId14"/>
    <p:sldId id="289" r:id="rId15"/>
    <p:sldId id="290" r:id="rId16"/>
    <p:sldId id="291" r:id="rId17"/>
    <p:sldId id="292" r:id="rId18"/>
    <p:sldId id="293" r:id="rId19"/>
    <p:sldId id="342" r:id="rId20"/>
    <p:sldId id="343" r:id="rId21"/>
    <p:sldId id="344" r:id="rId22"/>
    <p:sldId id="359" r:id="rId23"/>
    <p:sldId id="348" r:id="rId24"/>
    <p:sldId id="349" r:id="rId25"/>
    <p:sldId id="351" r:id="rId26"/>
    <p:sldId id="350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41" r:id="rId35"/>
    <p:sldId id="340" r:id="rId36"/>
    <p:sldId id="338" r:id="rId37"/>
    <p:sldId id="339" r:id="rId38"/>
    <p:sldId id="296" r:id="rId39"/>
    <p:sldId id="297" r:id="rId40"/>
    <p:sldId id="285" r:id="rId41"/>
    <p:sldId id="299" r:id="rId42"/>
    <p:sldId id="298" r:id="rId43"/>
    <p:sldId id="300" r:id="rId44"/>
    <p:sldId id="303" r:id="rId45"/>
    <p:sldId id="305" r:id="rId46"/>
    <p:sldId id="307" r:id="rId47"/>
    <p:sldId id="306" r:id="rId48"/>
    <p:sldId id="308" r:id="rId49"/>
    <p:sldId id="310" r:id="rId50"/>
    <p:sldId id="312" r:id="rId51"/>
    <p:sldId id="313" r:id="rId52"/>
    <p:sldId id="314" r:id="rId53"/>
    <p:sldId id="315" r:id="rId54"/>
    <p:sldId id="287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9" r:id="rId68"/>
    <p:sldId id="328" r:id="rId69"/>
    <p:sldId id="330" r:id="rId70"/>
    <p:sldId id="332" r:id="rId71"/>
    <p:sldId id="331" r:id="rId72"/>
    <p:sldId id="333" r:id="rId73"/>
    <p:sldId id="334" r:id="rId74"/>
    <p:sldId id="337" r:id="rId75"/>
    <p:sldId id="335" r:id="rId76"/>
  </p:sldIdLst>
  <p:sldSz cx="9144000" cy="5143500" type="screen16x9"/>
  <p:notesSz cx="6858000" cy="9144000"/>
  <p:defaultTextStyle>
    <a:defPPr>
      <a:defRPr lang="th-TH"/>
    </a:defPPr>
    <a:lvl1pPr marL="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A3C"/>
    <a:srgbClr val="231F20"/>
    <a:srgbClr val="82B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89" d="100"/>
          <a:sy n="89" d="100"/>
        </p:scale>
        <p:origin x="668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129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062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582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579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885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004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366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193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231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441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629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1BEA5-078B-4D49-91C1-75E2BF13CBBF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16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phet.colorado.edu/sims/html/gravity-and-orbits/latest/gravity-and-orbits_th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6C654F7-C5E5-4B9E-A61A-109F52847E9B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9144000" cy="5143501"/>
          </a:xfrm>
        </p:grpSpPr>
        <p:pic>
          <p:nvPicPr>
            <p:cNvPr id="3" name="Picture 2" descr="ระบบสุริยะ">
              <a:extLst>
                <a:ext uri="{FF2B5EF4-FFF2-40B4-BE49-F238E27FC236}">
                  <a16:creationId xmlns:a16="http://schemas.microsoft.com/office/drawing/2014/main" id="{4085399B-6731-4FEC-99DB-F75FB2F6D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9144000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ระบบสุริยะ">
              <a:extLst>
                <a:ext uri="{FF2B5EF4-FFF2-40B4-BE49-F238E27FC236}">
                  <a16:creationId xmlns:a16="http://schemas.microsoft.com/office/drawing/2014/main" id="{B4EF5C2C-0D15-4A90-B00D-F2A7825CE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5902960" cy="3320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ระบบสุริยะ">
              <a:extLst>
                <a:ext uri="{FF2B5EF4-FFF2-40B4-BE49-F238E27FC236}">
                  <a16:creationId xmlns:a16="http://schemas.microsoft.com/office/drawing/2014/main" id="{79B6B9C5-AEAE-4E8E-9C67-84A411B76D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429" b="60883"/>
            <a:stretch/>
          </p:blipFill>
          <p:spPr bwMode="auto">
            <a:xfrm>
              <a:off x="5986453" y="0"/>
              <a:ext cx="3157547" cy="1899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ระบบสุริยะ">
              <a:extLst>
                <a:ext uri="{FF2B5EF4-FFF2-40B4-BE49-F238E27FC236}">
                  <a16:creationId xmlns:a16="http://schemas.microsoft.com/office/drawing/2014/main" id="{636413C2-21E3-4626-A49A-73959E9313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3" r="35660" b="60883"/>
            <a:stretch/>
          </p:blipFill>
          <p:spPr bwMode="auto">
            <a:xfrm>
              <a:off x="5815502" y="1300480"/>
              <a:ext cx="3328498" cy="1976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ระบบสุริยะ">
              <a:extLst>
                <a:ext uri="{FF2B5EF4-FFF2-40B4-BE49-F238E27FC236}">
                  <a16:creationId xmlns:a16="http://schemas.microsoft.com/office/drawing/2014/main" id="{C16E79BE-2ECD-4DA4-AECC-854E66C19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429" b="60883"/>
            <a:stretch/>
          </p:blipFill>
          <p:spPr bwMode="auto">
            <a:xfrm>
              <a:off x="0" y="3320414"/>
              <a:ext cx="3030093" cy="1823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ระบบสุริยะ">
              <a:extLst>
                <a:ext uri="{FF2B5EF4-FFF2-40B4-BE49-F238E27FC236}">
                  <a16:creationId xmlns:a16="http://schemas.microsoft.com/office/drawing/2014/main" id="{839DCEA5-3BE0-490F-B852-F4F5E847A0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3" r="35660" b="60883"/>
            <a:stretch/>
          </p:blipFill>
          <p:spPr bwMode="auto">
            <a:xfrm>
              <a:off x="2273252" y="3277365"/>
              <a:ext cx="3142028" cy="186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A434075-DC08-42A2-B41C-67C6C0779165}"/>
              </a:ext>
            </a:extLst>
          </p:cNvPr>
          <p:cNvSpPr/>
          <p:nvPr/>
        </p:nvSpPr>
        <p:spPr>
          <a:xfrm>
            <a:off x="2855637" y="1599560"/>
            <a:ext cx="61156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88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</a:t>
            </a:r>
          </a:p>
          <a:p>
            <a:pPr algn="r"/>
            <a:r>
              <a:rPr lang="th-TH" sz="8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ระบบสุริยะ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AC748C9-320D-49E5-9A06-5B1422A41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54" y="384022"/>
            <a:ext cx="1044772" cy="1044772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3D75A83D-40DE-414A-BA3C-8BF3C8A0C06A}"/>
              </a:ext>
            </a:extLst>
          </p:cNvPr>
          <p:cNvSpPr txBox="1"/>
          <p:nvPr/>
        </p:nvSpPr>
        <p:spPr>
          <a:xfrm>
            <a:off x="1286" y="4591785"/>
            <a:ext cx="9163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สื่อการสอนประกอบในรายวิชาวิทยาศาสตร์และเทคโนโลยี ชั้นมัธยมศึกษาปีที่ 3  </a:t>
            </a:r>
          </a:p>
        </p:txBody>
      </p:sp>
    </p:spTree>
    <p:extLst>
      <p:ext uri="{BB962C8B-B14F-4D97-AF65-F5344CB8AC3E}">
        <p14:creationId xmlns:p14="http://schemas.microsoft.com/office/powerpoint/2010/main" val="1002652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097280" y="224547"/>
            <a:ext cx="68178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ขนาดของแรงโน้มถ่วง </a:t>
            </a:r>
            <a:r>
              <a:rPr lang="th-TH" sz="36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gravitational force : F) </a:t>
            </a:r>
            <a:endParaRPr lang="th-TH" sz="4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9" y="95096"/>
            <a:ext cx="784785" cy="784785"/>
          </a:xfrm>
          <a:prstGeom prst="rect">
            <a:avLst/>
          </a:prstGeom>
        </p:spPr>
      </p:pic>
      <p:pic>
        <p:nvPicPr>
          <p:cNvPr id="5" name="รูปภาพ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r="7678" b="2346"/>
          <a:stretch/>
        </p:blipFill>
        <p:spPr bwMode="auto">
          <a:xfrm rot="16200000">
            <a:off x="3534908" y="-1651214"/>
            <a:ext cx="1778995" cy="6718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03880" y="2711428"/>
            <a:ext cx="3451431" cy="230832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โลกซึ่งเป็นดาวก็มีแรงโน้มถ่วงกระทำต่อวัตถุ สังเกตได้จากการที่เราปล่อยลูกบอลจากมือ ลูกบอลจะตกลงมาตรง ๆ อย่างอิสระในแนวดิ่งเนื่องจากแรงโน้มถ่วงของโลกดึงดูดลูกบอลให้ตกลงสู่พื้น</a:t>
            </a:r>
          </a:p>
          <a:p>
            <a:pPr algn="thaiDist"/>
            <a:endParaRPr lang="th-TH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136065" y="2711428"/>
            <a:ext cx="4725043" cy="230832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ถ้าเราขว้างลูกบอลออกไปในแนวระดับด้วยอัตราเร็วค่าหนึ่ง ถึงแม้จะมีแรงดึงดูดที่โลกกระทำต่อวัตถุในแนวดิ่ง แต่วัตถุจะไม่ตกในแนวดิ่ง โดยวัตถุจะตกลงสู่โลกในแนววิถีโค้ง ดังภาพ ก. และถ้าเราขว้างลูกบอลออกไปด้วยอัตราเร็วมากขึ้น ลูกบอลก็จะเคลื่อนที่เป็นวิถีโค้งเช่นเดิม แต่ไปข้างหน้าได้ไกลขึ้น ดังภาพ ข.</a:t>
            </a:r>
          </a:p>
        </p:txBody>
      </p:sp>
    </p:spTree>
    <p:extLst>
      <p:ext uri="{BB962C8B-B14F-4D97-AF65-F5344CB8AC3E}">
        <p14:creationId xmlns:p14="http://schemas.microsoft.com/office/powerpoint/2010/main" val="1681794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เมล็ดพันธุ์ต้นแอปเปิลของเซอร์ ไอแซค นิวตัน จะเติบโตบนสถานีอวกา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791"/>
            <a:ext cx="3243329" cy="330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097280" y="224547"/>
            <a:ext cx="6809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แนวคิดเกี่ยวกับแรงโน้มถ่วง 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gravitational force : F) </a:t>
            </a:r>
            <a:endParaRPr lang="th-TH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5" y="130989"/>
            <a:ext cx="784785" cy="784785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39467" y="928866"/>
            <a:ext cx="82412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เซอร์ไอแซก นิวตัน (sir lsaac Newton) ได้เสนอแนวคิดเกี่ยวกับแรงโน้มถ่วง</a:t>
            </a:r>
          </a:p>
          <a:p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ของโลก โดยอธิบายการทดลองกระสุนปืนใหญ่ของนิวตัน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455979" y="1799584"/>
            <a:ext cx="54901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ถ้าปืนใหญ่ตั้งอยู่บนยอดเขาที่สูงมาก เมื่อยิงลูกกระสุนปืนใหญ่ในแนวระดับโดยไม่คิดผลจากแรงต้านอากาศ ลูกกระสุนจะเคลื่อนที่วิถีโค้งแล้วตกสู่พื้น แต่ถ้ายิงลูกกระสุนปืนใหญ่ให้มีอัตราเร็วมากขึ้น ลูกกระสุนก็จะเคลื่อนที่วิถีโค้งแล้วตกสู่พื้นได้ไกลขึ้น และเมื่อยิง              ลูกกระสุนให้มีอัตราเร็วที่เหมาะสมค่าหนึ่ง ลูกกระสุนจะไม่ตกลงสู่พื้นโลก แต่จะเคลื่อนที่รอบโลก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714949" y="4545177"/>
            <a:ext cx="5231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http://www.scimath.org/resources/10590/index.html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455979" y="42419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สื่ออินเตอร์แอ็กทีฟซิมูเลชัน ตอน การทดลองกระสุนปืนใหญ่ของนิวตัน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477245" y="4158386"/>
            <a:ext cx="5379676" cy="86523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7709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โลกหมุนรอบดวงอาทิตย์ด้วยความเร็วเท่าใด - เกร็ดความรู้.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/>
          <a:stretch/>
        </p:blipFill>
        <p:spPr bwMode="auto">
          <a:xfrm>
            <a:off x="0" y="0"/>
            <a:ext cx="59518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047629" y="2330646"/>
            <a:ext cx="395763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การที่ดวงอาทิตย์และโลก</a:t>
            </a:r>
          </a:p>
          <a:p>
            <a:pPr algn="ctr"/>
            <a:r>
              <a:rPr lang="th-TH" sz="3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มีแรงโน้มถ่วงกระทำต่อกัน </a:t>
            </a:r>
          </a:p>
          <a:p>
            <a:pPr algn="ctr"/>
            <a:r>
              <a:rPr lang="th-TH" sz="3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ซึ่งทำให้โลกโคจรรอบดวงอาทิตย์ </a:t>
            </a:r>
          </a:p>
          <a:p>
            <a:pPr algn="ctr"/>
            <a:r>
              <a:rPr lang="th-TH" sz="3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จะทำให้เกิดปรากฏการณ์ใดบ้าง ???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356042" y="624136"/>
            <a:ext cx="6966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จากเรื่องของ แรงโน้มถ่วง (</a:t>
            </a:r>
            <a:r>
              <a:rPr lang="en-US" sz="36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gravitational force : F)</a:t>
            </a:r>
            <a:endParaRPr lang="th-TH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468891" y="1483947"/>
            <a:ext cx="173968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เกิดคำถามว่า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00" y="1401429"/>
            <a:ext cx="749810" cy="74981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84" y="332690"/>
            <a:ext cx="784785" cy="78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93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16" y="511611"/>
            <a:ext cx="1130839" cy="1130839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20271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ปรากฏการณ์ที่เกิดจากการเคลื่อนที่ของโลกรอบดวงอาทิตย์</a:t>
            </a:r>
            <a:endParaRPr lang="th-TH" sz="4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4" y="2762105"/>
            <a:ext cx="893345" cy="89334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63" y="2973349"/>
            <a:ext cx="539872" cy="539872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69" y="2762105"/>
            <a:ext cx="893345" cy="893345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48" y="2973349"/>
            <a:ext cx="539872" cy="539872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54" y="2762105"/>
            <a:ext cx="893345" cy="893345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33" y="2973349"/>
            <a:ext cx="539872" cy="539872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39" y="2762105"/>
            <a:ext cx="893345" cy="89334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18" y="2973349"/>
            <a:ext cx="539872" cy="539872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16" y="2796612"/>
            <a:ext cx="893345" cy="893345"/>
          </a:xfrm>
          <a:prstGeom prst="rect">
            <a:avLst/>
          </a:prstGeom>
        </p:spPr>
      </p:pic>
      <p:sp>
        <p:nvSpPr>
          <p:cNvPr id="17" name="Text Placeholder 2"/>
          <p:cNvSpPr txBox="1">
            <a:spLocks/>
          </p:cNvSpPr>
          <p:nvPr/>
        </p:nvSpPr>
        <p:spPr>
          <a:xfrm>
            <a:off x="0" y="697636"/>
            <a:ext cx="9144000" cy="619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 ระบบสุริยะ</a:t>
            </a:r>
            <a:endParaRPr lang="en-US" altLang="ko-KR" sz="5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28256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โลก (ดาวเคราะห์) - วิกิพีเดีย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05" y="451348"/>
            <a:ext cx="4628543" cy="462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25962" y="138819"/>
            <a:ext cx="4272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ปรากฏการณ์ที่เกี่ยวกับโลก</a:t>
            </a:r>
            <a:endParaRPr lang="th-TH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 rot="19615962">
            <a:off x="781607" y="2160382"/>
            <a:ext cx="2044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กลางวันกลางคืน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 rot="1262797">
            <a:off x="6295476" y="2561222"/>
            <a:ext cx="1875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ข้างขึ้นข้างแรม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 rot="20265194">
            <a:off x="6227865" y="3756548"/>
            <a:ext cx="973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ฤดูกาล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 rot="1304514">
            <a:off x="1074956" y="3633656"/>
            <a:ext cx="1457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น้ำขึ้นน้ำลง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20691175">
            <a:off x="4990234" y="4561088"/>
            <a:ext cx="976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ทิศทาง</a:t>
            </a:r>
            <a:endParaRPr lang="th-TH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 rot="2497813">
            <a:off x="5744608" y="1113494"/>
            <a:ext cx="1691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น้ำเกิดน้ำตาย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4474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ปรากฏการณ์ที่เกิดจากโลกหมุนรอบตัวเอง | TruePlookpan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937"/>
            <a:ext cx="4873962" cy="346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25962" y="138819"/>
            <a:ext cx="67489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ปรากฏการณ์ที่เกี่ยวกับโลกหมุนรอบตัวเอง </a:t>
            </a:r>
            <a:endParaRPr lang="th-TH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934534" y="650933"/>
            <a:ext cx="320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earth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revolves around itself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72000" y="1420374"/>
            <a:ext cx="46665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โลกของเรามีลักษณะคล้ายทรงกลมที่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หมุนรอบตัวเอง 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ในทิศทางทวนเข็มนาฬิกา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ทำให้ดวงอาทิตย์ปรากฏขึ้น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จากขอบฟ้าในทิศตะวันออก และตกลับขอบฟ้าใน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ทิศตะวันตก 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ใช้เวลา 24 ชั่วโมง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โดยมีการปรากฏขึ้นและตกของดวงอาทิตย์นั้น เป็นผลจากการหมุนรอบตัวเองของโลก แทนที่เป็นดวงอาทิตย์เป็นตัวเคลื่อนที่ โลกฝั่งที่หันเข้าหาดวงอาทิตย์จะเป็นด้านกลางวัน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ส่วนฝั่งที่หันออกจากดวงอาทิตย์จะเป็นด้านกลางคืน 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จึงทำให้เกิดกลางวันและกลางคืนและทิศทาง </a:t>
            </a:r>
            <a:endParaRPr lang="th-TH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0" name="ตัวเชื่อมต่อตรง 9"/>
          <p:cNvCxnSpPr/>
          <p:nvPr/>
        </p:nvCxnSpPr>
        <p:spPr>
          <a:xfrm flipV="1">
            <a:off x="4940646" y="4736509"/>
            <a:ext cx="3240000" cy="1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13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396128" y="1139092"/>
            <a:ext cx="352191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การที่โลกโคจรรอบดวงอาทิตย์ในลักษณะที่แกนโลกเอียง ทำให้ส่วนต่างๆ ของโลกได้รับแสงอาทิตย์แตกต่างกันเป็น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ผลให้เกิดฤดูต่างๆ บนโลก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(season)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กล่าวคือ ถ้าบริเวณใดที่โลกได้รับแสงจากดวงอาทิตย์ในแนวตรง จะทำให้บริเวณนั้นเกิดเป็นช่วงฤดูร้อน แต่ถ้าได้รับแสงในแนวเฉียงจะทำให้เป็นช่วงฤดูอื่น ขึ้นอยู่กับตำแหน่งบนโลก</a:t>
            </a:r>
            <a:endParaRPr lang="en-US" sz="2400" dirty="0">
              <a:solidFill>
                <a:schemeClr val="bg1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5962" y="138819"/>
            <a:ext cx="7515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ปรากฏการณ์ที่เกี่ยวกับโลกหมุนรอบดวงอาทิตย์ </a:t>
            </a:r>
            <a:endParaRPr lang="th-TH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391734" y="677427"/>
            <a:ext cx="3400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The earth revolves around the sun</a:t>
            </a:r>
            <a:endParaRPr lang="th-TH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25962" y="1588168"/>
            <a:ext cx="5091996" cy="3320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2" descr="บทเรียนออนไลน์ วิชาวิทยาศาสตร์ เรื่อง บรรยากาศ | TruePlookpany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5"/>
          <a:stretch/>
        </p:blipFill>
        <p:spPr bwMode="auto">
          <a:xfrm>
            <a:off x="292682" y="1677700"/>
            <a:ext cx="4958555" cy="313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568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นิยาย project season 4 โปรเจค4ฤดูกาล [ ปิดรับสมัคร ] : Dek-D.com - Wri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45" y="0"/>
            <a:ext cx="570015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0" y="1877585"/>
            <a:ext cx="3443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ฤดูต่างๆ บนโลก </a:t>
            </a:r>
            <a:r>
              <a:rPr lang="en-US" sz="54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5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69350" y="2571750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(The season)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34505" y="4356094"/>
            <a:ext cx="1994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ฤดูใบไม้ร่วง</a:t>
            </a:r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222071" y="4377009"/>
            <a:ext cx="1614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ฤดูหนาว</a:t>
            </a:r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427544" y="2099409"/>
            <a:ext cx="1415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ฤดูร้อน</a:t>
            </a:r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069144" y="2099409"/>
            <a:ext cx="1895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ฤดูใบไม้ผลิ</a:t>
            </a:r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944384" y="2422574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A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Spring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908640" y="2422574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Summer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111" y="4700175"/>
            <a:ext cx="1120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Autumn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7895338" y="4699568"/>
            <a:ext cx="938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Winter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59" y="4132253"/>
            <a:ext cx="922962" cy="9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0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หนังสือมือสอง (สภาพดี) เรื่อง เที่ยวสามฤดู ร้อน ฝน หนาว ลด 50% | Shopee  Thail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t="13738" r="15565" b="14092"/>
          <a:stretch/>
        </p:blipFill>
        <p:spPr bwMode="auto">
          <a:xfrm>
            <a:off x="4571999" y="178675"/>
            <a:ext cx="4557781" cy="47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414337" y="1900027"/>
            <a:ext cx="3443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ฤดูในประเทศไทย</a:t>
            </a:r>
            <a:endParaRPr lang="th-TH" sz="48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581584" y="2571750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(Thai season)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2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93039" y="709945"/>
            <a:ext cx="43789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18932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109AA3-6EF2-4A16-8841-AE17F933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253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กิจกรรมที่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แสงตกตั้งฉาก และตกเฉียง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931E7947-E91A-4C7F-AA05-720D6D41E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538"/>
          <a:stretch/>
        </p:blipFill>
        <p:spPr>
          <a:xfrm>
            <a:off x="185738" y="1114425"/>
            <a:ext cx="8772525" cy="3953673"/>
          </a:xfrm>
        </p:spPr>
      </p:pic>
    </p:spTree>
    <p:extLst>
      <p:ext uri="{BB962C8B-B14F-4D97-AF65-F5344CB8AC3E}">
        <p14:creationId xmlns:p14="http://schemas.microsoft.com/office/powerpoint/2010/main" val="3487281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0" y="521277"/>
            <a:ext cx="9144000" cy="619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Timeline </a:t>
            </a:r>
            <a:r>
              <a:rPr lang="th-TH" altLang="ko-KR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 ระบบสุริยะ</a:t>
            </a:r>
            <a:endParaRPr lang="en-US" altLang="ko-KR" sz="5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1672137" y="2418325"/>
            <a:ext cx="764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แรงโน้มถ่วงระหว่างดวงอาทิตย์กับดาวบริวาร</a:t>
            </a:r>
          </a:p>
          <a:p>
            <a:r>
              <a:rPr lang="th-TH" altLang="ko-KR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ปรากฏการณ์ที่เกิดจากการเคลื่อนที่ของโลกรอบดวงอาทิตย์</a:t>
            </a:r>
          </a:p>
          <a:p>
            <a:r>
              <a:rPr lang="th-TH" altLang="ko-KR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ปรากฏการณ์ที่เกิดจากการปฏิสัมพันธ์ระหว่างดวงอาทิตย์ โลก และดวงจันทร์</a:t>
            </a:r>
          </a:p>
          <a:p>
            <a:r>
              <a:rPr lang="th-TH" altLang="ko-KR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เทคโนโลยีอวกาศและการใช้ประโยชน์</a:t>
            </a:r>
            <a:endParaRPr lang="ko-KR" altLang="en-US" sz="28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254089" y="1507312"/>
            <a:ext cx="7035055" cy="619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บทที่ 1 ปฏิสัมพันธ์ในระบบสุริยะ</a:t>
            </a:r>
            <a:endParaRPr lang="en-US" altLang="ko-KR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1570465" y="1060904"/>
            <a:ext cx="39240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5791639" y="1060904"/>
            <a:ext cx="10800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>
            <a:off x="7092119" y="1071064"/>
            <a:ext cx="5400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19" y="3829450"/>
            <a:ext cx="1314050" cy="131405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3" y="3627120"/>
            <a:ext cx="1516380" cy="151638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818">
            <a:off x="507138" y="872292"/>
            <a:ext cx="1203891" cy="120389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24" y="1432290"/>
            <a:ext cx="1130839" cy="11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23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BF54831-4FAA-4D95-B4A2-954B52D5A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7" y="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</a:t>
            </a:r>
            <a:r>
              <a:rPr lang="th-TH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การทำ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กิจกรรม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B3632CF6-36F8-4D9C-9705-37AC1CC22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30"/>
          <a:stretch/>
        </p:blipFill>
        <p:spPr>
          <a:xfrm>
            <a:off x="155284" y="871538"/>
            <a:ext cx="8833432" cy="4114800"/>
          </a:xfrm>
        </p:spPr>
      </p:pic>
    </p:spTree>
    <p:extLst>
      <p:ext uri="{BB962C8B-B14F-4D97-AF65-F5344CB8AC3E}">
        <p14:creationId xmlns:p14="http://schemas.microsoft.com/office/powerpoint/2010/main" val="1079551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F76182-B625-41EB-897B-3AC91148D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" y="107156"/>
            <a:ext cx="8972551" cy="994172"/>
          </a:xfrm>
        </p:spPr>
        <p:txBody>
          <a:bodyPr/>
          <a:lstStyle/>
          <a:p>
            <a:pPr algn="ctr"/>
            <a:r>
              <a:rPr lang="th-TH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ตาราง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พื้นที่รับแสงและความสว่าง ของพื้นที่รับแสงบนกระดาษกราฟ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256A1C41-B5D2-4418-988A-636E05C3A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7456" y="1319874"/>
            <a:ext cx="6550819" cy="2952088"/>
          </a:xfr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8E3EDEC-770A-4DEF-9FD2-DF5EEB190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3" r="48788"/>
          <a:stretch/>
        </p:blipFill>
        <p:spPr>
          <a:xfrm>
            <a:off x="264321" y="945503"/>
            <a:ext cx="1962028" cy="185041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62D1C6D-2417-46E0-A24C-ABE3B1924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93" r="2967"/>
          <a:stretch/>
        </p:blipFill>
        <p:spPr>
          <a:xfrm>
            <a:off x="264321" y="3065422"/>
            <a:ext cx="1962028" cy="19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71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BF54831-4FAA-4D95-B4A2-954B52D5A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7" y="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อภิปลายผลการทำกิจกรรม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F981CE9-AC85-4C60-9B87-BEC73233E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" t="10101" r="1360"/>
          <a:stretch/>
        </p:blipFill>
        <p:spPr>
          <a:xfrm>
            <a:off x="141248" y="1113830"/>
            <a:ext cx="8861503" cy="3774281"/>
          </a:xfrm>
          <a:prstGeom prst="rect">
            <a:avLst/>
          </a:prstGeom>
        </p:spPr>
      </p:pic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FEDCF8F0-7640-42A8-916B-C309FBD92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66992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B0B189B-9BAF-4587-AC2A-19367CB7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35"/>
            <a:ext cx="7886700" cy="582215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ตำแหน่งที่แสงตกลงบนพื้นโลก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01FF269-7771-43AE-AD36-913468127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0" y="590250"/>
            <a:ext cx="4212701" cy="183505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22CE18D-3A4C-4C82-B57D-D68D48A1F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593" y="590250"/>
            <a:ext cx="4523624" cy="183505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CC65E85-9A08-4960-8D95-7CAB3C223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585" y="2571750"/>
            <a:ext cx="4206605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01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B0B189B-9BAF-4587-AC2A-19367CB7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0"/>
            <a:ext cx="7886700" cy="525065"/>
          </a:xfrm>
        </p:spPr>
        <p:txBody>
          <a:bodyPr>
            <a:norm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ตำแหน่งที่แสงตกลงบนพื้นโลก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CC65E85-9A08-4960-8D95-7CAB3C223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497" y="453627"/>
            <a:ext cx="4206605" cy="248128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B792160-416D-4D73-A136-10A5B3619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9" b="8566"/>
          <a:stretch/>
        </p:blipFill>
        <p:spPr>
          <a:xfrm>
            <a:off x="1168534" y="2682153"/>
            <a:ext cx="3071812" cy="235419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D64C729-6C17-447E-92B7-F619C65EDE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26" t="7438"/>
          <a:stretch/>
        </p:blipFill>
        <p:spPr>
          <a:xfrm>
            <a:off x="5368000" y="2840195"/>
            <a:ext cx="3177248" cy="22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8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9E95213-3F96-4676-86BA-0A04E707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06" y="216528"/>
            <a:ext cx="7886700" cy="760810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bg1"/>
                </a:solidFill>
              </a:rPr>
              <a:t>กิจกรรมที่ </a:t>
            </a:r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th-TH" b="1" dirty="0">
                <a:solidFill>
                  <a:schemeClr val="bg1"/>
                </a:solidFill>
              </a:rPr>
              <a:t> การโคจรรอบโลกของดวงอาทิตย์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A66B80B-F33F-4051-A65E-8EFA8006D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797" y="1116642"/>
            <a:ext cx="5962405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3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35648DF-6D15-4B07-BA07-0A2D153C9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2" b="4595"/>
          <a:stretch/>
        </p:blipFill>
        <p:spPr>
          <a:xfrm>
            <a:off x="192880" y="86627"/>
            <a:ext cx="4331552" cy="2435117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268D84A-9713-4296-BE64-C7F15D7E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024" y="71918"/>
            <a:ext cx="3990096" cy="244982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2460150-A155-4D44-91AC-5C1F2CA67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1" y="2703084"/>
            <a:ext cx="4331552" cy="236591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61B0F51-045A-4386-BB0D-AFF61E9BE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101" y="2703084"/>
            <a:ext cx="3911941" cy="236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52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5C35069-D37F-406C-9AED-8739F1322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1DFA414-B072-47B4-B402-06306B90E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4" y="227854"/>
            <a:ext cx="8993981" cy="468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0A9D55-E933-40A5-A1A2-5DA5DB96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4549"/>
            <a:ext cx="7886700" cy="629840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</a:rPr>
              <a:t>ผล</a:t>
            </a:r>
            <a:r>
              <a:rPr lang="th-TH" sz="3200" b="1" dirty="0" err="1">
                <a:solidFill>
                  <a:schemeClr val="bg1"/>
                </a:solidFill>
              </a:rPr>
              <a:t>การทำ</a:t>
            </a:r>
            <a:r>
              <a:rPr lang="th-TH" sz="3200" b="1" dirty="0">
                <a:solidFill>
                  <a:schemeClr val="bg1"/>
                </a:solidFill>
              </a:rPr>
              <a:t>กิจกรรม ตำแหน่งที่ </a:t>
            </a:r>
            <a:r>
              <a:rPr lang="en-US" sz="3200" b="1" dirty="0">
                <a:solidFill>
                  <a:schemeClr val="bg1"/>
                </a:solidFill>
              </a:rPr>
              <a:t>1</a:t>
            </a:r>
            <a:endParaRPr lang="th-TH" sz="3200" b="1" dirty="0">
              <a:solidFill>
                <a:schemeClr val="bg1"/>
              </a:solidFill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991819C-A7B0-4C66-B1E9-F5EE328A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72" y="1235869"/>
            <a:ext cx="4027145" cy="241213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DBDAE4C-694C-47E1-920F-3FE7CFADC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35" y="1235869"/>
            <a:ext cx="4210446" cy="24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0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0A9D55-E933-40A5-A1A2-5DA5DB96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4549"/>
            <a:ext cx="7886700" cy="629840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</a:rPr>
              <a:t>ผล</a:t>
            </a:r>
            <a:r>
              <a:rPr lang="th-TH" sz="3200" b="1" dirty="0" err="1">
                <a:solidFill>
                  <a:schemeClr val="bg1"/>
                </a:solidFill>
              </a:rPr>
              <a:t>การทำ</a:t>
            </a:r>
            <a:r>
              <a:rPr lang="th-TH" sz="3200" b="1" dirty="0">
                <a:solidFill>
                  <a:schemeClr val="bg1"/>
                </a:solidFill>
              </a:rPr>
              <a:t>กิจกรรม ตำแหน่งที่ </a:t>
            </a:r>
            <a:r>
              <a:rPr lang="en-US" sz="3200" b="1" dirty="0">
                <a:solidFill>
                  <a:schemeClr val="bg1"/>
                </a:solidFill>
              </a:rPr>
              <a:t>3</a:t>
            </a:r>
            <a:endParaRPr lang="th-TH" sz="3200" b="1" dirty="0">
              <a:solidFill>
                <a:schemeClr val="bg1"/>
              </a:solidFill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BAED88D-C52F-4785-9B66-4304945A6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60" y="1235868"/>
            <a:ext cx="4027145" cy="241213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70F5663-5985-4186-A1BD-485F85552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394" y="1235868"/>
            <a:ext cx="4210446" cy="24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9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8" y="441866"/>
            <a:ext cx="1130839" cy="1130839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231094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แรงโน้มถ่วงระหว่างดวงอาทิตย์กับดาวบริวาร</a:t>
            </a:r>
            <a:endParaRPr lang="th-TH" sz="4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4" y="3045883"/>
            <a:ext cx="893345" cy="89334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63" y="3257127"/>
            <a:ext cx="539872" cy="539872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69" y="3045883"/>
            <a:ext cx="893345" cy="893345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48" y="3257127"/>
            <a:ext cx="539872" cy="539872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54" y="3045883"/>
            <a:ext cx="893345" cy="893345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33" y="3257127"/>
            <a:ext cx="539872" cy="539872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39" y="3045883"/>
            <a:ext cx="893345" cy="89334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18" y="3257127"/>
            <a:ext cx="539872" cy="539872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16" y="3080390"/>
            <a:ext cx="893345" cy="893345"/>
          </a:xfrm>
          <a:prstGeom prst="rect">
            <a:avLst/>
          </a:prstGeom>
        </p:spPr>
      </p:pic>
      <p:sp>
        <p:nvSpPr>
          <p:cNvPr id="17" name="Text Placeholder 2"/>
          <p:cNvSpPr txBox="1">
            <a:spLocks/>
          </p:cNvSpPr>
          <p:nvPr/>
        </p:nvSpPr>
        <p:spPr>
          <a:xfrm>
            <a:off x="-31674" y="981414"/>
            <a:ext cx="9144000" cy="619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 ระบบสุริยะ</a:t>
            </a:r>
            <a:endParaRPr lang="en-US" altLang="ko-KR" sz="5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4008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0A9D55-E933-40A5-A1A2-5DA5DB96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4549"/>
            <a:ext cx="7886700" cy="629840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</a:rPr>
              <a:t>ผล</a:t>
            </a:r>
            <a:r>
              <a:rPr lang="th-TH" sz="3200" b="1" dirty="0" err="1">
                <a:solidFill>
                  <a:schemeClr val="bg1"/>
                </a:solidFill>
              </a:rPr>
              <a:t>การทำ</a:t>
            </a:r>
            <a:r>
              <a:rPr lang="th-TH" sz="3200" b="1" dirty="0">
                <a:solidFill>
                  <a:schemeClr val="bg1"/>
                </a:solidFill>
              </a:rPr>
              <a:t>กิจกรรม ตำแหน่งที่ </a:t>
            </a:r>
            <a:r>
              <a:rPr lang="en-US" sz="3200" b="1" dirty="0">
                <a:solidFill>
                  <a:schemeClr val="bg1"/>
                </a:solidFill>
              </a:rPr>
              <a:t>2,4</a:t>
            </a:r>
            <a:endParaRPr lang="th-TH" sz="3200" b="1" dirty="0">
              <a:solidFill>
                <a:schemeClr val="bg1"/>
              </a:solidFill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EE3999A-0D4A-4301-887A-EF198B93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377" y="814389"/>
            <a:ext cx="4759722" cy="206462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9C7D749-C150-420A-862C-1CF7DE94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377" y="2936082"/>
            <a:ext cx="4726392" cy="193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02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0A9D55-E933-40A5-A1A2-5DA5DB96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4549"/>
            <a:ext cx="7886700" cy="629840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</a:rPr>
              <a:t>ผล</a:t>
            </a:r>
            <a:r>
              <a:rPr lang="th-TH" sz="3200" b="1" dirty="0" err="1">
                <a:solidFill>
                  <a:schemeClr val="bg1"/>
                </a:solidFill>
              </a:rPr>
              <a:t>การทำ</a:t>
            </a:r>
            <a:r>
              <a:rPr lang="th-TH" sz="3200" b="1" dirty="0">
                <a:solidFill>
                  <a:schemeClr val="bg1"/>
                </a:solidFill>
              </a:rPr>
              <a:t>กิจกรรม ตำแหน่งที่ </a:t>
            </a:r>
            <a:r>
              <a:rPr lang="en-US" sz="3200" b="1" dirty="0">
                <a:solidFill>
                  <a:schemeClr val="bg1"/>
                </a:solidFill>
              </a:rPr>
              <a:t>2 </a:t>
            </a:r>
            <a:r>
              <a:rPr lang="th-TH" sz="3200" b="1" dirty="0">
                <a:solidFill>
                  <a:schemeClr val="bg1"/>
                </a:solidFill>
              </a:rPr>
              <a:t>(ฤดูใบไม้ร่วง)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F308226-A72C-4D12-B46B-24899E74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219" y="1010917"/>
            <a:ext cx="6562038" cy="38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50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0A9D55-E933-40A5-A1A2-5DA5DB96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4549"/>
            <a:ext cx="7886700" cy="629840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</a:rPr>
              <a:t>ผล</a:t>
            </a:r>
            <a:r>
              <a:rPr lang="th-TH" sz="3200" b="1" dirty="0" err="1">
                <a:solidFill>
                  <a:schemeClr val="bg1"/>
                </a:solidFill>
              </a:rPr>
              <a:t>การทำ</a:t>
            </a:r>
            <a:r>
              <a:rPr lang="th-TH" sz="3200" b="1" dirty="0">
                <a:solidFill>
                  <a:schemeClr val="bg1"/>
                </a:solidFill>
              </a:rPr>
              <a:t>กิจกรรม ตำแหน่งที่ </a:t>
            </a:r>
            <a:r>
              <a:rPr lang="en-US" sz="3200" b="1" dirty="0">
                <a:solidFill>
                  <a:schemeClr val="bg1"/>
                </a:solidFill>
              </a:rPr>
              <a:t>4 </a:t>
            </a:r>
            <a:r>
              <a:rPr lang="th-TH" sz="3200" b="1" dirty="0">
                <a:solidFill>
                  <a:schemeClr val="bg1"/>
                </a:solidFill>
              </a:rPr>
              <a:t>(ฤดูใบไม้ผลิ)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FB0EBFE-4D3B-406A-A0DB-9D7C8F1E9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41" y="1013086"/>
            <a:ext cx="6469909" cy="383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03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29DB0FF-C65D-4A57-936B-06E2F1821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462236"/>
            <a:ext cx="8801100" cy="400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43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นิยาย project season 4 โปรเจค4ฤดูกาล [ ปิดรับสมัคร ] : Dek-D.com - Wri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45" y="0"/>
            <a:ext cx="570015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0" y="177135"/>
            <a:ext cx="3443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ฤดูต่างๆ บนโลก </a:t>
            </a:r>
            <a:r>
              <a:rPr lang="en-US" sz="54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5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356414" y="735329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(The season)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34505" y="4356094"/>
            <a:ext cx="1994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ฤดูใบไม้ร่วง</a:t>
            </a:r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222071" y="4377009"/>
            <a:ext cx="1614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ฤดูหนาว</a:t>
            </a:r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427544" y="2099409"/>
            <a:ext cx="1415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ฤดูร้อน</a:t>
            </a:r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069144" y="2099409"/>
            <a:ext cx="1895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ฤดูใบไม้ผลิ</a:t>
            </a:r>
            <a:r>
              <a:rPr lang="en-US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r>
              <a:rPr lang="th-TH" sz="3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944384" y="2422574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A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Spring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908640" y="2422574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Summer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111" y="4700175"/>
            <a:ext cx="1120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Autumn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7895338" y="4699568"/>
            <a:ext cx="938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Winter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93932" y="1381660"/>
            <a:ext cx="31200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ฤดูของโลกเกิดจากการที่โลกโคจรรอบดวงอาทิตย์โดยแกนของโลกเอียงคงที่ เมื่อโลกโคจรเปลี่ยนตำแหน่งไป บริเวณพื้นผิวของโลกได้รับแสงตกตั้งฉากและตกเฉียงแตกต่างกัน จึงเกิดการเปลี่ยนแปลงอุณหภูมิบนพื้นผิวของโลกแต่ละบริเวณในรอบปี</a:t>
            </a:r>
            <a:endParaRPr lang="th-TH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59" y="4132253"/>
            <a:ext cx="922962" cy="9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83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หนังสือมือสอง (สภาพดี) เรื่อง เที่ยวสามฤดู ร้อน ฝน หนาว ลด 50% | Shopee  Thail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t="13738" r="15565" b="14092"/>
          <a:stretch/>
        </p:blipFill>
        <p:spPr bwMode="auto">
          <a:xfrm>
            <a:off x="4571999" y="178675"/>
            <a:ext cx="4557781" cy="47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0" y="-15252"/>
            <a:ext cx="3443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ฤดูในประเทศไทย</a:t>
            </a:r>
            <a:endParaRPr lang="th-TH" sz="48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967471" y="415635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(Thai season)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2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93039" y="709945"/>
            <a:ext cx="437896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เมื่อพิจารณาตำแหน่งของประเทศไทยบนโลก </a:t>
            </a:r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พบว่าประเทศไทยตั้งอยู่บริเวณเหนือเส้นศูนย์สูตรประมาณ    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5-20 องศา ทำให้ได้รับแสงจากดวงอาทิตย์ตกเกือบ               ตั้งฉากตลอดทั้งปี แต่เนื่องจากประเทศไทยตั้งอยู่บริเวณคาบสมุทรอินโดจีนทำให้ได้รับผลจากมรสุมตะวันออกเฉียงเหนือ ซึ่งพัดพาอากาศเย็นจากตอนเหนือ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ของจีนมาปกคลุมประเทศไทยในช่วงเดือนพ.ย.-ม.ค. จึง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เป็นช่วงที่ไทยเข้าสู่ฤดูหนาว และมรสุมตะวันตกเฉียงใต้ 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ซึ่งพัดพาอากาศชื้นจากมหาสมุทรอินเดียมาปกคลุมไทย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ในเดือนพ.ค.-ต.ค. จึงเป็นช่วงที่ไทยเข้าสู่ฤดูฝน แต่ในช่วงกลางเดือนกุมภาพันธ์ถึงกลางเดือนพฤษภาคม ไทยได้รับ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ผลจากมรสุมลดลงมาก จึงเป็นช่วงที่เข้าสู่ฤดูร้อน </a:t>
            </a:r>
          </a:p>
          <a:p>
            <a:r>
              <a:rPr lang="th-TH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จึงมี 3 ฤดู คือ ฤดูฝน ฤดูร้อน และฤดูหนาว </a:t>
            </a:r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88380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92D593-F8DC-4931-93EB-2337A020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7E7BD56A-D6D9-4A32-97E4-4DF9654BA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3550" y="845069"/>
            <a:ext cx="4629150" cy="3453362"/>
          </a:xfrm>
          <a:prstGeom prst="rect">
            <a:avLst/>
          </a:prstGeom>
        </p:spPr>
      </p:pic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DF9C48A-642C-41FF-B165-6BF31715F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B3AA23A-440E-4F66-8D33-B29854E9B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55" y="314430"/>
            <a:ext cx="3990349" cy="205838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A28E108-F204-49C5-A382-7CD5D343F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55" y="2670913"/>
            <a:ext cx="3990348" cy="212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9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92D593-F8DC-4931-93EB-2337A020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DF9C48A-642C-41FF-B165-6BF31715F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B3AA23A-440E-4F66-8D33-B29854E9B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5" y="314430"/>
            <a:ext cx="3990349" cy="205838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A28E108-F204-49C5-A382-7CD5D343F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55" y="2670913"/>
            <a:ext cx="3990348" cy="2129687"/>
          </a:xfrm>
          <a:prstGeom prst="rect">
            <a:avLst/>
          </a:prstGeom>
        </p:spPr>
      </p:pic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C9F28B78-FA57-4A06-A9E2-2EFB315ED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447" y="135731"/>
            <a:ext cx="4629150" cy="4843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16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         1. ฤดูร้อน</a:t>
            </a:r>
            <a:br>
              <a:rPr lang="th-TH" sz="16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16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เดือน ก.พ.</a:t>
            </a:r>
            <a:r>
              <a:rPr lang="th-TH" sz="1600" b="0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ถึง พ.ค. </a:t>
            </a:r>
            <a:r>
              <a:rPr lang="th-TH" sz="16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ซีก</a:t>
            </a:r>
            <a:r>
              <a:rPr lang="th-TH" sz="1600" b="0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โลกเหนือหันเข้าหาดวงอาทิตย์ โดยเฉพาะใน     เดือน เม.ย. ประเทศไทยจะเป็นประเทศหนึ่งที่ตั้งอยู่ในบริเวณที่ลำแสงของดวงอาทิตย์ จะตั้งฉากกับผิวพื้นโลกในเวลาเที่ยงวัน ทำให้ได้รับความร้อนจากดวงอาทิตย์อย่างเต็มที่</a:t>
            </a:r>
          </a:p>
          <a:p>
            <a:pPr lvl="1"/>
            <a:r>
              <a:rPr lang="th-TH" sz="1300" b="0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มวลอากาศเย็นจากประเทศจีนแผ่ลงมา ทำให้เกิดการปะทะกันระหว่างมวลอากาศเย็น กับมวลอากาศร้อนที่ปกคลุมอยู่เหนือประเทศไทย ซึ่งก่อให้เกิดพายุฝนฟ้าคะนอง เรียกว่า "พายุฤดูร้อน“</a:t>
            </a:r>
            <a:endParaRPr lang="th-TH" sz="13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42900" lvl="1" indent="0">
              <a:buNone/>
            </a:pPr>
            <a:endParaRPr lang="th-TH" sz="1600" b="1" i="0" dirty="0">
              <a:solidFill>
                <a:schemeClr val="bg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42900" lvl="1" indent="0">
              <a:buNone/>
            </a:pPr>
            <a:r>
              <a:rPr lang="th-TH" sz="16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 ฤดูฝน</a:t>
            </a:r>
            <a:br>
              <a:rPr lang="th-TH" sz="16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16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1600" b="0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เริ่มประมาณกลางเดือนพ.ค.ถึง เดือน ต.ค. มรสุมตะวันตกเฉียงใต้ ซึ่งเป็นลมชื้นพัดปกคลุมประเทศไทย ขณะที่ร่องความกดอากาศต่ำ (แนวร่องที่ก่อให้เกิดฝน) พาดผ่านประเทศไทย ทำให้มีฝนชุกทั่วไป</a:t>
            </a:r>
          </a:p>
          <a:p>
            <a:pPr marL="342900" lvl="1" indent="0">
              <a:buNone/>
            </a:pPr>
            <a:endParaRPr lang="th-TH" sz="1600" b="0" i="0" dirty="0">
              <a:solidFill>
                <a:schemeClr val="bg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42900" lvl="1" indent="0">
              <a:buNone/>
            </a:pPr>
            <a:r>
              <a:rPr lang="th-TH" sz="16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3. ฤดูหนาว</a:t>
            </a:r>
            <a:br>
              <a:rPr lang="th-TH" sz="16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16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1600" b="0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เดือน ต.ค. ถึงประมาณเดือน ก.พ. เมื่อมรสุมตะวันออกเฉียงเหนือเริ่มพัดปกคลุมประเทศไทยซึ่งจะนำความหนาวเย็นมาสู่ประเทศไทย ซีกโลกเหนือ เบนออกจากดวงอาทิตย์</a:t>
            </a:r>
            <a:r>
              <a:rPr lang="th-TH" sz="16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1600" b="0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ทำให้ลำแสงที่ตกกระทบกับพื้นที่ในประเทศไทยเป็นลำแสงเฉียงตลอดเวลา</a:t>
            </a:r>
          </a:p>
        </p:txBody>
      </p:sp>
    </p:spTree>
    <p:extLst>
      <p:ext uri="{BB962C8B-B14F-4D97-AF65-F5344CB8AC3E}">
        <p14:creationId xmlns:p14="http://schemas.microsoft.com/office/powerpoint/2010/main" val="1638791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.fbkk21-1.fna.fbcdn.net/v/t1.0-9/32231561_2081916172047349_6261232959383142400_n.jpg?_nc_cat=105&amp;_nc_sid=8bfeb9&amp;_nc_eui2=AeGyyD6aY-ta21jDTBv2566Bh0UIocMl-o-HRQihwyX6jwf8ZpFUPVHbPGko7BsTqvg&amp;_nc_ohc=63T3IfHj01UAX8QAezo&amp;_nc_ht=scontent.fbkk21-1.fna&amp;oh=11bbc06087d964f88ad263d6260939bd&amp;oe=5FA02E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" y="1269999"/>
            <a:ext cx="3066521" cy="38735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fbkk21-1.fna.fbcdn.net/v/t1.0-9/32253614_2081916165380683_9203303385552388096_n.jpg?_nc_cat=101&amp;_nc_sid=8bfeb9&amp;_nc_eui2=AeGzYM8Li9Zkdd16WPf0zvVWy5JO1mEfmIfLkk7WYR-YhzvrWQnnYFfZRrhNfooZnOA&amp;_nc_ohc=xRzaOngrp2QAX9UyWW2&amp;_nc_ht=scontent.fbkk21-1.fna&amp;oh=a98afd0f647f5359fa40a8b3cc9bed18&amp;oe=5FA0AAB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40" y="1269999"/>
            <a:ext cx="2961615" cy="38735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content.fbkk21-1.fna.fbcdn.net/v/t1.0-9/32267474_2081916168714016_4835730835644612608_n.jpg?_nc_cat=111&amp;_nc_sid=8bfeb9&amp;_nc_eui2=AeGwiIzx5FbRnuZpHCdcFSDQs0Jf8o8WWP6zQl_yjxZY_rmm0g50OEGrTwVZuc3VOho&amp;_nc_ohc=hf50csHCJNoAX81sMCK&amp;_nc_ht=scontent.fbkk21-1.fna&amp;oh=b749d14abb03296ea227f242c4584c74&amp;oe=5F9FB5C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956" y="1269999"/>
            <a:ext cx="2953544" cy="387349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86906" y="259068"/>
            <a:ext cx="9062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การเกิดมรสุมพัดผ่านประเทศไทย</a:t>
            </a:r>
            <a:endParaRPr lang="th-TH" sz="5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98" y="259068"/>
            <a:ext cx="731520" cy="73152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297562"/>
            <a:ext cx="693026" cy="69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93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677785" y="574224"/>
            <a:ext cx="5494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สรุปการเกิดฤดูต่างๆ บนโลก </a:t>
            </a:r>
            <a:r>
              <a:rPr lang="en-US" sz="54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5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4" y="530744"/>
            <a:ext cx="966810" cy="96681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" y="2607050"/>
            <a:ext cx="1817805" cy="181780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15" y="277470"/>
            <a:ext cx="1356603" cy="1356603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811184" y="2210747"/>
            <a:ext cx="72659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ฤดูกาลบนโลก เกิดจากการที่โลกโคจรรอบดวงอาทิตย์ </a:t>
            </a:r>
          </a:p>
          <a:p>
            <a:r>
              <a:rPr lang="th-TH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โดยแกนของโลกเอียงคงที่ เมื่อโลกโคจรเปลี่ยนตำแหน่งไป บริเวณต่างๆของโลกได้รับแสงตกตรงและตกเฉียงแตกต่างกัน จึงเกิดการเปลี่ยนแปลงอุณหภูมิบนโลกแต่ละบริเวณในรอบปี </a:t>
            </a:r>
            <a:endParaRPr lang="th-TH" sz="3600" dirty="0"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1105786" y="1602103"/>
            <a:ext cx="305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จึงสรุปได้ว่า </a:t>
            </a: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&gt;&gt;&gt;&gt;</a:t>
            </a:r>
            <a:endParaRPr lang="th-TH" sz="3600" b="1" dirty="0">
              <a:solidFill>
                <a:schemeClr val="accent2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1211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ดวงอาทิตย์ โลก ดาว - ภาพฟรีบน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71" y="99935"/>
            <a:ext cx="4263656" cy="42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0" y="4280492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The center of the solar system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636781" y="800602"/>
            <a:ext cx="32605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ศูนย์กลาง           ของ</a:t>
            </a:r>
          </a:p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ระบบสุริยะ</a:t>
            </a:r>
            <a:endParaRPr lang="th-TH" sz="6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0" y="800602"/>
            <a:ext cx="287554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จุดเริ่มต้น</a:t>
            </a:r>
          </a:p>
          <a:p>
            <a:r>
              <a:rPr lang="th-TH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</a:p>
          <a:p>
            <a:r>
              <a:rPr lang="th-TH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</a:t>
            </a:r>
          </a:p>
          <a:p>
            <a:r>
              <a:rPr lang="th-TH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ในระบบสุริยะ</a:t>
            </a:r>
            <a:endParaRPr lang="th-TH" sz="5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2326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24" y="542458"/>
            <a:ext cx="1130839" cy="1130839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1967011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ปรากฏการณ์ที่เกิดจากการปฏิสัมพันธ์ระหว่าง</a:t>
            </a:r>
          </a:p>
          <a:p>
            <a:pPr algn="ctr"/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ดวงอาทิตย์ โลก และดวงจันทร์</a:t>
            </a:r>
            <a:endParaRPr lang="th-TH" sz="4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5" y="3496031"/>
            <a:ext cx="893345" cy="89334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04" y="3707275"/>
            <a:ext cx="539872" cy="539872"/>
          </a:xfrm>
          <a:prstGeom prst="rect">
            <a:avLst/>
          </a:prstGeom>
        </p:spPr>
      </p:pic>
      <p:sp>
        <p:nvSpPr>
          <p:cNvPr id="17" name="Text Placeholder 2"/>
          <p:cNvSpPr txBox="1">
            <a:spLocks/>
          </p:cNvSpPr>
          <p:nvPr/>
        </p:nvSpPr>
        <p:spPr>
          <a:xfrm>
            <a:off x="0" y="738871"/>
            <a:ext cx="9144000" cy="619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 ระบบสุริยะ</a:t>
            </a:r>
            <a:endParaRPr lang="en-US" altLang="ko-KR" sz="5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26" y="3707275"/>
            <a:ext cx="509914" cy="509914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77" y="3530030"/>
            <a:ext cx="893345" cy="893345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56" y="3741274"/>
            <a:ext cx="539872" cy="539872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78" y="3741274"/>
            <a:ext cx="509914" cy="509914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29" y="3530030"/>
            <a:ext cx="893345" cy="893345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508" y="3741274"/>
            <a:ext cx="539872" cy="539872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30" y="3741274"/>
            <a:ext cx="509914" cy="5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25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90011" y="2435991"/>
            <a:ext cx="8517657" cy="193899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ขณะที่โลกหมุนรอบตัวเองและโคจรรอบดวงอาทิตย์ ดวงจันทร์ก็หมุนรอบตัวเองและโคจรรอบโลกเช่นกัน ในแต่ละวันจะสังเกตเห็นรูปร่างปรากฏของดวงจันทร์เปลี่ยนแปลงไปและต้องใช้เวลา 29.5 วันจึงเห็นดวงจันทร์กลับมามีรูปร่างเป็นแบบเดิม ซึ่งใช้เวลามากกว่าการที่ดวงจันทร์โคจรรอบโลกครบ 1 รอบ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ซึ่งใช้เวลาเพียง 27.3 วัน เนื่องจากขณะที่ดวงจันทร์โคจรรอบโลก โลกก็โคจรรอบดวงอาทิตย์เปลี่ยนตำแหน่งไป เป็นผลจากปฏิสัมพันธ์ระหว่างวัตถุทั้งสาม</a:t>
            </a:r>
          </a:p>
        </p:txBody>
      </p:sp>
      <p:sp>
        <p:nvSpPr>
          <p:cNvPr id="3" name="สี่เหลี่ยมผืนผ้า 2">
            <a:hlinkClick r:id="rId2"/>
          </p:cNvPr>
          <p:cNvSpPr/>
          <p:nvPr/>
        </p:nvSpPr>
        <p:spPr>
          <a:xfrm>
            <a:off x="0" y="4616022"/>
            <a:ext cx="889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https://phet.colorado.edu/sims/html/gravity-and-orbits/latest/gravity-and-orbits_th.html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36332" y="4374983"/>
            <a:ext cx="54013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สื่อสถานการณ์จำลอง เรื่อง ความโน้มถ่วงและวงโคจร </a:t>
            </a:r>
            <a:r>
              <a:rPr lang="en-US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gravity and orbits</a:t>
            </a:r>
            <a:r>
              <a:rPr lang="en-US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132" y="261840"/>
            <a:ext cx="4016035" cy="194172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6" name="สี่เหลี่ยมผืนผ้า 5"/>
          <p:cNvSpPr/>
          <p:nvPr/>
        </p:nvSpPr>
        <p:spPr>
          <a:xfrm>
            <a:off x="159489" y="640680"/>
            <a:ext cx="46357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ปฏิสัมพันธ์ระหว่าง</a:t>
            </a:r>
          </a:p>
          <a:p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ดวงอาทิตย์ โลก และดวงจันทร์</a:t>
            </a:r>
            <a:endParaRPr lang="th-TH" sz="4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42" y="1802849"/>
            <a:ext cx="575802" cy="575802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11" y="1905812"/>
            <a:ext cx="405994" cy="40599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81" y="1919027"/>
            <a:ext cx="372609" cy="3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99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ทะเลแหวกในไทย Unseen Thailand ยามน้ำล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4308"/>
            <a:ext cx="6085490" cy="319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0" y="287080"/>
            <a:ext cx="9144000" cy="619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ตัวอย่างปรากฏการณ์ทางธรรมชาติ</a:t>
            </a:r>
            <a:endParaRPr lang="en-US" altLang="ko-KR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190593" y="1627677"/>
            <a:ext cx="29534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“ทะเลแหวกเป็นแหล่งท่องเที่ยวที่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แสดงความมหัศจรรย์ของธรรมชาติ บางช่วงเวลาที่ระดับน้ำทะเลลดลงจะเผยให้เห็นสันทรายสีขาวละเอียดทอดตัวยาวเป็นทางเดินเชื่อมระหว่างเกาะให้นักท่องเที่ยวเดินเล่นได้”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7" y="4387588"/>
            <a:ext cx="540931" cy="54093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11" y="219153"/>
            <a:ext cx="583462" cy="583462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5817FEE-3839-44BD-BB91-03A796616205}"/>
              </a:ext>
            </a:extLst>
          </p:cNvPr>
          <p:cNvSpPr txBox="1"/>
          <p:nvPr/>
        </p:nvSpPr>
        <p:spPr>
          <a:xfrm>
            <a:off x="1206748" y="4273334"/>
            <a:ext cx="5109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คำถามคือ ปรากฏการณ์ดังกล่าวเกิดขึ้นได้อย่างไร เกิดขึ้นเวลาใด </a:t>
            </a:r>
          </a:p>
          <a:p>
            <a:r>
              <a:rPr lang="th-TH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และเกี่ยวข้องกับปรากฏการณ์ดาราศาสตร์อย่างไร ??</a:t>
            </a:r>
          </a:p>
        </p:txBody>
      </p:sp>
    </p:spTree>
    <p:extLst>
      <p:ext uri="{BB962C8B-B14F-4D97-AF65-F5344CB8AC3E}">
        <p14:creationId xmlns:p14="http://schemas.microsoft.com/office/powerpoint/2010/main" val="486461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ดวงจันทร์, ดวงจันทร์, ดวงจันทร์ภาพตัดปะ png | PNGEg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t="5386" r="18989" b="7742"/>
          <a:stretch/>
        </p:blipFill>
        <p:spPr bwMode="auto">
          <a:xfrm>
            <a:off x="2359658" y="367419"/>
            <a:ext cx="4164947" cy="41105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05783" y="367419"/>
            <a:ext cx="97634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ดวงจันทร์              ดาวบริวาร</a:t>
            </a:r>
          </a:p>
          <a:p>
            <a:r>
              <a:rPr lang="en-US" sz="8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Moon 						 </a:t>
            </a:r>
            <a:r>
              <a:rPr lang="th-TH" sz="8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ของโลก </a:t>
            </a:r>
            <a:endParaRPr lang="th-TH" sz="7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3930" y="4429867"/>
            <a:ext cx="8713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Satellite of the earth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9896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ดวงจันทร์กำลังหดตัวเล็กลงจนเกิดแผ่นดินไหวในบางส่วน - BBC News ไทย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7"/>
          <a:stretch/>
        </p:blipFill>
        <p:spPr bwMode="auto">
          <a:xfrm>
            <a:off x="5889351" y="0"/>
            <a:ext cx="3254649" cy="198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52248" y="1806135"/>
            <a:ext cx="878542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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ดวงจันทร์ที่เป็นเป็นบริวารของโลก มีเพียง </a:t>
            </a:r>
            <a:r>
              <a:rPr lang="en-US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</a:t>
            </a:r>
          </a:p>
          <a:p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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th-TH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ไม่มีแสงสว่างในตัวเอง 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แสงสว่างของดวงจันทร์ที่เห็น</a:t>
            </a:r>
            <a:r>
              <a:rPr lang="th-TH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เกิดจากแสงจากดวงอาทิตย์ตกกระทบดวงจันทร์แล้วสะท้อนมายังโลก </a:t>
            </a:r>
          </a:p>
          <a:p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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เมื่อดวงจันทร์โคจรรอบโลก ขณะที่โลกโคจรรอบดวงอาทิตย์ โลกและดวงจันทร์จึงโคจรรอบรอบดวงอาทิตย์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46082" y="211567"/>
            <a:ext cx="24641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ดวงจันทร์</a:t>
            </a:r>
            <a:endParaRPr lang="th-TH" sz="6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363989" y="855941"/>
            <a:ext cx="1212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Moon</a:t>
            </a:r>
            <a:endParaRPr lang="th-TH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2703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ดวงจันทร์กำลังหดตัวเล็กลงจนเกิดแผ่นดินไหวในบางส่วน - BBC News ไทย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" r="11909"/>
          <a:stretch/>
        </p:blipFill>
        <p:spPr bwMode="auto">
          <a:xfrm>
            <a:off x="5981246" y="0"/>
            <a:ext cx="3162753" cy="187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46081" y="1392503"/>
            <a:ext cx="88526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 </a:t>
            </a: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ดวงจันทร์มีรูปร่างคล้ายทรงกลมทึบแสง ดวงจันทร์จึงได้รับแสงจาก</a:t>
            </a:r>
          </a:p>
          <a:p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ดวงอาทิตย์เพียงครึ่งดวงเสมอ </a:t>
            </a:r>
            <a:r>
              <a:rPr lang="th-TH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แต่การเปลี่ยนตำแหน่งของดวงจันทร์ในวงโคจร</a:t>
            </a:r>
          </a:p>
          <a:p>
            <a:r>
              <a:rPr lang="th-TH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รอบโลก</a:t>
            </a: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ทำให้คนบนโลกมองเห็นส่วนสว่างของดวงจันทร์เปลี่ยนไป </a:t>
            </a:r>
          </a:p>
          <a:p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โดยมองเห็นรูปร่างเป็นเสี้ยว ครึ่งดวง ค่อนดวง และเต็มดวง </a:t>
            </a:r>
          </a:p>
          <a:p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 </a:t>
            </a: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ช่วงเวลาที่มองเห็นดวงจันทร์เปลี่ยนแปลงรูปร่าง โดยมี</a:t>
            </a:r>
            <a:r>
              <a:rPr lang="th-TH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ส่วนสว่างเพิ่มขึ้น</a:t>
            </a:r>
          </a:p>
          <a:p>
            <a:r>
              <a:rPr lang="th-TH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จนเต็มดวงเรียกว่า ข้างขึ้น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(Waxing)</a:t>
            </a: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และช่วงเวลาที่มองเห็น</a:t>
            </a:r>
            <a:r>
              <a:rPr lang="th-TH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ส่วนสว่างของ</a:t>
            </a:r>
          </a:p>
          <a:p>
            <a:r>
              <a:rPr lang="th-TH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ดวงจันทร์ค่อย ๆ ลดลงจนมองไม่เห็นดวงจันทร์ เรียกว่า ข้างแรม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(Waning)</a:t>
            </a:r>
            <a:endParaRPr lang="th-TH" sz="32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46081" y="211567"/>
            <a:ext cx="26388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ดวงจันทร์</a:t>
            </a:r>
            <a:endParaRPr lang="th-TH" sz="6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363989" y="855941"/>
            <a:ext cx="1212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Moon</a:t>
            </a:r>
            <a:endParaRPr lang="th-TH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0270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content.fbkk7-3.fna.fbcdn.net/v/t1.0-9/50563462_2087387501347255_4818329088450101248_o.jpg?_nc_cat=100&amp;_nc_sid=730e14&amp;_nc_eui2=AeHBtx2WPFDv__p_Bt-pcE-jB5BnqT2p0v0HkGepPanS_csQ6WyFCO5iW1HkgKvsoAY&amp;_nc_ohc=yfAsSpFFK4oAX_HdPxA&amp;_nc_ht=scontent.fbkk7-3.fna&amp;oh=7b38ea54df356cf298c070af651e7495&amp;oe=5FA309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447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65329" y="-75512"/>
            <a:ext cx="34563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Moon phases</a:t>
            </a:r>
            <a:endParaRPr lang="th-TH" sz="6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9594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466029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http://www.scimath.org/resources/10594/index.html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66" y="76111"/>
            <a:ext cx="8430178" cy="4123662"/>
          </a:xfrm>
          <a:prstGeom prst="rect">
            <a:avLst/>
          </a:prstGeom>
          <a:ln>
            <a:noFill/>
          </a:ln>
        </p:spPr>
      </p:pic>
      <p:sp>
        <p:nvSpPr>
          <p:cNvPr id="4" name="สี่เหลี่ยมผืนผ้า 3"/>
          <p:cNvSpPr/>
          <p:nvPr/>
        </p:nvSpPr>
        <p:spPr>
          <a:xfrm>
            <a:off x="308344" y="4310747"/>
            <a:ext cx="5017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สื่ออินเตอร์แอ็กทีฟซิมูเลชัน ตอน การเกิดข้างขึ้น ข้างแรม 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74158" y="150852"/>
            <a:ext cx="2364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Moon phases</a:t>
            </a:r>
            <a:endParaRPr lang="th-TH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6527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106857" y="776079"/>
            <a:ext cx="46377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การที่ดวงจันทร์โคจรรอบโลก นอกจากจะทำให้เรามองเห็นดวงจันทร์เปลี่ยนแปลงไปในแต่ละวันในช่วงเวลาประมาณ 1 เดือนแล้ว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ถ้าเราสังเกตดวงจันทร์บนท้องฟ้า จะพบว่า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ดวงจันทร์ปรากฏทางด้านทิศตะวันออกช้าไป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วันละประมาณ 50 นาที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เช่นนี้ทุกวัน 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ทำให้ในวันแรม 15 ค่ำหรือวันจันทร์ดับ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คนบนโลกไม่สามารถมองเห็นดวงจันทร์ได้ เนื่องจาก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ดวงจันทร์จะขึ้นและตกพร้อมกับดวงอาทิตย์ และ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เป็นช่วงที่ดวงจันทร์หันด้านที่ไม่ได้รับแสงมายังโลกด้วย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42861" y="684379"/>
            <a:ext cx="25843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Moon phases</a:t>
            </a:r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97226" y="94608"/>
            <a:ext cx="33602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ข้างขึ้นข้างแรม</a:t>
            </a:r>
          </a:p>
        </p:txBody>
      </p:sp>
      <p:pic>
        <p:nvPicPr>
          <p:cNvPr id="6" name="Picture 2" descr="ดวงจันทร์กำลังหดตัวเล็กลงจนเกิดแผ่นดินไหวในบางส่วน - BBC News ไทย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t="7364" r="19727"/>
          <a:stretch/>
        </p:blipFill>
        <p:spPr bwMode="auto">
          <a:xfrm>
            <a:off x="197226" y="1700042"/>
            <a:ext cx="3604437" cy="30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19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143501" y="577927"/>
            <a:ext cx="40004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น้ำขึ้น-น้ำลง</a:t>
            </a:r>
          </a:p>
          <a:p>
            <a:pPr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ปรากฏการณ์ธรรมชาติจากดวงจันทร์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265774" y="1871305"/>
            <a:ext cx="37559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ปรากฏการณ์น้ำขึ้น-น้ำลง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(tide)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เป็นปรากฏการณ์ที่เกี่ยวข้องกับ ดวงอาทิตย์ โลก และดวงจันทร์ ซึ่งเป็นผลมาจากแรงดึงดูดที่ดวงจันทร์และดวงอาทิตย์กระทำต่อโลก ซึ่งดวงจันทร์คือปัจจัยสำคัญ เนื่องจากดวงจันทร์อยู่ใกล้โลกมากกว่าดวงอาทิตย์ 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เรียกแรงดึงดูดระหว่างโลกและดวงจันทร์นี้ว่า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thaiDist"/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แรงไทดัล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(tidal force)</a:t>
            </a:r>
            <a:endParaRPr lang="th-TH" sz="24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386" name="Picture 2" descr="ปรากฏการณ์น้ำขึ้น-น้ำลง | Science and Technology Knowledge Centre : STK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3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139 new dwarf planets found in our solar system - The We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0"/>
            <a:ext cx="88240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5486400" y="3943171"/>
            <a:ext cx="36576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“ระบบสุริยะของเรามีดวงอาทิตย์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เป็นดาวฤกษ์ ซึ่งเป็นวัตถุที่มีมวลมากที่สุด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และเป็นศูนย์กลางของระบบสุริยะ”</a:t>
            </a:r>
          </a:p>
        </p:txBody>
      </p:sp>
      <p:sp>
        <p:nvSpPr>
          <p:cNvPr id="3" name="ลูกศรขวาท้ายบาก 2"/>
          <p:cNvSpPr/>
          <p:nvPr/>
        </p:nvSpPr>
        <p:spPr>
          <a:xfrm rot="13630563">
            <a:off x="4939806" y="3152607"/>
            <a:ext cx="1442711" cy="436880"/>
          </a:xfrm>
          <a:prstGeom prst="notchedRightArrow">
            <a:avLst>
              <a:gd name="adj1" fmla="val 46265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274319" y="875314"/>
            <a:ext cx="3782673" cy="1154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3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“ดวงอาทิตย์และวัตถุเหล่านี้ต่างยึดเหนี่ยวกัน</a:t>
            </a:r>
          </a:p>
          <a:p>
            <a:pPr algn="ctr"/>
            <a:r>
              <a:rPr lang="th-TH" sz="23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</a:t>
            </a:r>
            <a:r>
              <a:rPr lang="th-TH" sz="23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แรงโน้มถ่วง (</a:t>
            </a:r>
            <a:r>
              <a:rPr lang="en-US" sz="23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gravitational force : F) </a:t>
            </a:r>
            <a:r>
              <a:rPr lang="th-TH" sz="23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ทำให้วัตถุทั้งหมดโคจรรอบดวงอาทิตย์”</a:t>
            </a:r>
          </a:p>
        </p:txBody>
      </p:sp>
      <p:sp>
        <p:nvSpPr>
          <p:cNvPr id="8" name="ลูกศรขวาท้ายบาก 7"/>
          <p:cNvSpPr/>
          <p:nvPr/>
        </p:nvSpPr>
        <p:spPr>
          <a:xfrm rot="1524373">
            <a:off x="3332835" y="1892000"/>
            <a:ext cx="853029" cy="436880"/>
          </a:xfrm>
          <a:prstGeom prst="notchedRightArrow">
            <a:avLst>
              <a:gd name="adj1" fmla="val 46265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61" y="4048607"/>
            <a:ext cx="276225" cy="27622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" y="716181"/>
            <a:ext cx="276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87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" y="189163"/>
            <a:ext cx="5613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น้ำขึ้น-น้ำลง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ปรากฏการณ์ธรรมชาติจากดวงจันทร์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288170" y="716806"/>
            <a:ext cx="353000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เมื่อโลกหมุนรอบตัวเอง ฝั่งที่หันหน้าเข้าหาดวงจันทร์ก็จะถูกอิทธิพลแรงดึงดูดจากดวงจันทร์ ทำให้น้ำในมหาสมุทรไหลเข้ามารวมกันในบริเวณนั้น นั่นก็คือ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ปรากฏการณ์น้ำขึ้น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(High tide) </a:t>
            </a:r>
            <a:endParaRPr lang="th-TH" sz="24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8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รวมถึงด้านตรงข้ามบนโลกที่อยู่ไกลจากดวงจันทร์ เคลื่อนที่ช้ากว่าพื้นดิน ทำให้เกิดช่องว่างที่น้ำข้างเคียงไหลรวมกันและ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บริเวณกึ่งกลางระหว่างน้ำขึ้นทั้งสอง 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เรียกว่า น้ำลง (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Low tide)</a:t>
            </a:r>
            <a:endParaRPr lang="th-TH" sz="24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2" descr="http://www.vcharkarn.com/uploads/24/24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01" y="1669855"/>
            <a:ext cx="4986089" cy="2511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75605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118713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ภาพแสดงน้ำขึ้น-น้ำลง</a:t>
            </a:r>
          </a:p>
        </p:txBody>
      </p:sp>
      <p:grpSp>
        <p:nvGrpSpPr>
          <p:cNvPr id="5" name="กลุ่ม 4"/>
          <p:cNvGrpSpPr/>
          <p:nvPr/>
        </p:nvGrpSpPr>
        <p:grpSpPr>
          <a:xfrm>
            <a:off x="0" y="903819"/>
            <a:ext cx="9144000" cy="3677022"/>
            <a:chOff x="0" y="1042043"/>
            <a:chExt cx="9144000" cy="3677022"/>
          </a:xfrm>
        </p:grpSpPr>
        <p:pic>
          <p:nvPicPr>
            <p:cNvPr id="2" name="Picture 2" descr="http://board.postjung.com/data/637/637543-topic-ix-0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50182"/>
            <a:stretch/>
          </p:blipFill>
          <p:spPr bwMode="auto">
            <a:xfrm>
              <a:off x="4593265" y="1042043"/>
              <a:ext cx="4550735" cy="3677022"/>
            </a:xfrm>
            <a:prstGeom prst="rect">
              <a:avLst/>
            </a:prstGeom>
            <a:noFill/>
          </p:spPr>
        </p:pic>
        <p:pic>
          <p:nvPicPr>
            <p:cNvPr id="4" name="Picture 2" descr="http://board.postjung.com/data/637/637543-topic-ix-0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0361"/>
            <a:stretch/>
          </p:blipFill>
          <p:spPr bwMode="auto">
            <a:xfrm>
              <a:off x="0" y="1042043"/>
              <a:ext cx="4534386" cy="3677022"/>
            </a:xfrm>
            <a:prstGeom prst="rect">
              <a:avLst/>
            </a:prstGeom>
            <a:noFill/>
          </p:spPr>
        </p:pic>
      </p:grpSp>
      <p:sp>
        <p:nvSpPr>
          <p:cNvPr id="6" name="สี่เหลี่ยมผืนผ้า 5"/>
          <p:cNvSpPr/>
          <p:nvPr/>
        </p:nvSpPr>
        <p:spPr>
          <a:xfrm>
            <a:off x="1415215" y="4490513"/>
            <a:ext cx="61237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High tide                            Low tide</a:t>
            </a:r>
          </a:p>
        </p:txBody>
      </p:sp>
    </p:spTree>
    <p:extLst>
      <p:ext uri="{BB962C8B-B14F-4D97-AF65-F5344CB8AC3E}">
        <p14:creationId xmlns:p14="http://schemas.microsoft.com/office/powerpoint/2010/main" val="58956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020427" y="131294"/>
            <a:ext cx="2582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น้ำเกิด-น้ำตาย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476881" y="315961"/>
            <a:ext cx="2613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Spring tides – neap tides</a:t>
            </a:r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903" y="196412"/>
            <a:ext cx="3863938" cy="4750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2" descr="Tides - 8TH GRADE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12"/>
            <a:ext cx="3917841" cy="475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3917841" y="801701"/>
            <a:ext cx="52943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ประมาณวันแรม 15 ค่ำและขึ้น 15 ค่ำ ตำแหน่งของดวงจันทร์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จะโคจรอยู่ในแนวเส้นตรงเดียวกันกับดวงอาทิตย์ เป็นผลให้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แรงไทดัลจากดวงอาทิตย์เสริมแรงกับดวงจันทร์ จึงเป็นวันที่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ระดับน้ำขึ้นสูงสุดและต่ำสุดต่างกันมาก ซึ่งระดับน้ำจะสูงขึ้นมากกว่าปกติ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เรียกว่า 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วันน้ำเกิด (spring tides) </a:t>
            </a:r>
          </a:p>
          <a:p>
            <a:endParaRPr lang="th-TH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ส่วนประมาณวันแรม 8 ค่ำและขึ้น 8 ค่ำ ตำแหน่งของดวงจันทร์โคจรมาอยู่ในแนวตั้งฉากกับดวงอาทิตย์ ซึ่งแรงไทดัลไม่เสริมกัน จึงเป็นวันที่ระดับน้ำขึ้นสูงสุดและลงต่ำสุดไม่แตกต่างกัน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ซึ่งระดับน้ำจะสูงขึ้นน้อยกว่าปกติ เรียกว่า 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วันน้ำตาย (neap tides) 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98200" y="2131279"/>
            <a:ext cx="321705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ดวงอาทิตย์แม้อยู่ห่างไกลจากโลก แต่มีมวลมาก</a:t>
            </a:r>
          </a:p>
          <a:p>
            <a:pPr algn="ctr"/>
            <a:r>
              <a:rPr lang="th-TH" sz="1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แรงโน้มถ่วงจึงมีผลต่อระดับน้ำเช่นกัน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1" y="2295525"/>
            <a:ext cx="276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14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145690"/>
            <a:ext cx="80281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การเปลี่ยนแปลงระดับน้ำส่งผลต่อการดำรงชีวิต</a:t>
            </a:r>
          </a:p>
        </p:txBody>
      </p:sp>
      <p:pic>
        <p:nvPicPr>
          <p:cNvPr id="19458" name="Picture 2" descr="GE112-IT การคมนาคมทางน้ำ หรือ การขนส่งทางน้ำ (Water Transportation)  การเดินทางทางน้ำของไทยมีมาตั้งแต่สมัยกรุงสุโขทัยเป็นราชธานี  ซึ่งเป็นอาณาจักร หรือรัฐในอดีตรัฐหนึ่ง ตั้งอยู่บนที่ราบลุ่มแม่น้ำยม โดยการ  ขนส่งทางน้ำ เริ่มจากการใช้ท่อนไม้ลอยน้ำเป็นตัวพยุง ต่อมานำท่อนไม้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14" y="970117"/>
            <a:ext cx="3090670" cy="23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an Dome Homestay, Chumporn แดนโดมโฮมสเตย์ ชุมพร traveling guide by  Touronth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23" y="970117"/>
            <a:ext cx="3516814" cy="23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247415" y="3335816"/>
            <a:ext cx="6802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การคมนาคมทางน้ำ                               บริเวณชายฝั่งทะเล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17905" y="3797481"/>
            <a:ext cx="8452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การเปลี่ยนแปลงระดับน้ำส่งผลต่อการดำรงชีวิตคนบนโลก เช่น การกัดเซาะชายฝั่ง การคมนาคมทางน้ำ การขนส่งสินค้า การออกแบบบ้านที่สร้างบริเวณชายฝั่งทะเล และยังต่อผลต่อการปรับตัวของสิ่งมีชีวิตในบริเวณที่ได้รับผลจากปรากฏการณ์น้ำขึ้น-น้ำลงเป็นประจำ เช่น ปลาตีน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3832346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30" y="186098"/>
            <a:ext cx="1130839" cy="1130839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578140" y="245615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เทคโนโลยีอวกาศและการใช้ประโยชน์</a:t>
            </a:r>
            <a:endParaRPr lang="th-TH" sz="4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197831" y="1047916"/>
            <a:ext cx="9144000" cy="619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 ระบบสุริยะ</a:t>
            </a:r>
            <a:endParaRPr lang="en-US" altLang="ko-KR" sz="5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67" y="3439561"/>
            <a:ext cx="1552924" cy="155292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0487" y="3192336"/>
            <a:ext cx="1805682" cy="180568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5" y="1662073"/>
            <a:ext cx="1656042" cy="1656042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4900">
            <a:off x="4296681" y="3119306"/>
            <a:ext cx="1951743" cy="1951743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1" y="186098"/>
            <a:ext cx="1416718" cy="1416718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8923" y="1177648"/>
            <a:ext cx="1416718" cy="141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48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10194" y="1792908"/>
            <a:ext cx="34211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เทคโนโลยีอวกาศ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21602" y="2365140"/>
            <a:ext cx="3106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Space technology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04" y="356819"/>
            <a:ext cx="1631054" cy="163105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72" y="3199851"/>
            <a:ext cx="1673527" cy="167352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0" y="2828592"/>
            <a:ext cx="1545905" cy="1545905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20" y="189316"/>
            <a:ext cx="1540179" cy="1540179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8743"/>
            <a:ext cx="1676400" cy="1676400"/>
          </a:xfrm>
          <a:prstGeom prst="rect">
            <a:avLst/>
          </a:prstGeom>
        </p:spPr>
      </p:pic>
      <p:pic>
        <p:nvPicPr>
          <p:cNvPr id="14" name="Picture 2" descr="Satellite, dish, communication, artificial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299" y="2779651"/>
            <a:ext cx="2004576" cy="200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7673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59" y="205239"/>
            <a:ext cx="922521" cy="922521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4185447" y="604540"/>
            <a:ext cx="316785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 (telescope)</a:t>
            </a:r>
          </a:p>
        </p:txBody>
      </p:sp>
      <p:pic>
        <p:nvPicPr>
          <p:cNvPr id="1026" name="Picture 2" descr="กล้องโทรทรรศน์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101521" y="1305601"/>
            <a:ext cx="48303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เป็นอุปกรณ์ที่ผลิตขึ้น </a:t>
            </a:r>
            <a:r>
              <a:rPr lang="th-TH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เพื่อขยายขอบเขต</a:t>
            </a:r>
          </a:p>
          <a:p>
            <a:r>
              <a:rPr lang="th-TH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การมองเห็นด้วยสายตามนุษย์ให้สามารถ</a:t>
            </a:r>
          </a:p>
          <a:p>
            <a:r>
              <a:rPr lang="th-TH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ใช้สังเกตวัตถุท้องฟ้าที่อยู่ไกลจากโลก </a:t>
            </a: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ซึ่งแสงจากวัตถุที่เดินทางผ่านอวกาศมาถึงผู้สังเกตมีปริมาณน้อย จึงทำให้เราเห็นดาวบางดวงริบหรี่ แต่</a:t>
            </a:r>
          </a:p>
          <a:p>
            <a:r>
              <a:rPr lang="th-TH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กล้องโทรทรรศน์ช่วยรวมแสงและแยกภาพวัตถุ</a:t>
            </a:r>
          </a:p>
          <a:p>
            <a:r>
              <a:rPr lang="th-TH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ที่อยู่ใกล้กันให้ชัดเจนยิ่งขึ้น</a:t>
            </a: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รวมไปถึงทำให้สังเกตรายละเอียดของวัตถุท้องฟ้าได้ชัดเจนมากยิ่งขึ้น</a:t>
            </a:r>
          </a:p>
        </p:txBody>
      </p:sp>
    </p:spTree>
    <p:extLst>
      <p:ext uri="{BB962C8B-B14F-4D97-AF65-F5344CB8AC3E}">
        <p14:creationId xmlns:p14="http://schemas.microsoft.com/office/powerpoint/2010/main" val="279999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59" y="404935"/>
            <a:ext cx="922521" cy="922521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318976" y="404935"/>
            <a:ext cx="7445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กล้องโทรทรรศน์จึงใช้เพื่อศึกษาหรือสังเกตการณ์อวกาศในระยะไกล (</a:t>
            </a:r>
            <a:r>
              <a:rPr lang="th-TH" sz="24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space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obsevation)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ศึกษาการกำเนิดของดาว ติดตามการเปลี่ยนแปลงของดาว ติดตามวัตถุท้องฟ้าซึ่งอยู่ใกล้โลก รวมถึงวางแผนการสำรวจอวกาศในอนาคต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18976" y="1605264"/>
            <a:ext cx="8399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กล้องโทรทรรศน์ที่สังเกตแสงที่ตามองเห็นมี 2 ประเภท แบ่งโดยใช้หลักการรวมแสง 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เมื่อผ่านอุปกรณ์ชนิดต่าง ๆ เป็นเกณฑ์ ได้แก่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580659" y="2516710"/>
            <a:ext cx="535122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กล้องโทรทรรศน์แบบหักเหแสง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(refracting telescope)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21" y="2584443"/>
            <a:ext cx="369096" cy="369096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3526117" y="3123936"/>
            <a:ext cx="55262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กล้องประเภทนี้ใช้หลักการหักเหของแสงผ่านเลนส์นูน 2 ชุด คือ </a:t>
            </a:r>
          </a:p>
          <a:p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เลนส์ใกล้วัตถุและเลนส์ใกล้ตา เมื่อแสงผ่านเลนส์ใกล้วัตถุจะเกิด</a:t>
            </a:r>
          </a:p>
          <a:p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การหักเหไปรวมกัน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ทำให้เกิดภาพจริงที่จุดโฟกัสของเลนส์ใกล้วัตถุ ภาพนี้จะเป็นวัตถุของเลนส์ใกล้ตา ทำให้เกิดภาพเสมือนขนาดขยาย</a:t>
            </a:r>
          </a:p>
        </p:txBody>
      </p:sp>
      <p:pic>
        <p:nvPicPr>
          <p:cNvPr id="2050" name="Picture 2" descr="กล้องโทรทรรศน์ ชนิดหักเหแสง กล้องดูดาว Tianlang F600/80 TP2-80DZM -  เครื่องดักฟัง เครื่องติดตาม เครื่องตรวจจับโลหะ เครื่องช่วยฟัง ดักฟังจิ๋ว  เครื่องGPSติดตามตัว เครื่องอัดเสียง เครื่องบันทึกเสียง อุปกรณ์นักสืบ :  Inspired by LnwShop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54" y="2436261"/>
            <a:ext cx="2257335" cy="225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321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59" y="257789"/>
            <a:ext cx="922521" cy="922521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1093701" y="435581"/>
            <a:ext cx="58851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กล้องโทรทรรศน์แบบสะท้อนแสง (ref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lecting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telescope)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5" y="486549"/>
            <a:ext cx="421284" cy="421284"/>
          </a:xfrm>
          <a:prstGeom prst="rect">
            <a:avLst/>
          </a:prstGeom>
        </p:spPr>
      </p:pic>
      <p:pic>
        <p:nvPicPr>
          <p:cNvPr id="3074" name="Picture 2" descr="กล้องโทรทรรศน์สะท้อนแสง - เทคโนโลยีอวกา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20" y="1180310"/>
            <a:ext cx="3508915" cy="350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3833610" y="1180310"/>
            <a:ext cx="49950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กล้องประเภทนี้ใช้หลักการรับและรวมแสงจากวัตถุไปยังกระจกเงาเว้าให้สะท้อนไปรวมกัน ทำให้เกิดภาพจริงที่</a:t>
            </a:r>
          </a:p>
          <a:p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จุดโฟกัสของกระจกเว้า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ภาพนี้จะเป็นวัตถุของเลนส์ใกล้ตา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ทำให้เกิดภาพเสมือนขนาดขยาย หากต้องการให้ภาพมี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ขนาดขยายมากขึ้นและคมชัดยิ่งขึ้น ทำได้โดยใช้กระจกเงาเว้าที่มีขนาดใหญ่ เพื่อให้สามารถรวมแสงได้มากขึ้น ปัจจุบัน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กล้องโทรทรรศน์กำลังขยายสูง ส่วนใหญ่เป็นแบบสะท้อนแสง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ซึ่งทำความสะอาดง่ายและตันทุนต่ำ นอกจากนั้นยังมีขนาด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กะทัดรัดกว่า เมื่อเทียบกับกล้องโทรทรรศน์แบบหักเหแสง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ที่มีกำลังขยายเท่ากัน</a:t>
            </a:r>
          </a:p>
        </p:txBody>
      </p:sp>
    </p:spTree>
    <p:extLst>
      <p:ext uri="{BB962C8B-B14F-4D97-AF65-F5344CB8AC3E}">
        <p14:creationId xmlns:p14="http://schemas.microsoft.com/office/powerpoint/2010/main" val="3123407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59" y="205239"/>
            <a:ext cx="922521" cy="922521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742950" y="1127760"/>
            <a:ext cx="50460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การสังเกตท้องฟ้าจากบนโลกมีข้อจำกัดจากสิ่งที่มาบดบังท้องฟ้า เช่น เมฆหรือแสงที่มารบกวน จึงมีการส่งกล้องโทรทรรศน์ขึ้นไปในอวกาศเหนือชั้นบรรยากาศของโลก เรียกว่า 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กล้องโทรทรรศน์อวกาศ ซึ่งจัดเป็นดาวเทียมที่ให้ประโยชน์ด้านการศึกษาดาราศาสตร์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เช่น 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กล้องโทรทรรศน์อวกาศฮับเบิล (Hubble </a:t>
            </a:r>
            <a:r>
              <a:rPr lang="th-TH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space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telescope)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ซึ่งเป็นกล้องโทรทรรศน์แบบสะท้อนแสงที่ตรวจวัดแสงที่ตามองเห็นและรังสีอินฟราเรด ภาพที่ได้จากกล้องโทรทรรศน์อวกาศ</a:t>
            </a:r>
            <a:r>
              <a:rPr lang="th-TH" sz="24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ฮับเ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บิล                มีจำนวนมากมาย หนึ่งในภาพที่น่าตื่นตะลึงคือ ภาพกาแล็กซีนับไม่ถ้วนที่อยู่ไกลออกไป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25284" y="506824"/>
            <a:ext cx="252974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กล้องโทรทรรศน์อวกาศ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1" y="580190"/>
            <a:ext cx="376489" cy="376489"/>
          </a:xfrm>
          <a:prstGeom prst="rect">
            <a:avLst/>
          </a:prstGeom>
        </p:spPr>
      </p:pic>
      <p:pic>
        <p:nvPicPr>
          <p:cNvPr id="4098" name="Picture 2" descr="กล้องฮับเบิลถูกส่งเข้า Safe Mode ระหว่างแก้ปัญหาไจโรสโคปบนยาน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r="19633"/>
          <a:stretch/>
        </p:blipFill>
        <p:spPr bwMode="auto">
          <a:xfrm>
            <a:off x="5969704" y="1470159"/>
            <a:ext cx="2962176" cy="25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61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การเคลื่อนที่ของวัตถุในสนามโน้มถ่วง - sci30113b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3" y="1144427"/>
            <a:ext cx="3992677" cy="383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1097280" y="166103"/>
            <a:ext cx="5801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แรงโน้มถ่วง (</a:t>
            </a:r>
            <a:r>
              <a:rPr lang="en-US" sz="40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gravitational force : F) </a:t>
            </a:r>
            <a:endParaRPr lang="th-TH" sz="4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3" y="127653"/>
            <a:ext cx="784785" cy="784785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409440" y="1487332"/>
            <a:ext cx="45720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โลกดึงดูดวัตถุต่าง ๆ บนโลกรวมถึงตัวเราไว้ด้วยแรงโน้มถ่วง แรงโน้มถ่วงที่โลกกระทำต่อวัตถุนี้ ทำให้วัตถุมีน้ำหนัก </a:t>
            </a:r>
            <a:endParaRPr lang="en-US" sz="2400" dirty="0">
              <a:solidFill>
                <a:schemeClr val="bg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	ซึ่งน้ำหนักของคนคนหนึ่งหรือขนาดของแรงโน้มถ่วงจะมากหรือน้อยขึ้นอยู่กับระยะห่างระหว่างคนกับจุดศูนย์กลางของโลก ยิ่งระยะห่างมากขึ้น ขนาดของแรงโน้มถ่วงก็จะยิ่งลดลง นอกจากนี้ขนาดของแรงโน้มถ่วงยังขึ้นอยู่กับมวลของดาวต่างๆด้วย</a:t>
            </a:r>
            <a:endParaRPr lang="en-US" sz="2400" dirty="0">
              <a:solidFill>
                <a:schemeClr val="bg1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2874484" y="760975"/>
            <a:ext cx="2508226" cy="8002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3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3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แรงโน้มถ่วง </a:t>
            </a:r>
          </a:p>
          <a:p>
            <a:pPr algn="ctr"/>
            <a:r>
              <a:rPr lang="th-TH" sz="23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3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gravitational force : F)</a:t>
            </a:r>
            <a:r>
              <a:rPr lang="th-TH" sz="23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</p:txBody>
      </p:sp>
      <p:sp>
        <p:nvSpPr>
          <p:cNvPr id="13" name="ลูกศรขวาท้ายบาก 12"/>
          <p:cNvSpPr/>
          <p:nvPr/>
        </p:nvSpPr>
        <p:spPr>
          <a:xfrm rot="6006305">
            <a:off x="2531969" y="1210914"/>
            <a:ext cx="627335" cy="378234"/>
          </a:xfrm>
          <a:prstGeom prst="notchedRightArrow">
            <a:avLst>
              <a:gd name="adj1" fmla="val 46265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04938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59" y="205239"/>
            <a:ext cx="922521" cy="922521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4048782" y="1419812"/>
            <a:ext cx="51687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กล้องโทรทรรศน์วิทยุเป็นเครื่องมือสำหรับสังเกตการณ์ปรากฏการณ์ต่าง ๆ ที่เกิดขึ้นในอวกาศ ในช่วงคลื่นที่ตามนุษย์มองไม่เห็น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และนอกเหนือจากการใช้งานเพื่อดาราศาสตร์แล้ว การจัดสร้างกล้องโทรทรรศน์วิทยุขนาดใหญ่ ยังทำให้เกิด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ความเข้าใจทางวิทยาศาสตร์และวิศวกรรมศาสตร์ ซึ่งเป็น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สิ่งขับเคลื่อนความก้าวหน้าของเทคโนโลยีในประเทศไทย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โทรคมนาคม การจัดการหรือประมวลผล ข้อมูลปริมาณมาก วิศวกรรมโครงสร้างซับซ้อน และวิศวกรรมอวกาศ เป็นต้น</a:t>
            </a:r>
          </a:p>
        </p:txBody>
      </p:sp>
      <p:pic>
        <p:nvPicPr>
          <p:cNvPr id="5122" name="Picture 2" descr="ดาราศาสตร์วิทยุไทยปักหลักบนแผ่นดินพระราชทา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4" y="965336"/>
            <a:ext cx="3838575" cy="38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3531476" y="294219"/>
            <a:ext cx="436892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กล้องโทรทรรศน์วิทยุ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Radio telescope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11" y="294219"/>
            <a:ext cx="395288" cy="39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60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28" y="83191"/>
            <a:ext cx="913597" cy="913597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4725143" y="933450"/>
            <a:ext cx="41243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จรวด พัฒนาขึ้นสำหรับการเดินทางออกสู่อวกาศ </a:t>
            </a:r>
          </a:p>
          <a:p>
            <a:pPr algn="thaiDist"/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จรวดจะต้องมีอัตราเร็วมากพอค่าหนึ่ง จนแรงโน้มถ่วงของโลกไม่สามารถที่จะดึงดูดไว้ได้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เพื่อนำยานอวกาศ (spacecraft) ออกไปปฏิบัติภารกิจในอวกาศได้ จรวดจะมีหลายท่อน ซึ่งอาจเป็นเชื้อเพลิงแข็งหรือเชื้อเพลิงเหลว เพราะหากมีเชื้อเพลิงส่วนเดียว อาจไม่เพียงพอต่อการเดินทางที่ยาวนาน แต่บางครั้งการส่งจรวดขึ้นไปอาจเป็นเพียงการนำอุปกรณ์ดาวเทียม หรือชิ้นส่วนบางอย่างขึ้นสู่สถานีอวกาศ โดยยังอยู่ใกล้สนามโน้มถ่วงของโลก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16656" y="238124"/>
            <a:ext cx="3010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จรวด (Rocket) </a:t>
            </a:r>
          </a:p>
        </p:txBody>
      </p:sp>
      <p:pic>
        <p:nvPicPr>
          <p:cNvPr id="6146" name="Picture 2" descr="ดาวโจร เริ่มแล้ว นะฮะ ....... เอา ไฮเดิม เป็นฐาน ปล่อยจรวด ........!!! -  Panti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r="7890"/>
          <a:stretch/>
        </p:blipFill>
        <p:spPr bwMode="auto">
          <a:xfrm>
            <a:off x="397736" y="933450"/>
            <a:ext cx="42100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6017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3375" y="1798454"/>
            <a:ext cx="44491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ยานอวกาศ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เป็นยานพาหนะที่นำมนุษย์หรืออุปกรณ์อัตโนมัติขึ้นไปสู่อวกาศ โดยมีวัตถุประสงค์เพื่อสำรวจโลกหรือเดินทางไปยังดาวดวงอื่น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 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ยานอวกาศมี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 2 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ประเภท คือ ยานอวกาศที่มีมนุษย์ควบคุม และยานอวกาศที่ไม่มีมนุษย์ควบคุม  </a:t>
            </a:r>
            <a:endParaRPr lang="th-TH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434">
            <a:off x="7857243" y="191210"/>
            <a:ext cx="1076699" cy="1076699"/>
          </a:xfrm>
          <a:prstGeom prst="rect">
            <a:avLst/>
          </a:prstGeom>
        </p:spPr>
      </p:pic>
      <p:pic>
        <p:nvPicPr>
          <p:cNvPr id="7170" name="Picture 2" descr="ยานอวกาศ - วิกิพีเดี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05" y="1496815"/>
            <a:ext cx="4169140" cy="276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459051" y="470093"/>
            <a:ext cx="45768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ยานอวกาศ</a:t>
            </a:r>
            <a:r>
              <a:rPr lang="th-TH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Spacecraft)</a:t>
            </a:r>
            <a:endParaRPr lang="th-TH" sz="4800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2159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66009" y="3979807"/>
            <a:ext cx="5592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การสร้างสถานีอวกาศนานาชาติ (International Space Station: </a:t>
            </a:r>
            <a:r>
              <a:rPr lang="en-US" sz="2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</a:t>
            </a:r>
            <a:r>
              <a:rPr lang="th-TH" sz="2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SS) ต้องใช้จรวดบรรทุกชิ้นส่วนของสถานีอวกาศเป็นจำนวนหลายรอบ เพื่อนำไปประกอบเป็นสถานีอวกาศในขณะที่กำลังโคจรรอบโลก 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4" y="114301"/>
            <a:ext cx="952499" cy="952499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68396" y="333345"/>
            <a:ext cx="55034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สถานีอวกาศ (</a:t>
            </a:r>
            <a:r>
              <a:rPr lang="th-TH" sz="4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space</a:t>
            </a:r>
            <a:r>
              <a:rPr lang="th-TH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station) </a:t>
            </a:r>
          </a:p>
        </p:txBody>
      </p:sp>
      <p:pic>
        <p:nvPicPr>
          <p:cNvPr id="8194" name="Picture 2" descr="The International Space Station: Together is the Future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7" y="953176"/>
            <a:ext cx="5181568" cy="291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818080" y="1066800"/>
            <a:ext cx="305752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สถานีอวกาศ เปรียบเสมือนบ้าน</a:t>
            </a:r>
          </a:p>
          <a:p>
            <a:pPr algn="thaiDist"/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ของนักบินอวกาศ นอกจากจะสร้างขึ้น </a:t>
            </a:r>
          </a:p>
          <a:p>
            <a:pPr algn="thaiDist"/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เพื่อใช้กับงานทดลองและงานวิจัยที่</a:t>
            </a:r>
          </a:p>
          <a:p>
            <a:pPr algn="thaiDist"/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ไม่สามารถทำบนโลกได้แล้ว ภายในสถานีอวกาศยังประกอบด้วยห้องนอน ห้องน้ำ ห้องออกกำลังกาย นักบินอวกาศสามารถดำเนินชีวิตประจำวันบนสถานีอวกาศได้ เช่น ทำอาหาร นอน ออกกำลังกาย เข้าห้องน้ำ รวมไปถึงตรวจเช็กระบบการทำงานต่าง ๆ ว่า</a:t>
            </a:r>
          </a:p>
          <a:p>
            <a:pPr algn="thaiDist"/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ทุกอย่างดำเนินไปตามปกติ</a:t>
            </a:r>
          </a:p>
        </p:txBody>
      </p:sp>
    </p:spTree>
    <p:extLst>
      <p:ext uri="{BB962C8B-B14F-4D97-AF65-F5344CB8AC3E}">
        <p14:creationId xmlns:p14="http://schemas.microsoft.com/office/powerpoint/2010/main" val="30894839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682416" y="1279737"/>
            <a:ext cx="33653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ดาวเทียม ถูกส่งขึ้นไปจากโลก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โดยจรวดหรือยานขนส่งอวกาศ ดาวเทียมสามารถโคจรรอบโลกได้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โดยอาศัยหลักการเดียวกับที่ดวงจันทร์โคจรรอบโลกคือ ณ ระดับความสูง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จากผิวโลกระดับหนึ่ง ดาวเทียมจะต้อง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มีอัตราเร็วในการโคจรรอบโลกค่าหนึ่ง มิฉะนั้นอาจจะตกลงสู่โลกหรือหลุด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จากวงโคจรรอบโลกได้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21319" y="197863"/>
            <a:ext cx="5623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ดาวเทียม (artificial satellite) </a:t>
            </a:r>
            <a:endParaRPr lang="th-TH" sz="44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218" name="Picture 2" descr="Satellite, dish, communication, artificial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09" y="37055"/>
            <a:ext cx="1152615" cy="11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arth of Tech: Artificial Satell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39" y="906706"/>
            <a:ext cx="5042767" cy="404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715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61931" y="233682"/>
            <a:ext cx="5323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การใช้ประโยชน์ของดาวเทียม (artificial satellite) </a:t>
            </a:r>
            <a:endParaRPr lang="th-TH" sz="24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218" name="Picture 2" descr="Satellite, dish, communication, artificial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09" y="37055"/>
            <a:ext cx="1152615" cy="11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209342" y="1822097"/>
            <a:ext cx="37508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เป็นดาวเทียมประจำที่ในอวกาศ </a:t>
            </a:r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เพื่อการสื่อสาร โดยใช้คลื่นวิทยุในความถี่ไมโครเวฟ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ส่วนใหญ่เป็นดาวเทียมวงโคจรค้างฟ้า ดาวเทียมสื่อสารเป็นดาวเทียมที่ต้องทำงานอยู่ตลอดเวลา เรียกได้ว่าทำงานตลอด                     24 ชั่วโมง ไม่มีหยุด เพื่อที่จะเชื่อมโยงเครือข่ายการสื่อสารของโลกเข้าไว้ด้วยกัน </a:t>
            </a:r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ดาวเทียมไทยคม </a:t>
            </a:r>
          </a:p>
        </p:txBody>
      </p:sp>
      <p:pic>
        <p:nvPicPr>
          <p:cNvPr id="10242" name="Picture 2" descr="ไทยคม คลายปัญหาการรับชมทีวีดาวเทียม | Thai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1251"/>
          <a:stretch/>
        </p:blipFill>
        <p:spPr bwMode="auto">
          <a:xfrm>
            <a:off x="261931" y="833960"/>
            <a:ext cx="4882537" cy="40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5177812" y="833960"/>
            <a:ext cx="40254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ดาวเทียมสื่อสาร </a:t>
            </a:r>
          </a:p>
          <a:p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(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ommunications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</a:t>
            </a:r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atellites) 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25" y="526980"/>
            <a:ext cx="369096" cy="36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967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12336" y="291631"/>
            <a:ext cx="5323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การใช้ประโยชน์ของดาวเทียม (artificial satellite) </a:t>
            </a:r>
            <a:endParaRPr lang="th-TH" sz="24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218" name="Picture 2" descr="Satellite, dish, communication, artificial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09" y="37055"/>
            <a:ext cx="1152615" cy="11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22978" y="2281935"/>
            <a:ext cx="3077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เป็นดาวเทียมที่ถูกออกแบบเฉพาะเพื่อการสำรวจติดตามทรัพยากรและสิ่งแวดล้อมต่าง ๆ ของโลกรวมไปถึงการทำแผนที่ต่าง ๆ ได้แก่ 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ดาวเทียม</a:t>
            </a:r>
          </a:p>
          <a:p>
            <a:pPr algn="thaiDist"/>
            <a:r>
              <a:rPr lang="th-TH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ธี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ออส (</a:t>
            </a:r>
            <a:r>
              <a:rPr lang="th-TH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THEOS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Thailand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Earth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Observation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Sensing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22978" y="1179190"/>
            <a:ext cx="35734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ดาวเทียมสำรวจทรัพยากรโลก </a:t>
            </a:r>
          </a:p>
          <a:p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</a:t>
            </a:r>
            <a:r>
              <a:rPr lang="th-TH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arth</a:t>
            </a:r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observation</a:t>
            </a:r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satellites</a:t>
            </a:r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</p:txBody>
      </p:sp>
      <p:pic>
        <p:nvPicPr>
          <p:cNvPr id="12292" name="Picture 4" descr="ดาวเทียม Thaichote | สำนักงานพัฒนาเทคโนโลยีอวกาศและภูมิสารสนเทศ  (องค์การมหาชน):GIST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8" r="6269"/>
          <a:stretch/>
        </p:blipFill>
        <p:spPr bwMode="auto">
          <a:xfrm>
            <a:off x="4029672" y="894229"/>
            <a:ext cx="3895037" cy="378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6" y="894229"/>
            <a:ext cx="421284" cy="42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018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7271" y="149089"/>
            <a:ext cx="5323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การใช้ประโยชน์ของดาวเทียม (artificial satellite) </a:t>
            </a:r>
            <a:endParaRPr lang="th-TH" sz="24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 descr="Satellite, dish, communication, artificial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09" y="37055"/>
            <a:ext cx="1152615" cy="11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64995" y="3906116"/>
            <a:ext cx="8614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เป็นดาวเทียมที่มีการติดตั้งอุปกรณ์ถ่ายภาพบรรยากาศโลกจากมุมสูงระยะทางไกล ทำให้มองเห็นภาพรวมของสภาพอากาศซึ่งปกคลุมเหนือพื้นผิว ตลอดจนทิศทางการเปลี่ยนแปลง ทำให้สามารถช่วยเตือนภัยและพยากรณ์สภาพอากาศล่วงหน้าได้เป็นอย่างดี ได้แก่ </a:t>
            </a:r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ดาวเทียมโนอา (</a:t>
            </a:r>
            <a:r>
              <a:rPr lang="th-TH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NOAA</a:t>
            </a:r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ดาวเทียมจีโออี</a:t>
            </a:r>
            <a:r>
              <a:rPr lang="th-TH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เอส</a:t>
            </a:r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th-TH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GOES</a:t>
            </a:r>
            <a:r>
              <a:rPr lang="th-TH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596789" y="659900"/>
            <a:ext cx="5533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ดาวเทียมอุตุนิยมวิทยา (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  <a:r>
              <a:rPr lang="th-TH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eteorological</a:t>
            </a:r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satellites</a:t>
            </a:r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38" y="672309"/>
            <a:ext cx="376489" cy="376489"/>
          </a:xfrm>
          <a:prstGeom prst="rect">
            <a:avLst/>
          </a:prstGeom>
        </p:spPr>
      </p:pic>
      <p:pic>
        <p:nvPicPr>
          <p:cNvPr id="13314" name="Picture 2" descr="ดาวเทียม NOAA | สำนักงานพัฒนาเทคโนโลยีอวกาศและภูมิสารสนเทศ  (องค์การมหาชน):GIST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89" y="1170710"/>
            <a:ext cx="6214553" cy="26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3573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33508" y="383066"/>
            <a:ext cx="5323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การใช้ประโยชน์ของดาวเทียม (artificial satellite) </a:t>
            </a:r>
            <a:endParaRPr lang="th-TH" sz="24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 descr="Satellite, dish, communication, artificial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09" y="184199"/>
            <a:ext cx="1152615" cy="11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357352" y="1873518"/>
            <a:ext cx="37942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เป็นดาวเทียมนำร่องที่ใช้คลื่นวิทยุและรหัสจากดาวเทียมไปยังเครื่องรับสัญญาณบนพื้นผิวโลก สามารถหาตำแหน่งบนพื้นโลกที่ถูกต้องได้ทุกแห่งและตลอดเวลา เพื่อระบุตำแหน่ง GPS บนโลก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5" y="1192258"/>
            <a:ext cx="395288" cy="395288"/>
          </a:xfrm>
          <a:prstGeom prst="rect">
            <a:avLst/>
          </a:prstGeom>
        </p:spPr>
      </p:pic>
      <p:pic>
        <p:nvPicPr>
          <p:cNvPr id="14340" name="Picture 4" descr="ESA ส่งดาวเทียมนำร่องในโครงการกาลิเลโอ 2 ดวงขึ้นวงโคจร เช้าวันนี้ |  STEM.in.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40" y="1370645"/>
            <a:ext cx="4668584" cy="350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904875" y="1128292"/>
            <a:ext cx="4400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ดาวเทียมนำร่อง (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</a:t>
            </a:r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avigation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</a:t>
            </a:r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atellites) </a:t>
            </a:r>
          </a:p>
        </p:txBody>
      </p:sp>
    </p:spTree>
    <p:extLst>
      <p:ext uri="{BB962C8B-B14F-4D97-AF65-F5344CB8AC3E}">
        <p14:creationId xmlns:p14="http://schemas.microsoft.com/office/powerpoint/2010/main" val="23787775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049476" y="830368"/>
            <a:ext cx="402217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โครงการสำรวจอวกาศมีมากมายตั้งแต่อดีตจนถึงปัจจุบัน แต่ละโครงการมีจุดประสงค์แตกต่างกันไป การสำรวจอวกาศ                ทำให้เราทราบข้อมูลของวัตถุต่าง ๆ ในอวกาศ ไม่ว่าจะเป็นดาวเคราะห์ ดาวฤกษ์ ดาวหาง                ดาวเคราะห์น้อย การค้นพบสิ่งใหม่ ทำให้เราเพิ่มพูนความรู้ความข้าใจในวัตถุเหล่านั้น ตลอดจนข้าใจการเกิดปรากฏการณ์ต่าง ๆ รวมถึงการสังเกตสิ่งที่จะเป็นภัยต่อโลก เช่น                  ภัยจากพายุสุริยะ ภัยจากคาวเคราะห์น้อยพุ่ง               ชนโลก เพื่อที่มนุษย์จะได้ระวังและแก้ไข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88904" y="238095"/>
            <a:ext cx="3312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โครงการสำรวจอวกาศ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81606" y="630138"/>
            <a:ext cx="26388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space</a:t>
            </a:r>
            <a:r>
              <a:rPr lang="th-TH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exploration project</a:t>
            </a:r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2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364" name="Picture 4" descr="The New Tomorrow] โครงการ Artemis อีกหนึ่งโครงการสำรวจอวกาศที่น่าสนใ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1165056"/>
            <a:ext cx="4876659" cy="3060103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542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ถ้าชั่งน้ำหนักในโลกกับบนดวงจันทร์ - Pant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27" y="936093"/>
            <a:ext cx="6847840" cy="419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097280" y="224547"/>
            <a:ext cx="5801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แรงโน้มถ่วง (</a:t>
            </a:r>
            <a:r>
              <a:rPr lang="en-US" sz="40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gravitational force : F) </a:t>
            </a:r>
            <a:endParaRPr lang="th-TH" sz="4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5" y="130989"/>
            <a:ext cx="784785" cy="784785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 rot="16200000">
            <a:off x="-1524489" y="2603952"/>
            <a:ext cx="4174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การน้ำหนักบนโลก</a:t>
            </a:r>
          </a:p>
        </p:txBody>
      </p:sp>
      <p:sp>
        <p:nvSpPr>
          <p:cNvPr id="7" name="กล่องข้อความ 6"/>
          <p:cNvSpPr txBox="1"/>
          <p:nvPr/>
        </p:nvSpPr>
        <p:spPr>
          <a:xfrm rot="5400000">
            <a:off x="6116754" y="2481241"/>
            <a:ext cx="4350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การน้ำหนักบนดวงจันทร์</a:t>
            </a:r>
          </a:p>
        </p:txBody>
      </p:sp>
    </p:spTree>
    <p:extLst>
      <p:ext uri="{BB962C8B-B14F-4D97-AF65-F5344CB8AC3E}">
        <p14:creationId xmlns:p14="http://schemas.microsoft.com/office/powerpoint/2010/main" val="28328013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8904" y="238095"/>
            <a:ext cx="3312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โครงการสำรวจอวกาศ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81606" y="630138"/>
            <a:ext cx="26388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space</a:t>
            </a:r>
            <a:r>
              <a:rPr lang="th-TH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exploration project</a:t>
            </a:r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2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386" name="Picture 2" descr="10 การสำรวจอวกาศ - pormk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0" y="1453068"/>
            <a:ext cx="4190659" cy="31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4370005" y="592038"/>
            <a:ext cx="46005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โครงการสำรวจอวกาศส่วนใหญ่จะมาจาก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องค์การบริหารการบินและอวกาศแห่งชาติของ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ประเทศสหรัฐอเมริกาหรือที่รู้จักกันใน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นาม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องค์การนาซา (National Aeronautics and 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Space Administration : NASA)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ซึ่งมีโครงการสำรวจอวกาศที่หลากหลายไม่ว่าจะเป็นการสำรวจดาวเคราะห์ สำรวจดวงอาทิตย์ สำรวจดาวเคราะห์น้อย ไปจนถึงสำรวจวัตถุที่อยู่นอกระบบสุริยะ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นอกจากนี้ยังมีองค์การที่ศึกษาอวกาศประเทศอื่นๆ เช่น จีน อินเดีย ญี่ปุ่น รัสเซีย และ</a:t>
            </a:r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องค์การอวกาศยุโรป หรือ อีเอสเอ (European Space Agency : ESA)</a:t>
            </a:r>
            <a:endParaRPr lang="th-TH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47694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8904" y="238095"/>
            <a:ext cx="3312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โครงการสำรวจอวกาศ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81606" y="630138"/>
            <a:ext cx="26388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space</a:t>
            </a:r>
            <a:r>
              <a:rPr lang="th-TH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exploration project</a:t>
            </a:r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2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276194" y="1291113"/>
            <a:ext cx="72673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</a:t>
            </a:r>
            <a:r>
              <a:rPr lang="th-TH" sz="36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โครงการสำรวจดวงจันทร์ </a:t>
            </a:r>
          </a:p>
          <a:p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เมื่อปี พ.ศ. 2500 สหภาพโซเวียตได้ส่ง </a:t>
            </a:r>
            <a:r>
              <a:rPr lang="th-TH" sz="32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สปุตน</a:t>
            </a:r>
            <a:r>
              <a:rPr lang="th-TH" sz="3200" b="1" dirty="0" err="1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ิก</a:t>
            </a:r>
            <a:r>
              <a:rPr lang="th-TH" sz="32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(sputnik)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ดาวเทียมดวงแรกของโลกขึ้นสู่อวกาศ จึงเป็นจุดเริ่มต้นการแข่งขัน </a:t>
            </a:r>
          </a:p>
          <a:p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เพื่อเดินทางไปดวงจันทร์ โดยมีโครงการสำคัญได้แก่</a:t>
            </a:r>
            <a:endParaRPr lang="th-TH" sz="1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- โครงการลูนา (Luna) ของสหภาพโซเวียต</a:t>
            </a:r>
          </a:p>
          <a:p>
            <a:r>
              <a:rPr lang="th-TH" sz="3200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- โครงการอพอลโล (Apollo 11)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4274BC8-6F42-4D26-A14B-62E5AAD63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06" y="1176069"/>
            <a:ext cx="1218428" cy="121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075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138703"/>
            <a:ext cx="3312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โครงการสำรวจอวกาศ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92702" y="530746"/>
            <a:ext cx="26388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space</a:t>
            </a:r>
            <a:r>
              <a:rPr lang="th-TH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exploration project</a:t>
            </a:r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2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25125" y="945981"/>
            <a:ext cx="3204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โครงการสำรวจดาวอังคาร</a:t>
            </a:r>
          </a:p>
        </p:txBody>
      </p:sp>
      <p:pic>
        <p:nvPicPr>
          <p:cNvPr id="18434" name="Picture 2" descr="ปิดฉาก 15 ปี “ยานออพพอร์ทูนิตี” จบสิ้นภารกิจสำรวจดาวอังคาร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5" y="1453068"/>
            <a:ext cx="3069224" cy="245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29874" y="3988990"/>
            <a:ext cx="3300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ยานออพพอร์ทูนิตี้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สำรวจดาวอังคาร </a:t>
            </a:r>
          </a:p>
          <a:p>
            <a:pPr algn="ctr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ปิดภารกิจเมื่อปี 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lang="th-TH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370499" y="3134139"/>
            <a:ext cx="30556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ยานคิวริออสซิตี้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ศึกษาสภาพเอื้อต่อ</a:t>
            </a:r>
          </a:p>
          <a:p>
            <a:pPr algn="ctr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การอยู่อาศัยของสิ่งมีชีวิต ภูมิอากาศ</a:t>
            </a:r>
          </a:p>
          <a:p>
            <a:pPr algn="ctr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ธรณีวิทยา รวมถึงเก็บภาพพื้นผิว</a:t>
            </a:r>
          </a:p>
          <a:p>
            <a:pPr algn="ctr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ของดาวอังคาร</a:t>
            </a:r>
          </a:p>
        </p:txBody>
      </p:sp>
      <p:pic>
        <p:nvPicPr>
          <p:cNvPr id="18438" name="Picture 6" descr="ยานอินไซต์ ลงจอดบนดาวอังคารสำเร็จ - Chiang Mai New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12438"/>
          <a:stretch/>
        </p:blipFill>
        <p:spPr bwMode="auto">
          <a:xfrm>
            <a:off x="6138363" y="138024"/>
            <a:ext cx="3005637" cy="202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6154656" y="2228389"/>
            <a:ext cx="30059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ยานอินไซต์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ศึกษาโครงสร้างภายใน</a:t>
            </a:r>
          </a:p>
          <a:p>
            <a:pPr algn="ctr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ของดาวอังคารจากการวิเคราะห์</a:t>
            </a:r>
          </a:p>
          <a:p>
            <a:pPr algn="ctr"/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คลื่นไหวสะเทือน 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53562321-E561-4392-A4B2-6D5A4B0E5E64}"/>
              </a:ext>
            </a:extLst>
          </p:cNvPr>
          <p:cNvSpPr txBox="1"/>
          <p:nvPr/>
        </p:nvSpPr>
        <p:spPr>
          <a:xfrm>
            <a:off x="324750" y="4733677"/>
            <a:ext cx="28057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ข้อมูลจาก</a:t>
            </a:r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www.matichon.co.th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นาซา ส่งมนุษย์ขึ้น สำรวจดาวอังคาร ปี 2020">
            <a:extLst>
              <a:ext uri="{FF2B5EF4-FFF2-40B4-BE49-F238E27FC236}">
                <a16:creationId xmlns:a16="http://schemas.microsoft.com/office/drawing/2014/main" id="{AFDD6925-8548-49D6-81A3-D4CD09777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r="15761"/>
          <a:stretch/>
        </p:blipFill>
        <p:spPr bwMode="auto">
          <a:xfrm>
            <a:off x="3204088" y="138024"/>
            <a:ext cx="2926204" cy="280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8214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3654" y="118262"/>
            <a:ext cx="3312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โครงการสำรวจอวกาศ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86356" y="510305"/>
            <a:ext cx="26388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space</a:t>
            </a:r>
            <a:r>
              <a:rPr lang="th-TH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exploration project</a:t>
            </a:r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200" b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-67328" y="884433"/>
            <a:ext cx="3204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โครงการสำรวจดวงอาทิตย์</a:t>
            </a:r>
          </a:p>
        </p:txBody>
      </p:sp>
      <p:pic>
        <p:nvPicPr>
          <p:cNvPr id="19458" name="Picture 2" descr="นาซ่าปล่อยยานสำรวจดวงอาทิตย์ ... หวังเข้าใกล้สุดในประวัติศาสตร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"/>
          <a:stretch/>
        </p:blipFill>
        <p:spPr bwMode="auto">
          <a:xfrm>
            <a:off x="3508705" y="331437"/>
            <a:ext cx="5469000" cy="31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984938" y="4045026"/>
            <a:ext cx="6253655" cy="738664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องค์การนาซ่า โดย สหรัฐอเมริกาส่งยานสำรวจขึ้นสู่อวกาศแล้วช่วงเช้ามืดวันนี้</a:t>
            </a:r>
          </a:p>
          <a:p>
            <a:pPr algn="ctr"/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ตามเวลาท้องถิ่นเพื่อเดินทางเข้าใกล้ดวงอาทิตย์มากที่สุดเป็นครั้งแรกในประวัติศาสตร์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66295" y="1333235"/>
            <a:ext cx="324105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ยานสำรวจ ปาร์กเกอร์ โซลาร์ โพรบ </a:t>
            </a:r>
          </a:p>
          <a:p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ขึ้นจากฐานปล่อยที่แหลมคานาเวอรัล </a:t>
            </a:r>
          </a:p>
          <a:p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รัฐฟลอริดาของสหรัฐเมื่อเวลา 3.31 น.ตามเวลาท้องถิ่นหรือ 14.31 น. วันนี้ตามเวลาไทย </a:t>
            </a:r>
            <a:r>
              <a:rPr lang="th-TH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วิทยาศาสตร์คาดหวังผลการสำรวจชั้นบรรยากาศของดวงอาทิตย์จะช่วยให้สามารถไขความลับเกี่ยวกับพายุสุริยะ</a:t>
            </a:r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ซึ่งจะทำให้สามารถคาดการณ์เกี่ยวกับความเปลี่ยนแปลงด้านสภาพแวดล้อมของอวกาศ ที่อาจส่งผลกระทบต่อชีวิตและเทคโนโลยีบนโลก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6E1B6A8-11B9-4B6C-9486-DDAFC0178F57}"/>
              </a:ext>
            </a:extLst>
          </p:cNvPr>
          <p:cNvSpPr txBox="1"/>
          <p:nvPr/>
        </p:nvSpPr>
        <p:spPr>
          <a:xfrm>
            <a:off x="6484883" y="3537939"/>
            <a:ext cx="24928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ข้อมูลจาก</a:t>
            </a:r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www.nationtv.tv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62261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097D0831-3709-4B2D-A926-72974DB7BCB5}"/>
              </a:ext>
            </a:extLst>
          </p:cNvPr>
          <p:cNvSpPr/>
          <p:nvPr/>
        </p:nvSpPr>
        <p:spPr>
          <a:xfrm>
            <a:off x="1110735" y="1360663"/>
            <a:ext cx="77284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คู่มือการใช้หลักสูตรกลุ่มสาระการเรียนรู้วิทยาศาสตร์ (ฉบับปรับปรุง พ.ศ. 2560)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ระดับมัธยมศึกษาตอนต้น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จัดทำโดยสถาบันส่งเสริมการสอนวิทยาศาสตร์และเทคโนโลยี กระทรวงศึกษาธิการ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เขียนแผนการจัดการเรียนรู้ โดยศึกษาตัวชี้วัดและสาระการเรียนรู้แกนกลางกลุ่มสาระ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การเรียนรู้วิทยาศาสตร์ (ฉบับปรับปรุง พ.ศ. 2560) ตามหลักสูตรแกนกลางการศึกษา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ขั้นพื้นฐาน พุทธศักราช 2551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-หนังสือเรียนรายวิชาพื้นฐานวิทยาศาสตร์และเทคโนโลยี ชั้นมัธยมศึกษาปีที่ 3 เล่ม 1 </a:t>
            </a:r>
          </a:p>
          <a:p>
            <a:r>
              <a:rPr lang="th-TH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(ฉบับปรับปรุง พ.ศ. 2560) สสวท. กระทรวงศึกษาธิการ</a:t>
            </a:r>
          </a:p>
        </p:txBody>
      </p:sp>
      <p:sp>
        <p:nvSpPr>
          <p:cNvPr id="3" name="Oval 35">
            <a:extLst>
              <a:ext uri="{FF2B5EF4-FFF2-40B4-BE49-F238E27FC236}">
                <a16:creationId xmlns:a16="http://schemas.microsoft.com/office/drawing/2014/main" id="{9B64FA7F-902B-4DD2-A973-EF0E92A12E1E}"/>
              </a:ext>
            </a:extLst>
          </p:cNvPr>
          <p:cNvSpPr/>
          <p:nvPr/>
        </p:nvSpPr>
        <p:spPr>
          <a:xfrm>
            <a:off x="701942" y="596206"/>
            <a:ext cx="527982" cy="584709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4" name="Picture 4" descr="http://www.google.rs/blank.html | งานฝีมือเด็กก่อนวัยเรียน, สติก ...">
            <a:extLst>
              <a:ext uri="{FF2B5EF4-FFF2-40B4-BE49-F238E27FC236}">
                <a16:creationId xmlns:a16="http://schemas.microsoft.com/office/drawing/2014/main" id="{7C10E71A-EB81-49EE-89E3-5A5EA2D58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27884" r="16129" b="52035"/>
          <a:stretch/>
        </p:blipFill>
        <p:spPr bwMode="auto">
          <a:xfrm>
            <a:off x="1422682" y="311085"/>
            <a:ext cx="3149318" cy="94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emical, green, medical, potion, science icon">
            <a:extLst>
              <a:ext uri="{FF2B5EF4-FFF2-40B4-BE49-F238E27FC236}">
                <a16:creationId xmlns:a16="http://schemas.microsoft.com/office/drawing/2014/main" id="{2A32D3F7-361B-4F2A-87BE-42CF0DB02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630" y="311085"/>
            <a:ext cx="1154949" cy="115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B201D400-DBAE-483E-A5EA-05AF188F0007}"/>
              </a:ext>
            </a:extLst>
          </p:cNvPr>
          <p:cNvSpPr/>
          <p:nvPr/>
        </p:nvSpPr>
        <p:spPr>
          <a:xfrm>
            <a:off x="1677340" y="463829"/>
            <a:ext cx="2640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ข้อมูลอ้างอิงจาก</a:t>
            </a:r>
          </a:p>
        </p:txBody>
      </p:sp>
    </p:spTree>
    <p:extLst>
      <p:ext uri="{BB962C8B-B14F-4D97-AF65-F5344CB8AC3E}">
        <p14:creationId xmlns:p14="http://schemas.microsoft.com/office/powerpoint/2010/main" val="42829018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content.fbkk5-6.fna.fbcdn.net/v/t1.0-9/41384900_1856150921127138_221242746193575936_o.jpg?_nc_cat=101&amp;_nc_sid=730e14&amp;_nc_eui2=AeFf99IclYIeCPto-gU0Q2cFHE2GHn-W-c4cTYYef5b5zuZiSBQD_Hs2leBwvhSOYeE&amp;_nc_ohc=iOvAJYfwvb8AX-Jvi8k&amp;_nc_ht=scontent.fbkk5-6.fna&amp;oh=5bd37cf42ccf980307c2f8857bd9bb35&amp;oe=5FA1D7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52253" y="4435614"/>
            <a:ext cx="3748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นีล อาร์มสตรอง ให้สัมภาษณ์นิตยสาร</a:t>
            </a:r>
            <a:r>
              <a:rPr lang="th-TH" sz="20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ไลฟ์ </a:t>
            </a:r>
          </a:p>
          <a:p>
            <a:pPr algn="r"/>
            <a:r>
              <a:rPr lang="th-TH" sz="20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หนึ่ง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เดือนก่อนปล่อยยานอะพอลโล 11</a:t>
            </a: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2324100" y="35084"/>
            <a:ext cx="11525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</a:p>
          <a:p>
            <a:pPr algn="r"/>
            <a:r>
              <a:rPr lang="th-TH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จบ</a:t>
            </a:r>
          </a:p>
          <a:p>
            <a:pPr algn="r"/>
            <a:r>
              <a:rPr lang="th-TH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</a:p>
          <a:p>
            <a:pPr algn="r"/>
            <a:r>
              <a:rPr lang="th-TH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</a:t>
            </a:r>
          </a:p>
          <a:p>
            <a:pPr algn="r"/>
            <a:r>
              <a:rPr lang="th-TH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</a:t>
            </a:r>
          </a:p>
          <a:p>
            <a:pPr algn="r"/>
            <a:r>
              <a:rPr lang="th-TH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</a:p>
        </p:txBody>
      </p:sp>
      <p:cxnSp>
        <p:nvCxnSpPr>
          <p:cNvPr id="5" name="ตัวเชื่อมต่อตรง 4"/>
          <p:cNvCxnSpPr/>
          <p:nvPr/>
        </p:nvCxnSpPr>
        <p:spPr>
          <a:xfrm>
            <a:off x="3829050" y="409575"/>
            <a:ext cx="0" cy="39600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273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097280" y="224547"/>
            <a:ext cx="71978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ขนาดของแรงโน้มถ่วง (</a:t>
            </a:r>
            <a:r>
              <a:rPr lang="en-US" sz="40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gravitational force : F) </a:t>
            </a:r>
            <a:endParaRPr lang="th-TH" sz="4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5" y="130989"/>
            <a:ext cx="784785" cy="784785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97832" y="1195017"/>
            <a:ext cx="2771082" cy="3477875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thaiDist"/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เมื่อเปรียบเทียบขนาดของแรงโน้มถ่วงที่ดาวหนึ่ง ๆ กระทำต่อวัตถุที่มีมวลต่างกัน เมื่อวัตถุอยู่ห่างจากจุดศูนย์กลางดาวเท่ากัน พบว่าขนาดของแรงโน้มถ่วงก็จะต่างกันด้วย ขึ้นอยู่กับปัจจัยดังนี้</a:t>
            </a:r>
          </a:p>
          <a:p>
            <a:pPr lvl="2" algn="thaiDist"/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ระยะห่างจากดาว</a:t>
            </a:r>
          </a:p>
          <a:p>
            <a:pPr lvl="2" algn="thaiDist"/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มวลของดาวแล้ว</a:t>
            </a:r>
          </a:p>
          <a:p>
            <a:pPr lvl="2" algn="thaiDist"/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มวลของวัตถุบนดาว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083848" y="915774"/>
            <a:ext cx="5862320" cy="2123658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thaiDist"/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วัตถุต่าง ๆ มีมวลและมีสนามโน้มถ่วงอยู่โดยรอบ ซึ่งเมื่อวัตถุอื่นเข้ามาในสนามโน้มถ่วงนี้ ก็จะทำให้เกิดแรงโน้มถ่วงกระทำต่อวัตถุในทิศทางเข้าหาจุดศูนย์กลางมวลของวัตถุ</a:t>
            </a:r>
          </a:p>
          <a:p>
            <a:pPr algn="thaiDist"/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ดังนั้นวัตถุที่มีมวลจะมีแรงโน้มถ่วงกระทำต่อกัน โดยกระทำที่จุดศูนย์กลางมวลด้วยขนาดเท่ากันแต่มีทิศทางตรงกันข้าม แรงโน้มถ่วงที่กระทำต่อวัตถุทั้งสองเป็นแรงกิริยา-ปฏิกิริยากัน ดังภาพ</a:t>
            </a:r>
          </a:p>
        </p:txBody>
      </p:sp>
      <p:pic>
        <p:nvPicPr>
          <p:cNvPr id="7" name="รูปภาพ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6" b="1513"/>
          <a:stretch/>
        </p:blipFill>
        <p:spPr bwMode="auto">
          <a:xfrm rot="16200000">
            <a:off x="5503515" y="1678765"/>
            <a:ext cx="1449705" cy="4486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4777079" y="4626435"/>
            <a:ext cx="328808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ภาพ แรงโน้มถ่วงที่กระทำต่อวัตถุที่อยู่ห่างกัน</a:t>
            </a:r>
            <a:endParaRPr lang="en-US" sz="1400" b="1" dirty="0">
              <a:solidFill>
                <a:schemeClr val="bg1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7900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29911" y="1180969"/>
            <a:ext cx="3629585" cy="3490186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</a:t>
            </a:r>
            <a:r>
              <a:rPr lang="th-TH" sz="2400" b="1" dirty="0">
                <a:solidFill>
                  <a:srgbClr val="FFFF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กล่าวโดยสรุปได้ว่า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นาดของแรงโน้มถ่วงขึ้นอยู่กับขนาดของมวลของวัตถุทั้งสองและกำลังสองของระยะห่างระหว่างจุดศูนย์กลางของวัตถุ เมื่อเขียนความสัมพันธ์เป็นสมการโดยมีค่าคงที่ค่าหนึ่ง </a:t>
            </a:r>
            <a:r>
              <a:rPr lang="th-TH" sz="2400" b="1" dirty="0">
                <a:solidFill>
                  <a:srgbClr val="FFFF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เรียกว่า ค่าคงที่โน้มถ่วงสากล (</a:t>
            </a:r>
            <a:r>
              <a:rPr lang="en-US" sz="2400" b="1" dirty="0">
                <a:solidFill>
                  <a:srgbClr val="FFFF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G)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ซึ่งเป็นค่าที่ได้     มาจากการทดลอง จะได้สมการแรงโน้มถ่วงดังนี้</a:t>
            </a:r>
            <a:endParaRPr lang="en-US" sz="1600" dirty="0">
              <a:solidFill>
                <a:schemeClr val="bg1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097280" y="224547"/>
            <a:ext cx="68178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ขนาดของแรงโน้มถ่วง </a:t>
            </a:r>
            <a:r>
              <a:rPr lang="th-TH" sz="36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gravitational force : F) </a:t>
            </a:r>
            <a:endParaRPr lang="th-TH" sz="4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5" y="130989"/>
            <a:ext cx="784785" cy="784785"/>
          </a:xfrm>
          <a:prstGeom prst="rect">
            <a:avLst/>
          </a:prstGeom>
        </p:spPr>
      </p:pic>
      <p:sp>
        <p:nvSpPr>
          <p:cNvPr id="11" name="สี่เหลี่ยมผืนผ้า 10"/>
          <p:cNvSpPr/>
          <p:nvPr/>
        </p:nvSpPr>
        <p:spPr>
          <a:xfrm>
            <a:off x="4125924" y="2749346"/>
            <a:ext cx="4898372" cy="2123658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     F    แทน ขนาดของแรงโน้มถ่วง มีหน่วยเป็นนิวตัน (N)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m</a:t>
            </a:r>
            <a:r>
              <a:rPr lang="th-TH" sz="2200" baseline="-25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m</a:t>
            </a:r>
            <a:r>
              <a:rPr lang="th-TH" sz="2200" baseline="-25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แทน มวลของวัตถุ มีหน่วยเป็นกิโลกรัม (kg)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r     แทน ระยะห่างระหว่างจุดศูนย์กลางของวัตถุ 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มีหน่วยเป็นเมตร (m)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G     แทน ค่าคงที่โน้มถ่วงสากล ประมาณ </a:t>
            </a:r>
          </a:p>
          <a:p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6.67 x 10-11 Nm2/kg2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125924" y="1168255"/>
            <a:ext cx="3464559" cy="107721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F    =    Gm</a:t>
            </a:r>
            <a:r>
              <a:rPr lang="th-TH" sz="3200" baseline="-25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m</a:t>
            </a:r>
            <a:r>
              <a:rPr lang="th-TH" sz="3200" baseline="-25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  <a:p>
            <a:r>
              <a:rPr lang="en-US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r</a:t>
            </a:r>
            <a:r>
              <a:rPr lang="en-US" sz="3200" baseline="-25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3200" baseline="-25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4" name="ตัวเชื่อมต่อตรง 13"/>
          <p:cNvCxnSpPr/>
          <p:nvPr/>
        </p:nvCxnSpPr>
        <p:spPr>
          <a:xfrm>
            <a:off x="5552616" y="1753828"/>
            <a:ext cx="16669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08045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1946</TotalTime>
  <Words>4539</Words>
  <Application>Microsoft Office PowerPoint</Application>
  <PresentationFormat>นำเสนอทางหน้าจอ (16:9)</PresentationFormat>
  <Paragraphs>340</Paragraphs>
  <Slides>75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75</vt:i4>
      </vt:variant>
    </vt:vector>
  </HeadingPairs>
  <TitlesOfParts>
    <vt:vector size="81" baseType="lpstr">
      <vt:lpstr>Angsana New</vt:lpstr>
      <vt:lpstr>Arial</vt:lpstr>
      <vt:lpstr>Calibri</vt:lpstr>
      <vt:lpstr>Calibri Light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กิจกรรมที่ 1 แสงตกตั้งฉาก และตกเฉียง</vt:lpstr>
      <vt:lpstr>ผลการทำกิจกรรม</vt:lpstr>
      <vt:lpstr>ตาราง พื้นที่รับแสงและความสว่าง ของพื้นที่รับแสงบนกระดาษกราฟ</vt:lpstr>
      <vt:lpstr>อภิปลายผลการทำกิจกรรม</vt:lpstr>
      <vt:lpstr>ตำแหน่งที่แสงตกลงบนพื้นโลก</vt:lpstr>
      <vt:lpstr>ตำแหน่งที่แสงตกลงบนพื้นโลก</vt:lpstr>
      <vt:lpstr>กิจกรรมที่ 2 การโคจรรอบโลกของดวงอาทิตย์</vt:lpstr>
      <vt:lpstr>งานนำเสนอ PowerPoint</vt:lpstr>
      <vt:lpstr>งานนำเสนอ PowerPoint</vt:lpstr>
      <vt:lpstr>ผลการทำกิจกรรม ตำแหน่งที่ 1</vt:lpstr>
      <vt:lpstr>ผลการทำกิจกรรม ตำแหน่งที่ 3</vt:lpstr>
      <vt:lpstr>ผลการทำกิจกรรม ตำแหน่งที่ 2,4</vt:lpstr>
      <vt:lpstr>ผลการทำกิจกรรม ตำแหน่งที่ 2 (ฤดูใบไม้ร่วง)</vt:lpstr>
      <vt:lpstr>ผลการทำกิจกรรม ตำแหน่งที่ 4 (ฤดูใบไม้ผลิ)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LENOVO</dc:creator>
  <cp:lastModifiedBy>Punyanuch Hantananon</cp:lastModifiedBy>
  <cp:revision>169</cp:revision>
  <dcterms:created xsi:type="dcterms:W3CDTF">2020-07-24T14:35:53Z</dcterms:created>
  <dcterms:modified xsi:type="dcterms:W3CDTF">2021-09-14T04:18:35Z</dcterms:modified>
</cp:coreProperties>
</file>