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259" r:id="rId3"/>
    <p:sldId id="262" r:id="rId4"/>
    <p:sldId id="336" r:id="rId5"/>
    <p:sldId id="261" r:id="rId6"/>
    <p:sldId id="267" r:id="rId7"/>
    <p:sldId id="268" r:id="rId8"/>
    <p:sldId id="263" r:id="rId9"/>
    <p:sldId id="269" r:id="rId10"/>
    <p:sldId id="270" r:id="rId11"/>
    <p:sldId id="260" r:id="rId12"/>
    <p:sldId id="273" r:id="rId13"/>
    <p:sldId id="287" r:id="rId14"/>
    <p:sldId id="264" r:id="rId15"/>
    <p:sldId id="271" r:id="rId16"/>
    <p:sldId id="280" r:id="rId17"/>
    <p:sldId id="277" r:id="rId18"/>
    <p:sldId id="278" r:id="rId19"/>
    <p:sldId id="279" r:id="rId20"/>
    <p:sldId id="272" r:id="rId21"/>
    <p:sldId id="281" r:id="rId22"/>
    <p:sldId id="282" r:id="rId23"/>
    <p:sldId id="285" r:id="rId24"/>
    <p:sldId id="283" r:id="rId25"/>
    <p:sldId id="284" r:id="rId26"/>
    <p:sldId id="286" r:id="rId27"/>
    <p:sldId id="274" r:id="rId28"/>
    <p:sldId id="331" r:id="rId29"/>
    <p:sldId id="333" r:id="rId30"/>
    <p:sldId id="276" r:id="rId31"/>
    <p:sldId id="288" r:id="rId32"/>
    <p:sldId id="338" r:id="rId33"/>
    <p:sldId id="289" r:id="rId34"/>
    <p:sldId id="290" r:id="rId35"/>
    <p:sldId id="302" r:id="rId36"/>
    <p:sldId id="303" r:id="rId37"/>
    <p:sldId id="308" r:id="rId38"/>
    <p:sldId id="305" r:id="rId39"/>
    <p:sldId id="340" r:id="rId40"/>
    <p:sldId id="309" r:id="rId41"/>
    <p:sldId id="310" r:id="rId42"/>
    <p:sldId id="312" r:id="rId43"/>
    <p:sldId id="313" r:id="rId44"/>
    <p:sldId id="314" r:id="rId45"/>
    <p:sldId id="315" r:id="rId46"/>
    <p:sldId id="316" r:id="rId47"/>
    <p:sldId id="317" r:id="rId48"/>
    <p:sldId id="318" r:id="rId49"/>
    <p:sldId id="332" r:id="rId50"/>
    <p:sldId id="311" r:id="rId51"/>
    <p:sldId id="319" r:id="rId52"/>
    <p:sldId id="322" r:id="rId53"/>
    <p:sldId id="341" r:id="rId54"/>
    <p:sldId id="323" r:id="rId55"/>
    <p:sldId id="325" r:id="rId56"/>
    <p:sldId id="326" r:id="rId57"/>
    <p:sldId id="327" r:id="rId58"/>
    <p:sldId id="328" r:id="rId59"/>
    <p:sldId id="294" r:id="rId60"/>
    <p:sldId id="329" r:id="rId61"/>
    <p:sldId id="330" r:id="rId62"/>
    <p:sldId id="342" r:id="rId63"/>
  </p:sldIdLst>
  <p:sldSz cx="9144000" cy="5143500" type="screen16x9"/>
  <p:notesSz cx="6858000" cy="9144000"/>
  <p:defaultTextStyle>
    <a:defPPr>
      <a:defRPr lang="th-TH"/>
    </a:defPPr>
    <a:lvl1pPr marL="0" algn="l" defTabSz="685800" rtl="0" eaLnBrk="1" latinLnBrk="0" hangingPunct="1">
      <a:defRPr sz="2100" kern="1200">
        <a:solidFill>
          <a:schemeClr val="tx1"/>
        </a:solidFill>
        <a:latin typeface="+mn-lt"/>
        <a:ea typeface="+mn-ea"/>
        <a:cs typeface="+mn-cs"/>
      </a:defRPr>
    </a:lvl1pPr>
    <a:lvl2pPr marL="342900" algn="l" defTabSz="685800" rtl="0" eaLnBrk="1" latinLnBrk="0" hangingPunct="1">
      <a:defRPr sz="2100" kern="1200">
        <a:solidFill>
          <a:schemeClr val="tx1"/>
        </a:solidFill>
        <a:latin typeface="+mn-lt"/>
        <a:ea typeface="+mn-ea"/>
        <a:cs typeface="+mn-cs"/>
      </a:defRPr>
    </a:lvl2pPr>
    <a:lvl3pPr marL="685800" algn="l" defTabSz="685800" rtl="0" eaLnBrk="1" latinLnBrk="0" hangingPunct="1">
      <a:defRPr sz="2100" kern="1200">
        <a:solidFill>
          <a:schemeClr val="tx1"/>
        </a:solidFill>
        <a:latin typeface="+mn-lt"/>
        <a:ea typeface="+mn-ea"/>
        <a:cs typeface="+mn-cs"/>
      </a:defRPr>
    </a:lvl3pPr>
    <a:lvl4pPr marL="1028700" algn="l" defTabSz="685800" rtl="0" eaLnBrk="1" latinLnBrk="0" hangingPunct="1">
      <a:defRPr sz="2100" kern="1200">
        <a:solidFill>
          <a:schemeClr val="tx1"/>
        </a:solidFill>
        <a:latin typeface="+mn-lt"/>
        <a:ea typeface="+mn-ea"/>
        <a:cs typeface="+mn-cs"/>
      </a:defRPr>
    </a:lvl4pPr>
    <a:lvl5pPr marL="1371600" algn="l" defTabSz="685800" rtl="0" eaLnBrk="1" latinLnBrk="0" hangingPunct="1">
      <a:defRPr sz="2100" kern="1200">
        <a:solidFill>
          <a:schemeClr val="tx1"/>
        </a:solidFill>
        <a:latin typeface="+mn-lt"/>
        <a:ea typeface="+mn-ea"/>
        <a:cs typeface="+mn-cs"/>
      </a:defRPr>
    </a:lvl5pPr>
    <a:lvl6pPr marL="1714500" algn="l" defTabSz="685800" rtl="0" eaLnBrk="1" latinLnBrk="0" hangingPunct="1">
      <a:defRPr sz="2100" kern="1200">
        <a:solidFill>
          <a:schemeClr val="tx1"/>
        </a:solidFill>
        <a:latin typeface="+mn-lt"/>
        <a:ea typeface="+mn-ea"/>
        <a:cs typeface="+mn-cs"/>
      </a:defRPr>
    </a:lvl6pPr>
    <a:lvl7pPr marL="2057400" algn="l" defTabSz="685800" rtl="0" eaLnBrk="1" latinLnBrk="0" hangingPunct="1">
      <a:defRPr sz="2100" kern="1200">
        <a:solidFill>
          <a:schemeClr val="tx1"/>
        </a:solidFill>
        <a:latin typeface="+mn-lt"/>
        <a:ea typeface="+mn-ea"/>
        <a:cs typeface="+mn-cs"/>
      </a:defRPr>
    </a:lvl7pPr>
    <a:lvl8pPr marL="2400300" algn="l" defTabSz="685800" rtl="0" eaLnBrk="1" latinLnBrk="0" hangingPunct="1">
      <a:defRPr sz="2100" kern="1200">
        <a:solidFill>
          <a:schemeClr val="tx1"/>
        </a:solidFill>
        <a:latin typeface="+mn-lt"/>
        <a:ea typeface="+mn-ea"/>
        <a:cs typeface="+mn-cs"/>
      </a:defRPr>
    </a:lvl8pPr>
    <a:lvl9pPr marL="2743200" algn="l" defTabSz="68580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หฤทัย ไชยวงค์" initials="หไ" lastIdx="1" clrIdx="0">
    <p:extLst>
      <p:ext uri="{19B8F6BF-5375-455C-9EA6-DF929625EA0E}">
        <p15:presenceInfo xmlns:p15="http://schemas.microsoft.com/office/powerpoint/2012/main" userId="หฤทัย ไชยวงค์"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21323"/>
    <a:srgbClr val="0E334D"/>
    <a:srgbClr val="2A5154"/>
    <a:srgbClr val="A8C4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สไตล์สีปานกลาง 2 - เน้น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สไตล์สีปานกลาง 1 - เน้น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82" d="100"/>
          <a:sy n="82" d="100"/>
        </p:scale>
        <p:origin x="6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ตัวแทนวันที่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3AA086-0892-4E8C-B553-08BD81CA4601}" type="datetimeFigureOut">
              <a:rPr lang="th-TH" smtClean="0"/>
              <a:t>01/07/67</a:t>
            </a:fld>
            <a:endParaRPr lang="th-TH"/>
          </a:p>
        </p:txBody>
      </p:sp>
      <p:sp>
        <p:nvSpPr>
          <p:cNvPr id="4" name="ตัวแทนรูปบนสไลด์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ตัวแทนบันทึกย่อ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6" name="ตัวแทนท้ายกระดา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ตัวแทนหมายเลขสไลด์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2EB662-B095-41BE-B7B1-79157B67FCF6}" type="slidenum">
              <a:rPr lang="th-TH" smtClean="0"/>
              <a:t>‹#›</a:t>
            </a:fld>
            <a:endParaRPr lang="th-TH"/>
          </a:p>
        </p:txBody>
      </p:sp>
    </p:spTree>
    <p:extLst>
      <p:ext uri="{BB962C8B-B14F-4D97-AF65-F5344CB8AC3E}">
        <p14:creationId xmlns:p14="http://schemas.microsoft.com/office/powerpoint/2010/main" val="1809206250"/>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ตัวแทนรูปบนสไลด์ 1"/>
          <p:cNvSpPr>
            <a:spLocks noGrp="1" noRot="1" noChangeAspect="1"/>
          </p:cNvSpPr>
          <p:nvPr>
            <p:ph type="sldImg"/>
          </p:nvPr>
        </p:nvSpPr>
        <p:spPr/>
      </p:sp>
      <p:sp>
        <p:nvSpPr>
          <p:cNvPr id="3" name="ตัวแทนบันทึกย่อ 2"/>
          <p:cNvSpPr>
            <a:spLocks noGrp="1"/>
          </p:cNvSpPr>
          <p:nvPr>
            <p:ph type="body" idx="1"/>
          </p:nvPr>
        </p:nvSpPr>
        <p:spPr/>
        <p:txBody>
          <a:bodyPr/>
          <a:lstStyle/>
          <a:p>
            <a:endParaRPr lang="th-TH" dirty="0"/>
          </a:p>
        </p:txBody>
      </p:sp>
      <p:sp>
        <p:nvSpPr>
          <p:cNvPr id="4" name="ตัวแทนหมายเลขสไลด์ 3"/>
          <p:cNvSpPr>
            <a:spLocks noGrp="1"/>
          </p:cNvSpPr>
          <p:nvPr>
            <p:ph type="sldNum" sz="quarter" idx="5"/>
          </p:nvPr>
        </p:nvSpPr>
        <p:spPr/>
        <p:txBody>
          <a:bodyPr/>
          <a:lstStyle/>
          <a:p>
            <a:fld id="{D32EB662-B095-41BE-B7B1-79157B67FCF6}" type="slidenum">
              <a:rPr lang="th-TH" smtClean="0"/>
              <a:t>6</a:t>
            </a:fld>
            <a:endParaRPr lang="th-TH"/>
          </a:p>
        </p:txBody>
      </p:sp>
    </p:spTree>
    <p:extLst>
      <p:ext uri="{BB962C8B-B14F-4D97-AF65-F5344CB8AC3E}">
        <p14:creationId xmlns:p14="http://schemas.microsoft.com/office/powerpoint/2010/main" val="4208945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th-TH"/>
              <a:t>คลิกเพื่อแก้ไขสไตล์ชื่อเรื่องต้นแบบ</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h-TH"/>
              <a:t>คลิกเพื่อแก้ไขสไตล์ชื่อเรื่องรองต้นแบบ</a:t>
            </a:r>
            <a:endParaRPr lang="en-US" dirty="0"/>
          </a:p>
        </p:txBody>
      </p:sp>
      <p:sp>
        <p:nvSpPr>
          <p:cNvPr id="4" name="Date Placeholder 3"/>
          <p:cNvSpPr>
            <a:spLocks noGrp="1"/>
          </p:cNvSpPr>
          <p:nvPr>
            <p:ph type="dt" sz="half" idx="10"/>
          </p:nvPr>
        </p:nvSpPr>
        <p:spPr/>
        <p:txBody>
          <a:bodyPr/>
          <a:lstStyle/>
          <a:p>
            <a:fld id="{8C4B6E42-3CC6-4467-A3A2-9C524E2588E6}" type="datetimeFigureOut">
              <a:rPr lang="th-TH" smtClean="0"/>
              <a:t>01/07/67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4D7E4A56-3D8F-4A49-9C18-6EAA7AB1E008}" type="slidenum">
              <a:rPr lang="th-TH" smtClean="0"/>
              <a:t>‹#›</a:t>
            </a:fld>
            <a:endParaRPr lang="th-TH"/>
          </a:p>
        </p:txBody>
      </p:sp>
    </p:spTree>
    <p:extLst>
      <p:ext uri="{BB962C8B-B14F-4D97-AF65-F5344CB8AC3E}">
        <p14:creationId xmlns:p14="http://schemas.microsoft.com/office/powerpoint/2010/main" val="1234072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8C4B6E42-3CC6-4467-A3A2-9C524E2588E6}" type="datetimeFigureOut">
              <a:rPr lang="th-TH" smtClean="0"/>
              <a:t>01/07/67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4D7E4A56-3D8F-4A49-9C18-6EAA7AB1E008}" type="slidenum">
              <a:rPr lang="th-TH" smtClean="0"/>
              <a:t>‹#›</a:t>
            </a:fld>
            <a:endParaRPr lang="th-TH"/>
          </a:p>
        </p:txBody>
      </p:sp>
    </p:spTree>
    <p:extLst>
      <p:ext uri="{BB962C8B-B14F-4D97-AF65-F5344CB8AC3E}">
        <p14:creationId xmlns:p14="http://schemas.microsoft.com/office/powerpoint/2010/main" val="1497192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th-TH"/>
              <a:t>คลิกเพื่อแก้ไขสไตล์ชื่อเรื่องต้นแบบ</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8C4B6E42-3CC6-4467-A3A2-9C524E2588E6}" type="datetimeFigureOut">
              <a:rPr lang="th-TH" smtClean="0"/>
              <a:t>01/07/67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4D7E4A56-3D8F-4A49-9C18-6EAA7AB1E008}" type="slidenum">
              <a:rPr lang="th-TH" smtClean="0"/>
              <a:t>‹#›</a:t>
            </a:fld>
            <a:endParaRPr lang="th-TH"/>
          </a:p>
        </p:txBody>
      </p:sp>
    </p:spTree>
    <p:extLst>
      <p:ext uri="{BB962C8B-B14F-4D97-AF65-F5344CB8AC3E}">
        <p14:creationId xmlns:p14="http://schemas.microsoft.com/office/powerpoint/2010/main" val="273550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10"/>
          </p:nvPr>
        </p:nvSpPr>
        <p:spPr/>
        <p:txBody>
          <a:bodyPr/>
          <a:lstStyle/>
          <a:p>
            <a:fld id="{8C4B6E42-3CC6-4467-A3A2-9C524E2588E6}" type="datetimeFigureOut">
              <a:rPr lang="th-TH" smtClean="0"/>
              <a:t>01/07/67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4D7E4A56-3D8F-4A49-9C18-6EAA7AB1E008}" type="slidenum">
              <a:rPr lang="th-TH" smtClean="0"/>
              <a:t>‹#›</a:t>
            </a:fld>
            <a:endParaRPr lang="th-TH"/>
          </a:p>
        </p:txBody>
      </p:sp>
    </p:spTree>
    <p:extLst>
      <p:ext uri="{BB962C8B-B14F-4D97-AF65-F5344CB8AC3E}">
        <p14:creationId xmlns:p14="http://schemas.microsoft.com/office/powerpoint/2010/main" val="275010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h-TH"/>
              <a:t>คลิกเพื่อแก้ไขสไตล์ของข้อความต้นแบบ</a:t>
            </a:r>
          </a:p>
        </p:txBody>
      </p:sp>
      <p:sp>
        <p:nvSpPr>
          <p:cNvPr id="4" name="Date Placeholder 3"/>
          <p:cNvSpPr>
            <a:spLocks noGrp="1"/>
          </p:cNvSpPr>
          <p:nvPr>
            <p:ph type="dt" sz="half" idx="10"/>
          </p:nvPr>
        </p:nvSpPr>
        <p:spPr/>
        <p:txBody>
          <a:bodyPr/>
          <a:lstStyle/>
          <a:p>
            <a:fld id="{8C4B6E42-3CC6-4467-A3A2-9C524E2588E6}" type="datetimeFigureOut">
              <a:rPr lang="th-TH" smtClean="0"/>
              <a:t>01/07/67</a:t>
            </a:fld>
            <a:endParaRPr lang="th-TH"/>
          </a:p>
        </p:txBody>
      </p:sp>
      <p:sp>
        <p:nvSpPr>
          <p:cNvPr id="5" name="Footer Placeholder 4"/>
          <p:cNvSpPr>
            <a:spLocks noGrp="1"/>
          </p:cNvSpPr>
          <p:nvPr>
            <p:ph type="ftr" sz="quarter" idx="11"/>
          </p:nvPr>
        </p:nvSpPr>
        <p:spPr/>
        <p:txBody>
          <a:bodyPr/>
          <a:lstStyle/>
          <a:p>
            <a:endParaRPr lang="th-TH"/>
          </a:p>
        </p:txBody>
      </p:sp>
      <p:sp>
        <p:nvSpPr>
          <p:cNvPr id="6" name="Slide Number Placeholder 5"/>
          <p:cNvSpPr>
            <a:spLocks noGrp="1"/>
          </p:cNvSpPr>
          <p:nvPr>
            <p:ph type="sldNum" sz="quarter" idx="12"/>
          </p:nvPr>
        </p:nvSpPr>
        <p:spPr/>
        <p:txBody>
          <a:bodyPr/>
          <a:lstStyle/>
          <a:p>
            <a:fld id="{4D7E4A56-3D8F-4A49-9C18-6EAA7AB1E008}" type="slidenum">
              <a:rPr lang="th-TH" smtClean="0"/>
              <a:t>‹#›</a:t>
            </a:fld>
            <a:endParaRPr lang="th-TH"/>
          </a:p>
        </p:txBody>
      </p:sp>
    </p:spTree>
    <p:extLst>
      <p:ext uri="{BB962C8B-B14F-4D97-AF65-F5344CB8AC3E}">
        <p14:creationId xmlns:p14="http://schemas.microsoft.com/office/powerpoint/2010/main" val="303245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Date Placeholder 4"/>
          <p:cNvSpPr>
            <a:spLocks noGrp="1"/>
          </p:cNvSpPr>
          <p:nvPr>
            <p:ph type="dt" sz="half" idx="10"/>
          </p:nvPr>
        </p:nvSpPr>
        <p:spPr/>
        <p:txBody>
          <a:bodyPr/>
          <a:lstStyle/>
          <a:p>
            <a:fld id="{8C4B6E42-3CC6-4467-A3A2-9C524E2588E6}" type="datetimeFigureOut">
              <a:rPr lang="th-TH" smtClean="0"/>
              <a:t>01/07/67</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4D7E4A56-3D8F-4A49-9C18-6EAA7AB1E008}" type="slidenum">
              <a:rPr lang="th-TH" smtClean="0"/>
              <a:t>‹#›</a:t>
            </a:fld>
            <a:endParaRPr lang="th-TH"/>
          </a:p>
        </p:txBody>
      </p:sp>
    </p:spTree>
    <p:extLst>
      <p:ext uri="{BB962C8B-B14F-4D97-AF65-F5344CB8AC3E}">
        <p14:creationId xmlns:p14="http://schemas.microsoft.com/office/powerpoint/2010/main" val="418904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h-TH"/>
              <a:t>คลิกเพื่อแก้ไขสไตล์ของข้อความต้นแบบ</a:t>
            </a:r>
          </a:p>
        </p:txBody>
      </p:sp>
      <p:sp>
        <p:nvSpPr>
          <p:cNvPr id="4" name="Content Placeholder 3"/>
          <p:cNvSpPr>
            <a:spLocks noGrp="1"/>
          </p:cNvSpPr>
          <p:nvPr>
            <p:ph sz="half" idx="2"/>
          </p:nvPr>
        </p:nvSpPr>
        <p:spPr>
          <a:xfrm>
            <a:off x="629842" y="1878806"/>
            <a:ext cx="3868340" cy="2763441"/>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h-TH"/>
              <a:t>คลิกเพื่อแก้ไขสไตล์ของข้อความต้นแบบ</a:t>
            </a:r>
          </a:p>
        </p:txBody>
      </p:sp>
      <p:sp>
        <p:nvSpPr>
          <p:cNvPr id="6" name="Content Placeholder 5"/>
          <p:cNvSpPr>
            <a:spLocks noGrp="1"/>
          </p:cNvSpPr>
          <p:nvPr>
            <p:ph sz="quarter" idx="4"/>
          </p:nvPr>
        </p:nvSpPr>
        <p:spPr>
          <a:xfrm>
            <a:off x="4629150" y="1878806"/>
            <a:ext cx="3887391" cy="2763441"/>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7" name="Date Placeholder 6"/>
          <p:cNvSpPr>
            <a:spLocks noGrp="1"/>
          </p:cNvSpPr>
          <p:nvPr>
            <p:ph type="dt" sz="half" idx="10"/>
          </p:nvPr>
        </p:nvSpPr>
        <p:spPr/>
        <p:txBody>
          <a:bodyPr/>
          <a:lstStyle/>
          <a:p>
            <a:fld id="{8C4B6E42-3CC6-4467-A3A2-9C524E2588E6}" type="datetimeFigureOut">
              <a:rPr lang="th-TH" smtClean="0"/>
              <a:t>01/07/67</a:t>
            </a:fld>
            <a:endParaRPr lang="th-TH"/>
          </a:p>
        </p:txBody>
      </p:sp>
      <p:sp>
        <p:nvSpPr>
          <p:cNvPr id="8" name="Footer Placeholder 7"/>
          <p:cNvSpPr>
            <a:spLocks noGrp="1"/>
          </p:cNvSpPr>
          <p:nvPr>
            <p:ph type="ftr" sz="quarter" idx="11"/>
          </p:nvPr>
        </p:nvSpPr>
        <p:spPr/>
        <p:txBody>
          <a:bodyPr/>
          <a:lstStyle/>
          <a:p>
            <a:endParaRPr lang="th-TH"/>
          </a:p>
        </p:txBody>
      </p:sp>
      <p:sp>
        <p:nvSpPr>
          <p:cNvPr id="9" name="Slide Number Placeholder 8"/>
          <p:cNvSpPr>
            <a:spLocks noGrp="1"/>
          </p:cNvSpPr>
          <p:nvPr>
            <p:ph type="sldNum" sz="quarter" idx="12"/>
          </p:nvPr>
        </p:nvSpPr>
        <p:spPr/>
        <p:txBody>
          <a:bodyPr/>
          <a:lstStyle/>
          <a:p>
            <a:fld id="{4D7E4A56-3D8F-4A49-9C18-6EAA7AB1E008}" type="slidenum">
              <a:rPr lang="th-TH" smtClean="0"/>
              <a:t>‹#›</a:t>
            </a:fld>
            <a:endParaRPr lang="th-TH"/>
          </a:p>
        </p:txBody>
      </p:sp>
    </p:spTree>
    <p:extLst>
      <p:ext uri="{BB962C8B-B14F-4D97-AF65-F5344CB8AC3E}">
        <p14:creationId xmlns:p14="http://schemas.microsoft.com/office/powerpoint/2010/main" val="2741183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h-TH"/>
              <a:t>คลิกเพื่อแก้ไขสไตล์ชื่อเรื่องต้นแบบ</a:t>
            </a:r>
            <a:endParaRPr lang="en-US" dirty="0"/>
          </a:p>
        </p:txBody>
      </p:sp>
      <p:sp>
        <p:nvSpPr>
          <p:cNvPr id="3" name="Date Placeholder 2"/>
          <p:cNvSpPr>
            <a:spLocks noGrp="1"/>
          </p:cNvSpPr>
          <p:nvPr>
            <p:ph type="dt" sz="half" idx="10"/>
          </p:nvPr>
        </p:nvSpPr>
        <p:spPr/>
        <p:txBody>
          <a:bodyPr/>
          <a:lstStyle/>
          <a:p>
            <a:fld id="{8C4B6E42-3CC6-4467-A3A2-9C524E2588E6}" type="datetimeFigureOut">
              <a:rPr lang="th-TH" smtClean="0"/>
              <a:t>01/07/67</a:t>
            </a:fld>
            <a:endParaRPr lang="th-TH"/>
          </a:p>
        </p:txBody>
      </p:sp>
      <p:sp>
        <p:nvSpPr>
          <p:cNvPr id="4" name="Footer Placeholder 3"/>
          <p:cNvSpPr>
            <a:spLocks noGrp="1"/>
          </p:cNvSpPr>
          <p:nvPr>
            <p:ph type="ftr" sz="quarter" idx="11"/>
          </p:nvPr>
        </p:nvSpPr>
        <p:spPr/>
        <p:txBody>
          <a:bodyPr/>
          <a:lstStyle/>
          <a:p>
            <a:endParaRPr lang="th-TH"/>
          </a:p>
        </p:txBody>
      </p:sp>
      <p:sp>
        <p:nvSpPr>
          <p:cNvPr id="5" name="Slide Number Placeholder 4"/>
          <p:cNvSpPr>
            <a:spLocks noGrp="1"/>
          </p:cNvSpPr>
          <p:nvPr>
            <p:ph type="sldNum" sz="quarter" idx="12"/>
          </p:nvPr>
        </p:nvSpPr>
        <p:spPr/>
        <p:txBody>
          <a:bodyPr/>
          <a:lstStyle/>
          <a:p>
            <a:fld id="{4D7E4A56-3D8F-4A49-9C18-6EAA7AB1E008}" type="slidenum">
              <a:rPr lang="th-TH" smtClean="0"/>
              <a:t>‹#›</a:t>
            </a:fld>
            <a:endParaRPr lang="th-TH"/>
          </a:p>
        </p:txBody>
      </p:sp>
    </p:spTree>
    <p:extLst>
      <p:ext uri="{BB962C8B-B14F-4D97-AF65-F5344CB8AC3E}">
        <p14:creationId xmlns:p14="http://schemas.microsoft.com/office/powerpoint/2010/main" val="867760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B6E42-3CC6-4467-A3A2-9C524E2588E6}" type="datetimeFigureOut">
              <a:rPr lang="th-TH" smtClean="0"/>
              <a:t>01/07/67</a:t>
            </a:fld>
            <a:endParaRPr lang="th-TH"/>
          </a:p>
        </p:txBody>
      </p:sp>
      <p:sp>
        <p:nvSpPr>
          <p:cNvPr id="3" name="Footer Placeholder 2"/>
          <p:cNvSpPr>
            <a:spLocks noGrp="1"/>
          </p:cNvSpPr>
          <p:nvPr>
            <p:ph type="ftr" sz="quarter" idx="11"/>
          </p:nvPr>
        </p:nvSpPr>
        <p:spPr/>
        <p:txBody>
          <a:bodyPr/>
          <a:lstStyle/>
          <a:p>
            <a:endParaRPr lang="th-TH"/>
          </a:p>
        </p:txBody>
      </p:sp>
      <p:sp>
        <p:nvSpPr>
          <p:cNvPr id="4" name="Slide Number Placeholder 3"/>
          <p:cNvSpPr>
            <a:spLocks noGrp="1"/>
          </p:cNvSpPr>
          <p:nvPr>
            <p:ph type="sldNum" sz="quarter" idx="12"/>
          </p:nvPr>
        </p:nvSpPr>
        <p:spPr/>
        <p:txBody>
          <a:bodyPr/>
          <a:lstStyle/>
          <a:p>
            <a:fld id="{4D7E4A56-3D8F-4A49-9C18-6EAA7AB1E008}" type="slidenum">
              <a:rPr lang="th-TH" smtClean="0"/>
              <a:t>‹#›</a:t>
            </a:fld>
            <a:endParaRPr lang="th-TH"/>
          </a:p>
        </p:txBody>
      </p:sp>
    </p:spTree>
    <p:extLst>
      <p:ext uri="{BB962C8B-B14F-4D97-AF65-F5344CB8AC3E}">
        <p14:creationId xmlns:p14="http://schemas.microsoft.com/office/powerpoint/2010/main" val="1421982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th-TH"/>
              <a:t>คลิกเพื่อแก้ไขสไตล์ชื่อเรื่องต้นแบบ</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8C4B6E42-3CC6-4467-A3A2-9C524E2588E6}" type="datetimeFigureOut">
              <a:rPr lang="th-TH" smtClean="0"/>
              <a:t>01/07/67</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4D7E4A56-3D8F-4A49-9C18-6EAA7AB1E008}" type="slidenum">
              <a:rPr lang="th-TH" smtClean="0"/>
              <a:t>‹#›</a:t>
            </a:fld>
            <a:endParaRPr lang="th-TH"/>
          </a:p>
        </p:txBody>
      </p:sp>
    </p:spTree>
    <p:extLst>
      <p:ext uri="{BB962C8B-B14F-4D97-AF65-F5344CB8AC3E}">
        <p14:creationId xmlns:p14="http://schemas.microsoft.com/office/powerpoint/2010/main" val="1721245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th-TH"/>
              <a:t>คลิกเพื่อแก้ไขสไตล์ชื่อเรื่องต้นแบบ</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h-TH"/>
              <a:t>คลิกไอคอนเพื่อเพิ่มรูปภาพ</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h-TH"/>
              <a:t>คลิกเพื่อแก้ไขสไตล์ของข้อความต้นแบบ</a:t>
            </a:r>
          </a:p>
        </p:txBody>
      </p:sp>
      <p:sp>
        <p:nvSpPr>
          <p:cNvPr id="5" name="Date Placeholder 4"/>
          <p:cNvSpPr>
            <a:spLocks noGrp="1"/>
          </p:cNvSpPr>
          <p:nvPr>
            <p:ph type="dt" sz="half" idx="10"/>
          </p:nvPr>
        </p:nvSpPr>
        <p:spPr/>
        <p:txBody>
          <a:bodyPr/>
          <a:lstStyle/>
          <a:p>
            <a:fld id="{8C4B6E42-3CC6-4467-A3A2-9C524E2588E6}" type="datetimeFigureOut">
              <a:rPr lang="th-TH" smtClean="0"/>
              <a:t>01/07/67</a:t>
            </a:fld>
            <a:endParaRPr lang="th-TH"/>
          </a:p>
        </p:txBody>
      </p:sp>
      <p:sp>
        <p:nvSpPr>
          <p:cNvPr id="6" name="Footer Placeholder 5"/>
          <p:cNvSpPr>
            <a:spLocks noGrp="1"/>
          </p:cNvSpPr>
          <p:nvPr>
            <p:ph type="ftr" sz="quarter" idx="11"/>
          </p:nvPr>
        </p:nvSpPr>
        <p:spPr/>
        <p:txBody>
          <a:bodyPr/>
          <a:lstStyle/>
          <a:p>
            <a:endParaRPr lang="th-TH"/>
          </a:p>
        </p:txBody>
      </p:sp>
      <p:sp>
        <p:nvSpPr>
          <p:cNvPr id="7" name="Slide Number Placeholder 6"/>
          <p:cNvSpPr>
            <a:spLocks noGrp="1"/>
          </p:cNvSpPr>
          <p:nvPr>
            <p:ph type="sldNum" sz="quarter" idx="12"/>
          </p:nvPr>
        </p:nvSpPr>
        <p:spPr/>
        <p:txBody>
          <a:bodyPr/>
          <a:lstStyle/>
          <a:p>
            <a:fld id="{4D7E4A56-3D8F-4A49-9C18-6EAA7AB1E008}" type="slidenum">
              <a:rPr lang="th-TH" smtClean="0"/>
              <a:t>‹#›</a:t>
            </a:fld>
            <a:endParaRPr lang="th-TH"/>
          </a:p>
        </p:txBody>
      </p:sp>
    </p:spTree>
    <p:extLst>
      <p:ext uri="{BB962C8B-B14F-4D97-AF65-F5344CB8AC3E}">
        <p14:creationId xmlns:p14="http://schemas.microsoft.com/office/powerpoint/2010/main" val="2665781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A8C45D">
            <a:alpha val="85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th-TH"/>
              <a:t>คลิกเพื่อแก้ไขสไตล์ชื่อเรื่องต้นแบบ</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8C4B6E42-3CC6-4467-A3A2-9C524E2588E6}" type="datetimeFigureOut">
              <a:rPr lang="th-TH" smtClean="0"/>
              <a:t>01/07/67</a:t>
            </a:fld>
            <a:endParaRPr lang="th-TH"/>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h-TH"/>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D7E4A56-3D8F-4A49-9C18-6EAA7AB1E008}" type="slidenum">
              <a:rPr lang="th-TH" smtClean="0"/>
              <a:t>‹#›</a:t>
            </a:fld>
            <a:endParaRPr lang="th-TH"/>
          </a:p>
        </p:txBody>
      </p:sp>
    </p:spTree>
    <p:extLst>
      <p:ext uri="{BB962C8B-B14F-4D97-AF65-F5344CB8AC3E}">
        <p14:creationId xmlns:p14="http://schemas.microsoft.com/office/powerpoint/2010/main" val="33886259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42.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hyperlink" Target="http://weightloss.beldholm.com/neurofibromatosis.jpg" TargetMode="External"/><Relationship Id="rId7" Type="http://schemas.openxmlformats.org/officeDocument/2006/relationships/image" Target="../media/image3.pn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pathguy.com/lectures/hemophilia.jpg" TargetMode="Externa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0.gif"/><Relationship Id="rId4" Type="http://schemas.openxmlformats.org/officeDocument/2006/relationships/image" Target="../media/image49.jpeg"/></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5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กล่องข้อความ 9">
            <a:extLst>
              <a:ext uri="{FF2B5EF4-FFF2-40B4-BE49-F238E27FC236}">
                <a16:creationId xmlns:a16="http://schemas.microsoft.com/office/drawing/2014/main" id="{5EACA0C1-E835-48AC-8FA2-9D3512D7B9B0}"/>
              </a:ext>
            </a:extLst>
          </p:cNvPr>
          <p:cNvSpPr txBox="1"/>
          <p:nvPr/>
        </p:nvSpPr>
        <p:spPr>
          <a:xfrm>
            <a:off x="-9881" y="4589502"/>
            <a:ext cx="9153881" cy="553998"/>
          </a:xfrm>
          <a:prstGeom prst="rect">
            <a:avLst/>
          </a:prstGeom>
          <a:noFill/>
        </p:spPr>
        <p:txBody>
          <a:bodyPr wrap="square" rtlCol="0">
            <a:spAutoFit/>
          </a:bodyPr>
          <a:lstStyle/>
          <a:p>
            <a:pPr algn="ctr"/>
            <a:r>
              <a:rPr lang="th-TH" sz="3000" b="1" dirty="0">
                <a:solidFill>
                  <a:srgbClr val="002060"/>
                </a:solidFill>
                <a:latin typeface="TH SarabunPSK" panose="020B0500040200020003" pitchFamily="34" charset="-34"/>
                <a:cs typeface="TH SarabunPSK" panose="020B0500040200020003" pitchFamily="34" charset="-34"/>
              </a:rPr>
              <a:t>สื่อการสอนประกอบในรายวิชาวิทยาศาสตร์และเทคโนโลยี ชั้นมัธยมศึกษาปีที่ 3  </a:t>
            </a:r>
          </a:p>
        </p:txBody>
      </p:sp>
      <p:grpSp>
        <p:nvGrpSpPr>
          <p:cNvPr id="7" name="Group 48">
            <a:extLst>
              <a:ext uri="{FF2B5EF4-FFF2-40B4-BE49-F238E27FC236}">
                <a16:creationId xmlns:a16="http://schemas.microsoft.com/office/drawing/2014/main" id="{CEEF491C-15CC-4015-B24F-E7E075A1D96F}"/>
              </a:ext>
            </a:extLst>
          </p:cNvPr>
          <p:cNvGrpSpPr/>
          <p:nvPr/>
        </p:nvGrpSpPr>
        <p:grpSpPr>
          <a:xfrm rot="20788243">
            <a:off x="6610569" y="1323041"/>
            <a:ext cx="2315135" cy="2140856"/>
            <a:chOff x="8479089" y="1262387"/>
            <a:chExt cx="6147593" cy="5684813"/>
          </a:xfrm>
        </p:grpSpPr>
        <p:grpSp>
          <p:nvGrpSpPr>
            <p:cNvPr id="8" name="Group 49">
              <a:extLst>
                <a:ext uri="{FF2B5EF4-FFF2-40B4-BE49-F238E27FC236}">
                  <a16:creationId xmlns:a16="http://schemas.microsoft.com/office/drawing/2014/main" id="{87663D4A-C5E6-4E19-8B29-E8297D954046}"/>
                </a:ext>
              </a:extLst>
            </p:cNvPr>
            <p:cNvGrpSpPr/>
            <p:nvPr/>
          </p:nvGrpSpPr>
          <p:grpSpPr>
            <a:xfrm rot="20275744" flipH="1">
              <a:off x="9114364" y="4275293"/>
              <a:ext cx="965714" cy="1155036"/>
              <a:chOff x="5704433" y="717502"/>
              <a:chExt cx="7365528" cy="8809481"/>
            </a:xfrm>
          </p:grpSpPr>
          <p:sp>
            <p:nvSpPr>
              <p:cNvPr id="100" name="Freeform: Shape 138">
                <a:extLst>
                  <a:ext uri="{FF2B5EF4-FFF2-40B4-BE49-F238E27FC236}">
                    <a16:creationId xmlns:a16="http://schemas.microsoft.com/office/drawing/2014/main" id="{BA193EF0-FEAE-4CA5-85A6-395DCB16578B}"/>
                  </a:ext>
                </a:extLst>
              </p:cNvPr>
              <p:cNvSpPr/>
              <p:nvPr/>
            </p:nvSpPr>
            <p:spPr>
              <a:xfrm>
                <a:off x="11674968" y="8268753"/>
                <a:ext cx="765879" cy="1258230"/>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Lst>
                <a:ahLst/>
                <a:cxnLst>
                  <a:cxn ang="0">
                    <a:pos x="connsiteX0" y="connsiteY0"/>
                  </a:cxn>
                  <a:cxn ang="0">
                    <a:pos x="connsiteX1" y="connsiteY1"/>
                  </a:cxn>
                  <a:cxn ang="0">
                    <a:pos x="connsiteX2" y="connsiteY2"/>
                  </a:cxn>
                  <a:cxn ang="0">
                    <a:pos x="connsiteX3" y="connsiteY3"/>
                  </a:cxn>
                </a:cxnLst>
                <a:rect l="l" t="t" r="r" b="b"/>
                <a:pathLst>
                  <a:path w="266700" h="438150">
                    <a:moveTo>
                      <a:pt x="0" y="0"/>
                    </a:moveTo>
                    <a:lnTo>
                      <a:pt x="19050" y="438150"/>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1" name="Freeform: Shape 139">
                <a:extLst>
                  <a:ext uri="{FF2B5EF4-FFF2-40B4-BE49-F238E27FC236}">
                    <a16:creationId xmlns:a16="http://schemas.microsoft.com/office/drawing/2014/main" id="{155D5392-F2F6-4455-8A56-D34EEABE9289}"/>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Freeform: Shape 140">
                <a:extLst>
                  <a:ext uri="{FF2B5EF4-FFF2-40B4-BE49-F238E27FC236}">
                    <a16:creationId xmlns:a16="http://schemas.microsoft.com/office/drawing/2014/main" id="{16A8AB6F-0362-4C83-802F-CD83BBC054E2}"/>
                  </a:ext>
                </a:extLst>
              </p:cNvPr>
              <p:cNvSpPr/>
              <p:nvPr/>
            </p:nvSpPr>
            <p:spPr>
              <a:xfrm>
                <a:off x="5704433" y="5540923"/>
                <a:ext cx="793232" cy="589649"/>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Lst>
                <a:ahLst/>
                <a:cxnLst>
                  <a:cxn ang="0">
                    <a:pos x="connsiteX0" y="connsiteY0"/>
                  </a:cxn>
                  <a:cxn ang="0">
                    <a:pos x="connsiteX1" y="connsiteY1"/>
                  </a:cxn>
                  <a:cxn ang="0">
                    <a:pos x="connsiteX2" y="connsiteY2"/>
                  </a:cxn>
                  <a:cxn ang="0">
                    <a:pos x="connsiteX3" y="connsiteY3"/>
                  </a:cxn>
                </a:cxnLst>
                <a:rect l="l" t="t" r="r" b="b"/>
                <a:pathLst>
                  <a:path w="276225" h="205332">
                    <a:moveTo>
                      <a:pt x="157232" y="0"/>
                    </a:moveTo>
                    <a:lnTo>
                      <a:pt x="0" y="205332"/>
                    </a:lnTo>
                    <a:lnTo>
                      <a:pt x="276225" y="157707"/>
                    </a:lnTo>
                    <a:lnTo>
                      <a:pt x="15723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3" name="Freeform: Shape 141">
                <a:extLst>
                  <a:ext uri="{FF2B5EF4-FFF2-40B4-BE49-F238E27FC236}">
                    <a16:creationId xmlns:a16="http://schemas.microsoft.com/office/drawing/2014/main" id="{BA48AB3E-05B6-4E1C-9759-229AF1AF975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4" name="Freeform: Shape 142">
                <a:extLst>
                  <a:ext uri="{FF2B5EF4-FFF2-40B4-BE49-F238E27FC236}">
                    <a16:creationId xmlns:a16="http://schemas.microsoft.com/office/drawing/2014/main" id="{2A3EB54D-4F78-439B-BDCA-C38F8594629B}"/>
                  </a:ext>
                </a:extLst>
              </p:cNvPr>
              <p:cNvSpPr/>
              <p:nvPr/>
            </p:nvSpPr>
            <p:spPr>
              <a:xfrm>
                <a:off x="10143209" y="2425829"/>
                <a:ext cx="2926752" cy="3993512"/>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Lst>
                <a:ahLst/>
                <a:cxnLst>
                  <a:cxn ang="0">
                    <a:pos x="connsiteX0" y="connsiteY0"/>
                  </a:cxn>
                  <a:cxn ang="0">
                    <a:pos x="connsiteX1" y="connsiteY1"/>
                  </a:cxn>
                  <a:cxn ang="0">
                    <a:pos x="connsiteX2" y="connsiteY2"/>
                  </a:cxn>
                  <a:cxn ang="0">
                    <a:pos x="connsiteX3" y="connsiteY3"/>
                  </a:cxn>
                </a:cxnLst>
                <a:rect l="l" t="t" r="r" b="b"/>
                <a:pathLst>
                  <a:path w="1019175" h="1390650">
                    <a:moveTo>
                      <a:pt x="1019175" y="0"/>
                    </a:moveTo>
                    <a:lnTo>
                      <a:pt x="0" y="295275"/>
                    </a:lnTo>
                    <a:lnTo>
                      <a:pt x="19050" y="1390650"/>
                    </a:lnTo>
                    <a:lnTo>
                      <a:pt x="101917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5" name="Freeform: Shape 143">
                <a:extLst>
                  <a:ext uri="{FF2B5EF4-FFF2-40B4-BE49-F238E27FC236}">
                    <a16:creationId xmlns:a16="http://schemas.microsoft.com/office/drawing/2014/main" id="{9C8023B8-600B-43CF-8C5A-FD94A1BB1003}"/>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6" name="Freeform: Shape 144">
                <a:extLst>
                  <a:ext uri="{FF2B5EF4-FFF2-40B4-BE49-F238E27FC236}">
                    <a16:creationId xmlns:a16="http://schemas.microsoft.com/office/drawing/2014/main" id="{5C6136C3-CB8A-4D6B-BC1D-3FAEA6482068}"/>
                  </a:ext>
                </a:extLst>
              </p:cNvPr>
              <p:cNvSpPr/>
              <p:nvPr/>
            </p:nvSpPr>
            <p:spPr>
              <a:xfrm>
                <a:off x="7708809" y="717502"/>
                <a:ext cx="2543812" cy="6236443"/>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Lst>
                <a:ahLst/>
                <a:cxnLst>
                  <a:cxn ang="0">
                    <a:pos x="connsiteX0" y="connsiteY0"/>
                  </a:cxn>
                  <a:cxn ang="0">
                    <a:pos x="connsiteX1" y="connsiteY1"/>
                  </a:cxn>
                  <a:cxn ang="0">
                    <a:pos x="connsiteX2" y="connsiteY2"/>
                  </a:cxn>
                  <a:cxn ang="0">
                    <a:pos x="connsiteX3" y="connsiteY3"/>
                  </a:cxn>
                </a:cxnLst>
                <a:rect l="l" t="t" r="r" b="b"/>
                <a:pathLst>
                  <a:path w="885825" h="2171700">
                    <a:moveTo>
                      <a:pt x="0" y="914400"/>
                    </a:moveTo>
                    <a:lnTo>
                      <a:pt x="871538" y="0"/>
                    </a:lnTo>
                    <a:cubicBezTo>
                      <a:pt x="876300" y="723900"/>
                      <a:pt x="881063" y="1447800"/>
                      <a:pt x="885825" y="2171700"/>
                    </a:cubicBezTo>
                    <a:lnTo>
                      <a:pt x="0" y="91440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2" name="Group 50">
              <a:extLst>
                <a:ext uri="{FF2B5EF4-FFF2-40B4-BE49-F238E27FC236}">
                  <a16:creationId xmlns:a16="http://schemas.microsoft.com/office/drawing/2014/main" id="{9922E3C0-DD92-44CE-8383-6957F38F6B3C}"/>
                </a:ext>
              </a:extLst>
            </p:cNvPr>
            <p:cNvGrpSpPr/>
            <p:nvPr/>
          </p:nvGrpSpPr>
          <p:grpSpPr>
            <a:xfrm rot="20275744" flipH="1">
              <a:off x="8479089" y="5341625"/>
              <a:ext cx="1416763" cy="1605575"/>
              <a:chOff x="5365048" y="479821"/>
              <a:chExt cx="8036930" cy="9108010"/>
            </a:xfrm>
          </p:grpSpPr>
          <p:sp>
            <p:nvSpPr>
              <p:cNvPr id="93" name="Freeform: Shape 131">
                <a:extLst>
                  <a:ext uri="{FF2B5EF4-FFF2-40B4-BE49-F238E27FC236}">
                    <a16:creationId xmlns:a16="http://schemas.microsoft.com/office/drawing/2014/main" id="{E452FA80-E457-4FE8-A07B-0C4D7464D2D8}"/>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4" name="Freeform: Shape 132">
                <a:extLst>
                  <a:ext uri="{FF2B5EF4-FFF2-40B4-BE49-F238E27FC236}">
                    <a16:creationId xmlns:a16="http://schemas.microsoft.com/office/drawing/2014/main" id="{4FC1F384-101B-4A06-BBF0-4BC527B1088F}"/>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5" name="Freeform: Shape 133">
                <a:extLst>
                  <a:ext uri="{FF2B5EF4-FFF2-40B4-BE49-F238E27FC236}">
                    <a16:creationId xmlns:a16="http://schemas.microsoft.com/office/drawing/2014/main" id="{3BBE9994-5BA3-40BD-BB66-2A8C5FEBD622}"/>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6" name="Freeform: Shape 134">
                <a:extLst>
                  <a:ext uri="{FF2B5EF4-FFF2-40B4-BE49-F238E27FC236}">
                    <a16:creationId xmlns:a16="http://schemas.microsoft.com/office/drawing/2014/main" id="{2B7424C7-8845-4EF8-85BF-6C7831BA4821}"/>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7" name="Freeform: Shape 135">
                <a:extLst>
                  <a:ext uri="{FF2B5EF4-FFF2-40B4-BE49-F238E27FC236}">
                    <a16:creationId xmlns:a16="http://schemas.microsoft.com/office/drawing/2014/main" id="{802C2A92-1EF7-44B1-BB36-54C3CA71976E}"/>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8" name="Freeform: Shape 136">
                <a:extLst>
                  <a:ext uri="{FF2B5EF4-FFF2-40B4-BE49-F238E27FC236}">
                    <a16:creationId xmlns:a16="http://schemas.microsoft.com/office/drawing/2014/main" id="{876E5FAB-3F10-423C-BF97-19C78A5ABBC2}"/>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9" name="Freeform: Shape 137">
                <a:extLst>
                  <a:ext uri="{FF2B5EF4-FFF2-40B4-BE49-F238E27FC236}">
                    <a16:creationId xmlns:a16="http://schemas.microsoft.com/office/drawing/2014/main" id="{A751D5D2-3BCB-48B6-924A-B39CF4AFC945}"/>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3" name="Group 51">
              <a:extLst>
                <a:ext uri="{FF2B5EF4-FFF2-40B4-BE49-F238E27FC236}">
                  <a16:creationId xmlns:a16="http://schemas.microsoft.com/office/drawing/2014/main" id="{912FCF63-DCE4-4F6C-926C-A1F130256B77}"/>
                </a:ext>
              </a:extLst>
            </p:cNvPr>
            <p:cNvGrpSpPr/>
            <p:nvPr/>
          </p:nvGrpSpPr>
          <p:grpSpPr>
            <a:xfrm rot="20275744" flipH="1">
              <a:off x="10278521" y="5974428"/>
              <a:ext cx="496268" cy="512648"/>
              <a:chOff x="5365048" y="1982197"/>
              <a:chExt cx="7362621" cy="7605634"/>
            </a:xfrm>
          </p:grpSpPr>
          <p:sp>
            <p:nvSpPr>
              <p:cNvPr id="86" name="Freeform: Shape 124">
                <a:extLst>
                  <a:ext uri="{FF2B5EF4-FFF2-40B4-BE49-F238E27FC236}">
                    <a16:creationId xmlns:a16="http://schemas.microsoft.com/office/drawing/2014/main" id="{CC0709C2-E873-4928-A751-8DC4D17283CB}"/>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7" name="Freeform: Shape 125">
                <a:extLst>
                  <a:ext uri="{FF2B5EF4-FFF2-40B4-BE49-F238E27FC236}">
                    <a16:creationId xmlns:a16="http://schemas.microsoft.com/office/drawing/2014/main" id="{F0F4B87B-70FA-45FE-9A4C-D5171DA07DFC}"/>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8" name="Freeform: Shape 126">
                <a:extLst>
                  <a:ext uri="{FF2B5EF4-FFF2-40B4-BE49-F238E27FC236}">
                    <a16:creationId xmlns:a16="http://schemas.microsoft.com/office/drawing/2014/main" id="{1C353998-32BE-42E9-BE8F-E3E6B0DB5E19}"/>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9" name="Freeform: Shape 127">
                <a:extLst>
                  <a:ext uri="{FF2B5EF4-FFF2-40B4-BE49-F238E27FC236}">
                    <a16:creationId xmlns:a16="http://schemas.microsoft.com/office/drawing/2014/main" id="{623F43C3-7379-4BDF-8400-7A858BB40B33}"/>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0" name="Freeform: Shape 128">
                <a:extLst>
                  <a:ext uri="{FF2B5EF4-FFF2-40B4-BE49-F238E27FC236}">
                    <a16:creationId xmlns:a16="http://schemas.microsoft.com/office/drawing/2014/main" id="{5CD840A9-7DF2-48E0-B99A-EC5578826F0B}"/>
                  </a:ext>
                </a:extLst>
              </p:cNvPr>
              <p:cNvSpPr/>
              <p:nvPr/>
            </p:nvSpPr>
            <p:spPr>
              <a:xfrm>
                <a:off x="9871173" y="3444023"/>
                <a:ext cx="1940058" cy="2975318"/>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 name="connsiteX0" fmla="*/ 1247497 w 1247497"/>
                  <a:gd name="connsiteY0" fmla="*/ 0 h 1024830"/>
                  <a:gd name="connsiteX1" fmla="*/ 0 w 1247497"/>
                  <a:gd name="connsiteY1" fmla="*/ 277330 h 1024830"/>
                  <a:gd name="connsiteX2" fmla="*/ 113780 w 1247497"/>
                  <a:gd name="connsiteY2" fmla="*/ 1024830 h 1024830"/>
                  <a:gd name="connsiteX3" fmla="*/ 1247497 w 1247497"/>
                  <a:gd name="connsiteY3" fmla="*/ 0 h 1024830"/>
                  <a:gd name="connsiteX0" fmla="*/ 675581 w 675581"/>
                  <a:gd name="connsiteY0" fmla="*/ 0 h 1036087"/>
                  <a:gd name="connsiteX1" fmla="*/ 0 w 675581"/>
                  <a:gd name="connsiteY1" fmla="*/ 288587 h 1036087"/>
                  <a:gd name="connsiteX2" fmla="*/ 113780 w 675581"/>
                  <a:gd name="connsiteY2" fmla="*/ 1036087 h 1036087"/>
                  <a:gd name="connsiteX3" fmla="*/ 675581 w 675581"/>
                  <a:gd name="connsiteY3" fmla="*/ 0 h 1036087"/>
                </a:gdLst>
                <a:ahLst/>
                <a:cxnLst>
                  <a:cxn ang="0">
                    <a:pos x="connsiteX0" y="connsiteY0"/>
                  </a:cxn>
                  <a:cxn ang="0">
                    <a:pos x="connsiteX1" y="connsiteY1"/>
                  </a:cxn>
                  <a:cxn ang="0">
                    <a:pos x="connsiteX2" y="connsiteY2"/>
                  </a:cxn>
                  <a:cxn ang="0">
                    <a:pos x="connsiteX3" y="connsiteY3"/>
                  </a:cxn>
                </a:cxnLst>
                <a:rect l="l" t="t" r="r" b="b"/>
                <a:pathLst>
                  <a:path w="675581" h="1036087">
                    <a:moveTo>
                      <a:pt x="675581" y="0"/>
                    </a:moveTo>
                    <a:lnTo>
                      <a:pt x="0" y="288587"/>
                    </a:lnTo>
                    <a:lnTo>
                      <a:pt x="113780" y="1036087"/>
                    </a:lnTo>
                    <a:lnTo>
                      <a:pt x="675581"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1" name="Freeform: Shape 129">
                <a:extLst>
                  <a:ext uri="{FF2B5EF4-FFF2-40B4-BE49-F238E27FC236}">
                    <a16:creationId xmlns:a16="http://schemas.microsoft.com/office/drawing/2014/main" id="{85C79116-CE3B-4C4C-AC9B-0BA7F8896556}"/>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2" name="Freeform: Shape 130">
                <a:extLst>
                  <a:ext uri="{FF2B5EF4-FFF2-40B4-BE49-F238E27FC236}">
                    <a16:creationId xmlns:a16="http://schemas.microsoft.com/office/drawing/2014/main" id="{2FA9C116-B2BC-4067-BEE2-1C0A0FD038EF}"/>
                  </a:ext>
                </a:extLst>
              </p:cNvPr>
              <p:cNvSpPr/>
              <p:nvPr/>
            </p:nvSpPr>
            <p:spPr>
              <a:xfrm>
                <a:off x="7708809" y="1982197"/>
                <a:ext cx="2543813" cy="4971750"/>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 name="connsiteX0" fmla="*/ 0 w 993639"/>
                  <a:gd name="connsiteY0" fmla="*/ 595440 h 1852740"/>
                  <a:gd name="connsiteX1" fmla="*/ 993498 w 993639"/>
                  <a:gd name="connsiteY1" fmla="*/ 0 h 1852740"/>
                  <a:gd name="connsiteX2" fmla="*/ 885825 w 993639"/>
                  <a:gd name="connsiteY2" fmla="*/ 1852740 h 1852740"/>
                  <a:gd name="connsiteX3" fmla="*/ 0 w 993639"/>
                  <a:gd name="connsiteY3" fmla="*/ 595440 h 1852740"/>
                  <a:gd name="connsiteX0" fmla="*/ 0 w 885825"/>
                  <a:gd name="connsiteY0" fmla="*/ 473999 h 1731299"/>
                  <a:gd name="connsiteX1" fmla="*/ 784851 w 885825"/>
                  <a:gd name="connsiteY1" fmla="*/ 0 h 1731299"/>
                  <a:gd name="connsiteX2" fmla="*/ 885825 w 885825"/>
                  <a:gd name="connsiteY2" fmla="*/ 1731299 h 1731299"/>
                  <a:gd name="connsiteX3" fmla="*/ 0 w 885825"/>
                  <a:gd name="connsiteY3" fmla="*/ 473999 h 1731299"/>
                </a:gdLst>
                <a:ahLst/>
                <a:cxnLst>
                  <a:cxn ang="0">
                    <a:pos x="connsiteX0" y="connsiteY0"/>
                  </a:cxn>
                  <a:cxn ang="0">
                    <a:pos x="connsiteX1" y="connsiteY1"/>
                  </a:cxn>
                  <a:cxn ang="0">
                    <a:pos x="connsiteX2" y="connsiteY2"/>
                  </a:cxn>
                  <a:cxn ang="0">
                    <a:pos x="connsiteX3" y="connsiteY3"/>
                  </a:cxn>
                </a:cxnLst>
                <a:rect l="l" t="t" r="r" b="b"/>
                <a:pathLst>
                  <a:path w="885825" h="1731299">
                    <a:moveTo>
                      <a:pt x="0" y="473999"/>
                    </a:moveTo>
                    <a:lnTo>
                      <a:pt x="784851" y="0"/>
                    </a:lnTo>
                    <a:cubicBezTo>
                      <a:pt x="789613" y="723900"/>
                      <a:pt x="881063" y="1007399"/>
                      <a:pt x="885825" y="1731299"/>
                    </a:cubicBezTo>
                    <a:lnTo>
                      <a:pt x="0" y="473999"/>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4" name="Group 52">
              <a:extLst>
                <a:ext uri="{FF2B5EF4-FFF2-40B4-BE49-F238E27FC236}">
                  <a16:creationId xmlns:a16="http://schemas.microsoft.com/office/drawing/2014/main" id="{2959D026-B7EF-4421-A84B-A5733CB819F5}"/>
                </a:ext>
              </a:extLst>
            </p:cNvPr>
            <p:cNvGrpSpPr/>
            <p:nvPr/>
          </p:nvGrpSpPr>
          <p:grpSpPr>
            <a:xfrm rot="20275744" flipH="1">
              <a:off x="11620616" y="3813253"/>
              <a:ext cx="1199247" cy="1359069"/>
              <a:chOff x="5365051" y="479822"/>
              <a:chExt cx="8036930" cy="9108006"/>
            </a:xfrm>
          </p:grpSpPr>
          <p:sp>
            <p:nvSpPr>
              <p:cNvPr id="79" name="Freeform: Shape 117">
                <a:extLst>
                  <a:ext uri="{FF2B5EF4-FFF2-40B4-BE49-F238E27FC236}">
                    <a16:creationId xmlns:a16="http://schemas.microsoft.com/office/drawing/2014/main" id="{943C2B9E-E35F-42EA-AC12-B0F1ECBD22F6}"/>
                  </a:ext>
                </a:extLst>
              </p:cNvPr>
              <p:cNvSpPr/>
              <p:nvPr/>
            </p:nvSpPr>
            <p:spPr>
              <a:xfrm>
                <a:off x="11674978" y="8268752"/>
                <a:ext cx="1052698" cy="1319076"/>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0" name="Freeform: Shape 118">
                <a:extLst>
                  <a:ext uri="{FF2B5EF4-FFF2-40B4-BE49-F238E27FC236}">
                    <a16:creationId xmlns:a16="http://schemas.microsoft.com/office/drawing/2014/main" id="{B88F7BCB-6F1F-4AC8-857B-02DBE52B13BB}"/>
                  </a:ext>
                </a:extLst>
              </p:cNvPr>
              <p:cNvSpPr/>
              <p:nvPr/>
            </p:nvSpPr>
            <p:spPr>
              <a:xfrm>
                <a:off x="9107333" y="6879848"/>
                <a:ext cx="3333521" cy="1613813"/>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1" name="Freeform: Shape 119">
                <a:extLst>
                  <a:ext uri="{FF2B5EF4-FFF2-40B4-BE49-F238E27FC236}">
                    <a16:creationId xmlns:a16="http://schemas.microsoft.com/office/drawing/2014/main" id="{E17F19B7-20AB-4DF3-A5FE-A2A06F6209E2}"/>
                  </a:ext>
                </a:extLst>
              </p:cNvPr>
              <p:cNvSpPr/>
              <p:nvPr/>
            </p:nvSpPr>
            <p:spPr>
              <a:xfrm>
                <a:off x="5365051" y="5540920"/>
                <a:ext cx="1132614" cy="452887"/>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2" name="Freeform: Shape 120">
                <a:extLst>
                  <a:ext uri="{FF2B5EF4-FFF2-40B4-BE49-F238E27FC236}">
                    <a16:creationId xmlns:a16="http://schemas.microsoft.com/office/drawing/2014/main" id="{68D638D2-3FF7-47BA-9E5D-06E85C8552EE}"/>
                  </a:ext>
                </a:extLst>
              </p:cNvPr>
              <p:cNvSpPr/>
              <p:nvPr/>
            </p:nvSpPr>
            <p:spPr>
              <a:xfrm>
                <a:off x="6149703" y="5215816"/>
                <a:ext cx="1586462" cy="2373445"/>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3" name="Freeform: Shape 121">
                <a:extLst>
                  <a:ext uri="{FF2B5EF4-FFF2-40B4-BE49-F238E27FC236}">
                    <a16:creationId xmlns:a16="http://schemas.microsoft.com/office/drawing/2014/main" id="{4DB32C1E-2196-4275-98AA-9118B8D55454}"/>
                  </a:ext>
                </a:extLst>
              </p:cNvPr>
              <p:cNvSpPr/>
              <p:nvPr/>
            </p:nvSpPr>
            <p:spPr>
              <a:xfrm>
                <a:off x="9871175" y="2566273"/>
                <a:ext cx="3530806"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4" name="Freeform: Shape 122">
                <a:extLst>
                  <a:ext uri="{FF2B5EF4-FFF2-40B4-BE49-F238E27FC236}">
                    <a16:creationId xmlns:a16="http://schemas.microsoft.com/office/drawing/2014/main" id="{ECBB1199-3867-445F-B878-89A3C4286FFF}"/>
                  </a:ext>
                </a:extLst>
              </p:cNvPr>
              <p:cNvSpPr/>
              <p:nvPr/>
            </p:nvSpPr>
            <p:spPr>
              <a:xfrm>
                <a:off x="7585443" y="3324704"/>
                <a:ext cx="2667181" cy="4626400"/>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5" name="Freeform: Shape 123">
                <a:extLst>
                  <a:ext uri="{FF2B5EF4-FFF2-40B4-BE49-F238E27FC236}">
                    <a16:creationId xmlns:a16="http://schemas.microsoft.com/office/drawing/2014/main" id="{0530FF6E-C009-4592-9BF8-85C4269529E1}"/>
                  </a:ext>
                </a:extLst>
              </p:cNvPr>
              <p:cNvSpPr/>
              <p:nvPr/>
            </p:nvSpPr>
            <p:spPr>
              <a:xfrm>
                <a:off x="7708807" y="479822"/>
                <a:ext cx="2543816" cy="6474125"/>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5" name="Group 53">
              <a:extLst>
                <a:ext uri="{FF2B5EF4-FFF2-40B4-BE49-F238E27FC236}">
                  <a16:creationId xmlns:a16="http://schemas.microsoft.com/office/drawing/2014/main" id="{33C10899-C137-45D2-AB9B-A9699446780C}"/>
                </a:ext>
              </a:extLst>
            </p:cNvPr>
            <p:cNvGrpSpPr/>
            <p:nvPr/>
          </p:nvGrpSpPr>
          <p:grpSpPr>
            <a:xfrm rot="20073958" flipH="1">
              <a:off x="10116519" y="4915091"/>
              <a:ext cx="1567652" cy="1079675"/>
              <a:chOff x="3667032" y="1708483"/>
              <a:chExt cx="8105829" cy="5582653"/>
            </a:xfrm>
          </p:grpSpPr>
          <p:sp>
            <p:nvSpPr>
              <p:cNvPr id="72" name="Freeform: Shape 110">
                <a:extLst>
                  <a:ext uri="{FF2B5EF4-FFF2-40B4-BE49-F238E27FC236}">
                    <a16:creationId xmlns:a16="http://schemas.microsoft.com/office/drawing/2014/main" id="{E53A0859-7166-4D3B-BCE2-8FA777EF73FE}"/>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3" name="Freeform: Shape 111">
                <a:extLst>
                  <a:ext uri="{FF2B5EF4-FFF2-40B4-BE49-F238E27FC236}">
                    <a16:creationId xmlns:a16="http://schemas.microsoft.com/office/drawing/2014/main" id="{1C671146-06D5-4CD2-AA21-8B93369AD0F1}"/>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4" name="Freeform: Shape 112">
                <a:extLst>
                  <a:ext uri="{FF2B5EF4-FFF2-40B4-BE49-F238E27FC236}">
                    <a16:creationId xmlns:a16="http://schemas.microsoft.com/office/drawing/2014/main" id="{67A7040A-9433-45E6-B5B6-27BD630450B1}"/>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Freeform: Shape 113">
                <a:extLst>
                  <a:ext uri="{FF2B5EF4-FFF2-40B4-BE49-F238E27FC236}">
                    <a16:creationId xmlns:a16="http://schemas.microsoft.com/office/drawing/2014/main" id="{8D91A6F4-B788-4744-B76D-A98069D3FA91}"/>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6" name="Freeform: Shape 114">
                <a:extLst>
                  <a:ext uri="{FF2B5EF4-FFF2-40B4-BE49-F238E27FC236}">
                    <a16:creationId xmlns:a16="http://schemas.microsoft.com/office/drawing/2014/main" id="{7EBF8554-521A-4FE7-8B0F-7B46E74FC790}"/>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7" name="Freeform: Shape 115">
                <a:extLst>
                  <a:ext uri="{FF2B5EF4-FFF2-40B4-BE49-F238E27FC236}">
                    <a16:creationId xmlns:a16="http://schemas.microsoft.com/office/drawing/2014/main" id="{5F6A5443-65D1-49A6-9680-9B3FDF36E2EB}"/>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8" name="Freeform: Shape 116">
                <a:extLst>
                  <a:ext uri="{FF2B5EF4-FFF2-40B4-BE49-F238E27FC236}">
                    <a16:creationId xmlns:a16="http://schemas.microsoft.com/office/drawing/2014/main" id="{532E2526-B8A9-442E-990A-B1FD29FA3F16}"/>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16" name="Group 54">
              <a:extLst>
                <a:ext uri="{FF2B5EF4-FFF2-40B4-BE49-F238E27FC236}">
                  <a16:creationId xmlns:a16="http://schemas.microsoft.com/office/drawing/2014/main" id="{B0B5E830-F1B9-4B08-9314-67415CC0636D}"/>
                </a:ext>
              </a:extLst>
            </p:cNvPr>
            <p:cNvGrpSpPr/>
            <p:nvPr/>
          </p:nvGrpSpPr>
          <p:grpSpPr>
            <a:xfrm rot="20073958" flipH="1">
              <a:off x="10286237" y="3877079"/>
              <a:ext cx="981094" cy="675699"/>
              <a:chOff x="3667032" y="1708483"/>
              <a:chExt cx="8105829" cy="5582653"/>
            </a:xfrm>
          </p:grpSpPr>
          <p:sp>
            <p:nvSpPr>
              <p:cNvPr id="65" name="Freeform: Shape 103">
                <a:extLst>
                  <a:ext uri="{FF2B5EF4-FFF2-40B4-BE49-F238E27FC236}">
                    <a16:creationId xmlns:a16="http://schemas.microsoft.com/office/drawing/2014/main" id="{DFDADE0C-1F42-4950-9DA0-8E82F8FFE268}"/>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6" name="Freeform: Shape 104">
                <a:extLst>
                  <a:ext uri="{FF2B5EF4-FFF2-40B4-BE49-F238E27FC236}">
                    <a16:creationId xmlns:a16="http://schemas.microsoft.com/office/drawing/2014/main" id="{D729FAF6-CAE0-4FB4-AABA-4C60019C46FF}"/>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7" name="Freeform: Shape 105">
                <a:extLst>
                  <a:ext uri="{FF2B5EF4-FFF2-40B4-BE49-F238E27FC236}">
                    <a16:creationId xmlns:a16="http://schemas.microsoft.com/office/drawing/2014/main" id="{220A0E30-4235-4352-B9E1-B14D42421631}"/>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8" name="Freeform: Shape 106">
                <a:extLst>
                  <a:ext uri="{FF2B5EF4-FFF2-40B4-BE49-F238E27FC236}">
                    <a16:creationId xmlns:a16="http://schemas.microsoft.com/office/drawing/2014/main" id="{7C4D926B-40FD-4094-97EF-E8511FCE413C}"/>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9" name="Freeform: Shape 107">
                <a:extLst>
                  <a:ext uri="{FF2B5EF4-FFF2-40B4-BE49-F238E27FC236}">
                    <a16:creationId xmlns:a16="http://schemas.microsoft.com/office/drawing/2014/main" id="{35820990-C1B3-4DFE-AC5B-4124AA05EE6E}"/>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Freeform: Shape 108">
                <a:extLst>
                  <a:ext uri="{FF2B5EF4-FFF2-40B4-BE49-F238E27FC236}">
                    <a16:creationId xmlns:a16="http://schemas.microsoft.com/office/drawing/2014/main" id="{421494D9-3FDB-44A1-865B-C3218EAF36F4}"/>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1" name="Freeform: Shape 109">
                <a:extLst>
                  <a:ext uri="{FF2B5EF4-FFF2-40B4-BE49-F238E27FC236}">
                    <a16:creationId xmlns:a16="http://schemas.microsoft.com/office/drawing/2014/main" id="{C03C5B1A-48C2-41EC-B054-68A466AC93EA}"/>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7" name="Group 55">
              <a:extLst>
                <a:ext uri="{FF2B5EF4-FFF2-40B4-BE49-F238E27FC236}">
                  <a16:creationId xmlns:a16="http://schemas.microsoft.com/office/drawing/2014/main" id="{84543E92-FF27-4563-A906-60FF87B518A0}"/>
                </a:ext>
              </a:extLst>
            </p:cNvPr>
            <p:cNvGrpSpPr/>
            <p:nvPr/>
          </p:nvGrpSpPr>
          <p:grpSpPr>
            <a:xfrm rot="20275744" flipH="1">
              <a:off x="10178216" y="1637990"/>
              <a:ext cx="1416763" cy="1605575"/>
              <a:chOff x="5365048" y="479821"/>
              <a:chExt cx="8036930" cy="9108010"/>
            </a:xfrm>
          </p:grpSpPr>
          <p:sp>
            <p:nvSpPr>
              <p:cNvPr id="58" name="Freeform: Shape 96">
                <a:extLst>
                  <a:ext uri="{FF2B5EF4-FFF2-40B4-BE49-F238E27FC236}">
                    <a16:creationId xmlns:a16="http://schemas.microsoft.com/office/drawing/2014/main" id="{4528A017-5D6E-4AF2-A836-8709477BA6E5}"/>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9" name="Freeform: Shape 97">
                <a:extLst>
                  <a:ext uri="{FF2B5EF4-FFF2-40B4-BE49-F238E27FC236}">
                    <a16:creationId xmlns:a16="http://schemas.microsoft.com/office/drawing/2014/main" id="{86C91473-8809-4A86-A4DC-FDC7851C6935}"/>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0" name="Freeform: Shape 98">
                <a:extLst>
                  <a:ext uri="{FF2B5EF4-FFF2-40B4-BE49-F238E27FC236}">
                    <a16:creationId xmlns:a16="http://schemas.microsoft.com/office/drawing/2014/main" id="{234B3F80-D8F9-4610-9D22-695ABF287384}"/>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1" name="Freeform: Shape 99">
                <a:extLst>
                  <a:ext uri="{FF2B5EF4-FFF2-40B4-BE49-F238E27FC236}">
                    <a16:creationId xmlns:a16="http://schemas.microsoft.com/office/drawing/2014/main" id="{C3E60067-F21B-4982-A114-23F4CE38A783}"/>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2" name="Freeform: Shape 100">
                <a:extLst>
                  <a:ext uri="{FF2B5EF4-FFF2-40B4-BE49-F238E27FC236}">
                    <a16:creationId xmlns:a16="http://schemas.microsoft.com/office/drawing/2014/main" id="{02B0F22D-9D0D-412A-9D6B-BACD763EC83F}"/>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3" name="Freeform: Shape 101">
                <a:extLst>
                  <a:ext uri="{FF2B5EF4-FFF2-40B4-BE49-F238E27FC236}">
                    <a16:creationId xmlns:a16="http://schemas.microsoft.com/office/drawing/2014/main" id="{D2FFE57F-BB86-4514-9181-92BFE9464F1D}"/>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4" name="Freeform: Shape 102">
                <a:extLst>
                  <a:ext uri="{FF2B5EF4-FFF2-40B4-BE49-F238E27FC236}">
                    <a16:creationId xmlns:a16="http://schemas.microsoft.com/office/drawing/2014/main" id="{7A0BAE83-51F9-4D15-BB0C-09CF144DF8D3}"/>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8" name="Group 56">
              <a:extLst>
                <a:ext uri="{FF2B5EF4-FFF2-40B4-BE49-F238E27FC236}">
                  <a16:creationId xmlns:a16="http://schemas.microsoft.com/office/drawing/2014/main" id="{55058056-01E0-47F0-8351-8E45B24813FB}"/>
                </a:ext>
              </a:extLst>
            </p:cNvPr>
            <p:cNvGrpSpPr/>
            <p:nvPr/>
          </p:nvGrpSpPr>
          <p:grpSpPr>
            <a:xfrm rot="20275744" flipH="1">
              <a:off x="11852978" y="2424207"/>
              <a:ext cx="1074020" cy="1217154"/>
              <a:chOff x="5365048" y="479821"/>
              <a:chExt cx="8036930" cy="9108010"/>
            </a:xfrm>
          </p:grpSpPr>
          <p:sp>
            <p:nvSpPr>
              <p:cNvPr id="51" name="Freeform: Shape 89">
                <a:extLst>
                  <a:ext uri="{FF2B5EF4-FFF2-40B4-BE49-F238E27FC236}">
                    <a16:creationId xmlns:a16="http://schemas.microsoft.com/office/drawing/2014/main" id="{5F0882CC-53BF-4A58-9937-1B239A3F71A9}"/>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 name="Freeform: Shape 90">
                <a:extLst>
                  <a:ext uri="{FF2B5EF4-FFF2-40B4-BE49-F238E27FC236}">
                    <a16:creationId xmlns:a16="http://schemas.microsoft.com/office/drawing/2014/main" id="{5BD84C16-BB16-49C5-8FE0-A6114E9357B6}"/>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3" name="Freeform: Shape 91">
                <a:extLst>
                  <a:ext uri="{FF2B5EF4-FFF2-40B4-BE49-F238E27FC236}">
                    <a16:creationId xmlns:a16="http://schemas.microsoft.com/office/drawing/2014/main" id="{39E06A13-F15C-427C-9AF3-ADDBF54860AE}"/>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4" name="Freeform: Shape 92">
                <a:extLst>
                  <a:ext uri="{FF2B5EF4-FFF2-40B4-BE49-F238E27FC236}">
                    <a16:creationId xmlns:a16="http://schemas.microsoft.com/office/drawing/2014/main" id="{C55A78F3-41E9-4DCA-9739-66B500D5758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5" name="Freeform: Shape 93">
                <a:extLst>
                  <a:ext uri="{FF2B5EF4-FFF2-40B4-BE49-F238E27FC236}">
                    <a16:creationId xmlns:a16="http://schemas.microsoft.com/office/drawing/2014/main" id="{8860AE60-D4B9-45CA-B58A-41446C2C7163}"/>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6" name="Freeform: Shape 94">
                <a:extLst>
                  <a:ext uri="{FF2B5EF4-FFF2-40B4-BE49-F238E27FC236}">
                    <a16:creationId xmlns:a16="http://schemas.microsoft.com/office/drawing/2014/main" id="{3C17F270-3477-4711-9461-366CAA8586DF}"/>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7" name="Freeform: Shape 95">
                <a:extLst>
                  <a:ext uri="{FF2B5EF4-FFF2-40B4-BE49-F238E27FC236}">
                    <a16:creationId xmlns:a16="http://schemas.microsoft.com/office/drawing/2014/main" id="{D877CEB1-4428-4681-B389-52859F8BE29B}"/>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9" name="Group 57">
              <a:extLst>
                <a:ext uri="{FF2B5EF4-FFF2-40B4-BE49-F238E27FC236}">
                  <a16:creationId xmlns:a16="http://schemas.microsoft.com/office/drawing/2014/main" id="{FAA9DC9B-7F7F-404D-8EB8-114BF52E434D}"/>
                </a:ext>
              </a:extLst>
            </p:cNvPr>
            <p:cNvGrpSpPr/>
            <p:nvPr/>
          </p:nvGrpSpPr>
          <p:grpSpPr>
            <a:xfrm rot="21043784" flipH="1">
              <a:off x="12949687" y="4848328"/>
              <a:ext cx="885221" cy="609671"/>
              <a:chOff x="3667032" y="1708483"/>
              <a:chExt cx="8105829" cy="5582653"/>
            </a:xfrm>
          </p:grpSpPr>
          <p:sp>
            <p:nvSpPr>
              <p:cNvPr id="44" name="Freeform: Shape 82">
                <a:extLst>
                  <a:ext uri="{FF2B5EF4-FFF2-40B4-BE49-F238E27FC236}">
                    <a16:creationId xmlns:a16="http://schemas.microsoft.com/office/drawing/2014/main" id="{738D14BF-8D8E-471B-A2A9-32F3C9862A8D}"/>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5" name="Freeform: Shape 83">
                <a:extLst>
                  <a:ext uri="{FF2B5EF4-FFF2-40B4-BE49-F238E27FC236}">
                    <a16:creationId xmlns:a16="http://schemas.microsoft.com/office/drawing/2014/main" id="{E819F653-21EE-4B08-916C-8B96BCD196BE}"/>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Freeform: Shape 84">
                <a:extLst>
                  <a:ext uri="{FF2B5EF4-FFF2-40B4-BE49-F238E27FC236}">
                    <a16:creationId xmlns:a16="http://schemas.microsoft.com/office/drawing/2014/main" id="{9774A165-FA1D-4F43-8931-FEFB7B379BBF}"/>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7" name="Freeform: Shape 85">
                <a:extLst>
                  <a:ext uri="{FF2B5EF4-FFF2-40B4-BE49-F238E27FC236}">
                    <a16:creationId xmlns:a16="http://schemas.microsoft.com/office/drawing/2014/main" id="{6BBC8D88-C961-4EFA-A6BF-71412BF4A151}"/>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 name="Freeform: Shape 86">
                <a:extLst>
                  <a:ext uri="{FF2B5EF4-FFF2-40B4-BE49-F238E27FC236}">
                    <a16:creationId xmlns:a16="http://schemas.microsoft.com/office/drawing/2014/main" id="{3B3FB8B8-CFAB-4250-B31B-B1FF7CA4414D}"/>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9" name="Freeform: Shape 87">
                <a:extLst>
                  <a:ext uri="{FF2B5EF4-FFF2-40B4-BE49-F238E27FC236}">
                    <a16:creationId xmlns:a16="http://schemas.microsoft.com/office/drawing/2014/main" id="{9E853B3E-8C8D-4289-A1B8-CC12444C1E8E}"/>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 name="Freeform: Shape 88">
                <a:extLst>
                  <a:ext uri="{FF2B5EF4-FFF2-40B4-BE49-F238E27FC236}">
                    <a16:creationId xmlns:a16="http://schemas.microsoft.com/office/drawing/2014/main" id="{B29CFC75-8E84-4824-8CAF-406632C70A71}"/>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0" name="Group 58">
              <a:extLst>
                <a:ext uri="{FF2B5EF4-FFF2-40B4-BE49-F238E27FC236}">
                  <a16:creationId xmlns:a16="http://schemas.microsoft.com/office/drawing/2014/main" id="{6E4C06A3-47F3-4D59-BF03-8F9D5AE78378}"/>
                </a:ext>
              </a:extLst>
            </p:cNvPr>
            <p:cNvGrpSpPr/>
            <p:nvPr/>
          </p:nvGrpSpPr>
          <p:grpSpPr>
            <a:xfrm rot="21043784" flipH="1">
              <a:off x="9098407" y="3250270"/>
              <a:ext cx="740471" cy="509978"/>
              <a:chOff x="3667032" y="1708483"/>
              <a:chExt cx="8105829" cy="5582653"/>
            </a:xfrm>
          </p:grpSpPr>
          <p:sp>
            <p:nvSpPr>
              <p:cNvPr id="37" name="Freeform: Shape 75">
                <a:extLst>
                  <a:ext uri="{FF2B5EF4-FFF2-40B4-BE49-F238E27FC236}">
                    <a16:creationId xmlns:a16="http://schemas.microsoft.com/office/drawing/2014/main" id="{6B540B98-FD91-4F9D-96F5-F6D4C42D5676}"/>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 name="Freeform: Shape 76">
                <a:extLst>
                  <a:ext uri="{FF2B5EF4-FFF2-40B4-BE49-F238E27FC236}">
                    <a16:creationId xmlns:a16="http://schemas.microsoft.com/office/drawing/2014/main" id="{2CFEC4DF-8A91-4E1B-BAC3-A4E72AEED354}"/>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Freeform: Shape 77">
                <a:extLst>
                  <a:ext uri="{FF2B5EF4-FFF2-40B4-BE49-F238E27FC236}">
                    <a16:creationId xmlns:a16="http://schemas.microsoft.com/office/drawing/2014/main" id="{CE03919B-B050-4AAA-A783-83322E2FA7B4}"/>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0" name="Freeform: Shape 78">
                <a:extLst>
                  <a:ext uri="{FF2B5EF4-FFF2-40B4-BE49-F238E27FC236}">
                    <a16:creationId xmlns:a16="http://schemas.microsoft.com/office/drawing/2014/main" id="{131106BA-4258-408B-8AF9-F69AE916F643}"/>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Freeform: Shape 79">
                <a:extLst>
                  <a:ext uri="{FF2B5EF4-FFF2-40B4-BE49-F238E27FC236}">
                    <a16:creationId xmlns:a16="http://schemas.microsoft.com/office/drawing/2014/main" id="{C6DE7C4E-1A63-4541-9BBE-E7AD1F2390CB}"/>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2" name="Freeform: Shape 80">
                <a:extLst>
                  <a:ext uri="{FF2B5EF4-FFF2-40B4-BE49-F238E27FC236}">
                    <a16:creationId xmlns:a16="http://schemas.microsoft.com/office/drawing/2014/main" id="{A2659F04-51C7-40AA-B352-AF5EA4B1F5AD}"/>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3" name="Freeform: Shape 81">
                <a:extLst>
                  <a:ext uri="{FF2B5EF4-FFF2-40B4-BE49-F238E27FC236}">
                    <a16:creationId xmlns:a16="http://schemas.microsoft.com/office/drawing/2014/main" id="{FBA135DB-A936-4A65-A334-DD9D9F7A06E1}"/>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1" name="Group 59">
              <a:extLst>
                <a:ext uri="{FF2B5EF4-FFF2-40B4-BE49-F238E27FC236}">
                  <a16:creationId xmlns:a16="http://schemas.microsoft.com/office/drawing/2014/main" id="{78C8B985-CAD4-4C39-8297-9A95033D5B32}"/>
                </a:ext>
              </a:extLst>
            </p:cNvPr>
            <p:cNvGrpSpPr/>
            <p:nvPr/>
          </p:nvGrpSpPr>
          <p:grpSpPr>
            <a:xfrm rot="20275744" flipH="1">
              <a:off x="12999428" y="1262387"/>
              <a:ext cx="1627254" cy="1844118"/>
              <a:chOff x="5365048" y="479821"/>
              <a:chExt cx="8036930" cy="9108010"/>
            </a:xfrm>
          </p:grpSpPr>
          <p:sp>
            <p:nvSpPr>
              <p:cNvPr id="30" name="Freeform: Shape 68">
                <a:extLst>
                  <a:ext uri="{FF2B5EF4-FFF2-40B4-BE49-F238E27FC236}">
                    <a16:creationId xmlns:a16="http://schemas.microsoft.com/office/drawing/2014/main" id="{B1BC1D0B-5FB6-40B6-89BA-6B73AB760159}"/>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Freeform: Shape 69">
                <a:extLst>
                  <a:ext uri="{FF2B5EF4-FFF2-40B4-BE49-F238E27FC236}">
                    <a16:creationId xmlns:a16="http://schemas.microsoft.com/office/drawing/2014/main" id="{88A639A5-EC31-40EE-AB3F-BDA230D6FE0F}"/>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Freeform: Shape 70">
                <a:extLst>
                  <a:ext uri="{FF2B5EF4-FFF2-40B4-BE49-F238E27FC236}">
                    <a16:creationId xmlns:a16="http://schemas.microsoft.com/office/drawing/2014/main" id="{F2344549-CB0C-4448-97E6-B26C9DF9605B}"/>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3" name="Freeform: Shape 71">
                <a:extLst>
                  <a:ext uri="{FF2B5EF4-FFF2-40B4-BE49-F238E27FC236}">
                    <a16:creationId xmlns:a16="http://schemas.microsoft.com/office/drawing/2014/main" id="{F2275D15-A7EC-40C0-AE2A-51A18300354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Freeform: Shape 72">
                <a:extLst>
                  <a:ext uri="{FF2B5EF4-FFF2-40B4-BE49-F238E27FC236}">
                    <a16:creationId xmlns:a16="http://schemas.microsoft.com/office/drawing/2014/main" id="{EE0383E4-874C-4EB3-81A2-CE4B956D6020}"/>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 name="Freeform: Shape 73">
                <a:extLst>
                  <a:ext uri="{FF2B5EF4-FFF2-40B4-BE49-F238E27FC236}">
                    <a16:creationId xmlns:a16="http://schemas.microsoft.com/office/drawing/2014/main" id="{F4A1C568-0282-4284-B065-2976FEB48978}"/>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Freeform: Shape 74">
                <a:extLst>
                  <a:ext uri="{FF2B5EF4-FFF2-40B4-BE49-F238E27FC236}">
                    <a16:creationId xmlns:a16="http://schemas.microsoft.com/office/drawing/2014/main" id="{A516C84E-D20F-4784-BAF3-9018217F0E44}"/>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2" name="Group 60">
              <a:extLst>
                <a:ext uri="{FF2B5EF4-FFF2-40B4-BE49-F238E27FC236}">
                  <a16:creationId xmlns:a16="http://schemas.microsoft.com/office/drawing/2014/main" id="{06CB5120-3958-456B-B04B-285BF2BF9998}"/>
                </a:ext>
              </a:extLst>
            </p:cNvPr>
            <p:cNvGrpSpPr/>
            <p:nvPr/>
          </p:nvGrpSpPr>
          <p:grpSpPr>
            <a:xfrm rot="19361629" flipH="1">
              <a:off x="13519304" y="3604291"/>
              <a:ext cx="825203" cy="568334"/>
              <a:chOff x="3667032" y="1708483"/>
              <a:chExt cx="8105829" cy="5582653"/>
            </a:xfrm>
          </p:grpSpPr>
          <p:sp>
            <p:nvSpPr>
              <p:cNvPr id="23" name="Freeform: Shape 61">
                <a:extLst>
                  <a:ext uri="{FF2B5EF4-FFF2-40B4-BE49-F238E27FC236}">
                    <a16:creationId xmlns:a16="http://schemas.microsoft.com/office/drawing/2014/main" id="{1B814C75-629F-45B3-804A-D3E7C64EA6D7}"/>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 name="Freeform: Shape 62">
                <a:extLst>
                  <a:ext uri="{FF2B5EF4-FFF2-40B4-BE49-F238E27FC236}">
                    <a16:creationId xmlns:a16="http://schemas.microsoft.com/office/drawing/2014/main" id="{1257B532-B5EB-4D0C-9F2E-19AE924391AC}"/>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Freeform: Shape 63">
                <a:extLst>
                  <a:ext uri="{FF2B5EF4-FFF2-40B4-BE49-F238E27FC236}">
                    <a16:creationId xmlns:a16="http://schemas.microsoft.com/office/drawing/2014/main" id="{72D69B76-19F1-4D08-A383-E416176C4DE4}"/>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6" name="Freeform: Shape 64">
                <a:extLst>
                  <a:ext uri="{FF2B5EF4-FFF2-40B4-BE49-F238E27FC236}">
                    <a16:creationId xmlns:a16="http://schemas.microsoft.com/office/drawing/2014/main" id="{03AF6F7E-EF6C-40B1-9C54-7AAEBFFC1A81}"/>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Freeform: Shape 65">
                <a:extLst>
                  <a:ext uri="{FF2B5EF4-FFF2-40B4-BE49-F238E27FC236}">
                    <a16:creationId xmlns:a16="http://schemas.microsoft.com/office/drawing/2014/main" id="{83CC0AC4-B251-44FB-8B83-92EBD05C7A60}"/>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Freeform: Shape 66">
                <a:extLst>
                  <a:ext uri="{FF2B5EF4-FFF2-40B4-BE49-F238E27FC236}">
                    <a16:creationId xmlns:a16="http://schemas.microsoft.com/office/drawing/2014/main" id="{D4CA2DFE-FA1F-473B-BA67-3E7224EC0C06}"/>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Freeform: Shape 67">
                <a:extLst>
                  <a:ext uri="{FF2B5EF4-FFF2-40B4-BE49-F238E27FC236}">
                    <a16:creationId xmlns:a16="http://schemas.microsoft.com/office/drawing/2014/main" id="{D0F728ED-B17F-44FD-B4F5-DA44D2461F04}"/>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grpSp>
        <p:nvGrpSpPr>
          <p:cNvPr id="107" name="Group 145">
            <a:extLst>
              <a:ext uri="{FF2B5EF4-FFF2-40B4-BE49-F238E27FC236}">
                <a16:creationId xmlns:a16="http://schemas.microsoft.com/office/drawing/2014/main" id="{D97450EB-7898-4136-8C4A-EC6BB4C53D67}"/>
              </a:ext>
            </a:extLst>
          </p:cNvPr>
          <p:cNvGrpSpPr/>
          <p:nvPr/>
        </p:nvGrpSpPr>
        <p:grpSpPr>
          <a:xfrm>
            <a:off x="4898544" y="3373214"/>
            <a:ext cx="3963237" cy="1054698"/>
            <a:chOff x="3960971" y="2767117"/>
            <a:chExt cx="4267200" cy="1321489"/>
          </a:xfrm>
        </p:grpSpPr>
        <p:sp>
          <p:nvSpPr>
            <p:cNvPr id="108" name="Freeform: Shape 146">
              <a:extLst>
                <a:ext uri="{FF2B5EF4-FFF2-40B4-BE49-F238E27FC236}">
                  <a16:creationId xmlns:a16="http://schemas.microsoft.com/office/drawing/2014/main" id="{A237F9BB-8CCD-4055-A188-9B1F0283B880}"/>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rgbClr val="F9F8F7"/>
            </a:solidFill>
            <a:ln w="9525" cap="flat">
              <a:noFill/>
              <a:prstDash val="solid"/>
              <a:miter/>
            </a:ln>
          </p:spPr>
          <p:txBody>
            <a:bodyPr rtlCol="0" anchor="ctr"/>
            <a:lstStyle/>
            <a:p>
              <a:endParaRPr lang="en-US" sz="1200"/>
            </a:p>
          </p:txBody>
        </p:sp>
        <p:sp>
          <p:nvSpPr>
            <p:cNvPr id="109" name="Freeform: Shape 147">
              <a:extLst>
                <a:ext uri="{FF2B5EF4-FFF2-40B4-BE49-F238E27FC236}">
                  <a16:creationId xmlns:a16="http://schemas.microsoft.com/office/drawing/2014/main" id="{C9E7993B-D780-49DC-9177-560AED725554}"/>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endParaRPr lang="en-US" sz="1200"/>
            </a:p>
          </p:txBody>
        </p:sp>
        <p:sp>
          <p:nvSpPr>
            <p:cNvPr id="110" name="Freeform: Shape 148">
              <a:extLst>
                <a:ext uri="{FF2B5EF4-FFF2-40B4-BE49-F238E27FC236}">
                  <a16:creationId xmlns:a16="http://schemas.microsoft.com/office/drawing/2014/main" id="{08DFC5A0-E8E2-4AED-BFD0-FDA7931FE97E}"/>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rgbClr val="F9F8F7"/>
            </a:solidFill>
            <a:ln w="9525" cap="flat">
              <a:noFill/>
              <a:prstDash val="solid"/>
              <a:miter/>
            </a:ln>
          </p:spPr>
          <p:txBody>
            <a:bodyPr rtlCol="0" anchor="ctr"/>
            <a:lstStyle/>
            <a:p>
              <a:endParaRPr lang="en-US" sz="1200" dirty="0"/>
            </a:p>
          </p:txBody>
        </p:sp>
        <p:sp>
          <p:nvSpPr>
            <p:cNvPr id="111" name="Freeform: Shape 149">
              <a:extLst>
                <a:ext uri="{FF2B5EF4-FFF2-40B4-BE49-F238E27FC236}">
                  <a16:creationId xmlns:a16="http://schemas.microsoft.com/office/drawing/2014/main" id="{EF9202E1-40A5-465B-BC25-C464A065E4F2}"/>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rgbClr val="F9F8F7"/>
            </a:solidFill>
            <a:ln w="9525" cap="flat">
              <a:noFill/>
              <a:prstDash val="solid"/>
              <a:miter/>
            </a:ln>
          </p:spPr>
          <p:txBody>
            <a:bodyPr rtlCol="0" anchor="ctr"/>
            <a:lstStyle/>
            <a:p>
              <a:endParaRPr lang="en-US" sz="1200" dirty="0"/>
            </a:p>
          </p:txBody>
        </p:sp>
      </p:grpSp>
      <p:sp>
        <p:nvSpPr>
          <p:cNvPr id="112" name="สี่เหลี่ยมผืนผ้า 111">
            <a:extLst>
              <a:ext uri="{FF2B5EF4-FFF2-40B4-BE49-F238E27FC236}">
                <a16:creationId xmlns:a16="http://schemas.microsoft.com/office/drawing/2014/main" id="{6CE0B4D6-D059-4EAF-AD2B-D2CF2E3DA336}"/>
              </a:ext>
            </a:extLst>
          </p:cNvPr>
          <p:cNvSpPr/>
          <p:nvPr/>
        </p:nvSpPr>
        <p:spPr>
          <a:xfrm>
            <a:off x="-605343" y="1237410"/>
            <a:ext cx="7692694" cy="1615827"/>
          </a:xfrm>
          <a:prstGeom prst="rect">
            <a:avLst/>
          </a:prstGeom>
          <a:noFill/>
        </p:spPr>
        <p:txBody>
          <a:bodyPr wrap="square">
            <a:spAutoFit/>
          </a:bodyPr>
          <a:lstStyle/>
          <a:p>
            <a:pPr algn="ctr"/>
            <a:r>
              <a:rPr lang="th-TH" sz="9900" b="1" u="sng" dirty="0">
                <a:solidFill>
                  <a:srgbClr val="002060"/>
                </a:solidFill>
                <a:latin typeface="TH SarabunPSK" panose="020B0500040200020003" pitchFamily="34" charset="-34"/>
                <a:cs typeface="TH SarabunPSK" panose="020B0500040200020003" pitchFamily="34" charset="-34"/>
              </a:rPr>
              <a:t>หน่วยการเรียนรู้</a:t>
            </a:r>
          </a:p>
        </p:txBody>
      </p:sp>
      <p:sp>
        <p:nvSpPr>
          <p:cNvPr id="113" name="สี่เหลี่ยมผืนผ้า 112">
            <a:extLst>
              <a:ext uri="{FF2B5EF4-FFF2-40B4-BE49-F238E27FC236}">
                <a16:creationId xmlns:a16="http://schemas.microsoft.com/office/drawing/2014/main" id="{610B754B-80CF-4A65-9D56-BDCEC54E8D63}"/>
              </a:ext>
            </a:extLst>
          </p:cNvPr>
          <p:cNvSpPr/>
          <p:nvPr/>
        </p:nvSpPr>
        <p:spPr>
          <a:xfrm>
            <a:off x="493022" y="2625237"/>
            <a:ext cx="7073138" cy="1200329"/>
          </a:xfrm>
          <a:prstGeom prst="rect">
            <a:avLst/>
          </a:prstGeom>
          <a:noFill/>
        </p:spPr>
        <p:txBody>
          <a:bodyPr wrap="square">
            <a:spAutoFit/>
          </a:bodyPr>
          <a:lstStyle/>
          <a:p>
            <a:r>
              <a:rPr lang="th-TH" sz="7200" b="1" dirty="0">
                <a:solidFill>
                  <a:srgbClr val="002060"/>
                </a:solidFill>
                <a:latin typeface="TH SarabunPSK" panose="020B0500040200020003" pitchFamily="34" charset="-34"/>
                <a:cs typeface="TH SarabunPSK" panose="020B0500040200020003" pitchFamily="34" charset="-34"/>
              </a:rPr>
              <a:t>  พันธุศาสตร์</a:t>
            </a:r>
          </a:p>
        </p:txBody>
      </p:sp>
    </p:spTree>
    <p:extLst>
      <p:ext uri="{BB962C8B-B14F-4D97-AF65-F5344CB8AC3E}">
        <p14:creationId xmlns:p14="http://schemas.microsoft.com/office/powerpoint/2010/main" val="1400629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528610" y="1301708"/>
            <a:ext cx="8044246" cy="2746906"/>
          </a:xfrm>
          <a:prstGeom prst="rect">
            <a:avLst/>
          </a:prstGeom>
        </p:spPr>
        <p:txBody>
          <a:bodyPr wrap="square">
            <a:spAutoFit/>
          </a:bodyPr>
          <a:lstStyle/>
          <a:p>
            <a:pPr>
              <a:lnSpc>
                <a:spcPct val="115000"/>
              </a:lnSpc>
              <a:spcAft>
                <a:spcPts val="0"/>
              </a:spcAft>
              <a:tabLst>
                <a:tab pos="586740" algn="l"/>
                <a:tab pos="767080" algn="l"/>
              </a:tabLst>
            </a:pP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ในเซลล์ที่จะมีการแบ่งเซลล์ โครมาทินจะจำลองตัวเองเป็น 2 เส้น และขดตัวสั้นลงเป็นโครโมโซม โดยจะเห็นเป็น</a:t>
            </a:r>
            <a:r>
              <a:rPr lang="th-TH"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สองแท่งที่เชื่อมติดกันอยู่ ซึ่งแต่ละแท่งเรียกว่า </a:t>
            </a:r>
            <a:r>
              <a:rPr lang="th-TH" sz="3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โครมาทิด </a:t>
            </a:r>
            <a:r>
              <a:rPr lang="en-US" sz="3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(chromatid) </a:t>
            </a:r>
            <a:endParaRPr lang="th-TH" sz="3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endParaRPr>
          </a:p>
          <a:p>
            <a:pPr>
              <a:lnSpc>
                <a:spcPct val="115000"/>
              </a:lnSpc>
              <a:spcAft>
                <a:spcPts val="0"/>
              </a:spcAft>
              <a:tabLst>
                <a:tab pos="586740" algn="l"/>
                <a:tab pos="767080" algn="l"/>
              </a:tabLst>
            </a:pP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ดังนั้นหนึ่งโครโมโซม จึงประกอบด้วย 2 โครมาทิด </a:t>
            </a:r>
            <a:r>
              <a:rPr lang="th-TH"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โครมาทิดทั้งสองมีส่วนที่ติดกันอยู่ตรงบริเวณที่เรียกว่า</a:t>
            </a: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3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เซนโทรเมียร์ (</a:t>
            </a:r>
            <a:r>
              <a:rPr lang="en-US" sz="3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centromere)</a:t>
            </a:r>
            <a:endParaRPr lang="th-TH" sz="3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6" name="สี่เหลี่ยมผืนผ้า 5">
            <a:extLst>
              <a:ext uri="{FF2B5EF4-FFF2-40B4-BE49-F238E27FC236}">
                <a16:creationId xmlns:a16="http://schemas.microsoft.com/office/drawing/2014/main" id="{6504CF38-58CD-4AE7-999F-56C49463D5B7}"/>
              </a:ext>
            </a:extLst>
          </p:cNvPr>
          <p:cNvSpPr/>
          <p:nvPr/>
        </p:nvSpPr>
        <p:spPr>
          <a:xfrm>
            <a:off x="946221" y="571490"/>
            <a:ext cx="7209025"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โครงสร้างที่เกี่ยวข้องกับการถ่ายทอดทางพันธุกรรม</a:t>
            </a:r>
          </a:p>
        </p:txBody>
      </p:sp>
      <p:pic>
        <p:nvPicPr>
          <p:cNvPr id="9" name="รูปภาพ 8">
            <a:extLst>
              <a:ext uri="{FF2B5EF4-FFF2-40B4-BE49-F238E27FC236}">
                <a16:creationId xmlns:a16="http://schemas.microsoft.com/office/drawing/2014/main" id="{9CF662CB-CB95-43AD-A449-CB231B405A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33339" y="3690316"/>
            <a:ext cx="1052368" cy="1052368"/>
          </a:xfrm>
          <a:prstGeom prst="rect">
            <a:avLst/>
          </a:prstGeom>
        </p:spPr>
      </p:pic>
      <p:pic>
        <p:nvPicPr>
          <p:cNvPr id="10" name="รูปภาพ 9">
            <a:extLst>
              <a:ext uri="{FF2B5EF4-FFF2-40B4-BE49-F238E27FC236}">
                <a16:creationId xmlns:a16="http://schemas.microsoft.com/office/drawing/2014/main" id="{81EF5395-C61B-4DA8-8115-BD06CCC833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221" y="549158"/>
            <a:ext cx="540000" cy="540000"/>
          </a:xfrm>
          <a:prstGeom prst="rect">
            <a:avLst/>
          </a:prstGeom>
        </p:spPr>
      </p:pic>
    </p:spTree>
    <p:extLst>
      <p:ext uri="{BB962C8B-B14F-4D97-AF65-F5344CB8AC3E}">
        <p14:creationId xmlns:p14="http://schemas.microsoft.com/office/powerpoint/2010/main" val="375825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9"/>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3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p:cNvPicPr>
            <a:picLocks noChangeAspect="1"/>
          </p:cNvPicPr>
          <p:nvPr/>
        </p:nvPicPr>
        <p:blipFill rotWithShape="1">
          <a:blip r:embed="rId2">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l="7083" r="16562" b="11200"/>
          <a:stretch/>
        </p:blipFill>
        <p:spPr>
          <a:xfrm>
            <a:off x="1417277" y="1357026"/>
            <a:ext cx="5883442" cy="3067796"/>
          </a:xfrm>
          <a:prstGeom prst="rect">
            <a:avLst/>
          </a:prstGeom>
          <a:ln>
            <a:noFill/>
          </a:ln>
        </p:spPr>
      </p:pic>
      <p:sp>
        <p:nvSpPr>
          <p:cNvPr id="5" name="สี่เหลี่ยมผืนผ้า 4"/>
          <p:cNvSpPr/>
          <p:nvPr/>
        </p:nvSpPr>
        <p:spPr>
          <a:xfrm>
            <a:off x="1082477" y="866772"/>
            <a:ext cx="6936514" cy="553998"/>
          </a:xfrm>
          <a:prstGeom prst="rect">
            <a:avLst/>
          </a:prstGeom>
        </p:spPr>
        <p:txBody>
          <a:bodyPr wrap="none">
            <a:spAutoFit/>
          </a:bodyPr>
          <a:lstStyle/>
          <a:p>
            <a:r>
              <a:rPr lang="th-TH" sz="3000" b="1" u="sng" dirty="0">
                <a:solidFill>
                  <a:srgbClr val="002060"/>
                </a:solidFill>
                <a:latin typeface="TH SarabunPSK" panose="020B0500040200020003" pitchFamily="34" charset="-34"/>
                <a:cs typeface="TH SarabunPSK" panose="020B0500040200020003" pitchFamily="34" charset="-34"/>
              </a:rPr>
              <a:t>การจำลองและขดตัวของโครมาทินและส่วนต่าง ๆ ของโครโมโซม</a:t>
            </a:r>
          </a:p>
        </p:txBody>
      </p:sp>
      <p:sp>
        <p:nvSpPr>
          <p:cNvPr id="6" name="สี่เหลี่ยมผืนผ้า 5"/>
          <p:cNvSpPr/>
          <p:nvPr/>
        </p:nvSpPr>
        <p:spPr>
          <a:xfrm>
            <a:off x="1304731" y="4276728"/>
            <a:ext cx="1191353" cy="830997"/>
          </a:xfrm>
          <a:prstGeom prst="rect">
            <a:avLst/>
          </a:prstGeom>
        </p:spPr>
        <p:txBody>
          <a:bodyPr wrap="none">
            <a:spAutoFit/>
          </a:bodyPr>
          <a:lstStyle/>
          <a:p>
            <a:pPr algn="ctr"/>
            <a:r>
              <a:rPr lang="th-TH" sz="2400" b="1" dirty="0">
                <a:solidFill>
                  <a:schemeClr val="accent2">
                    <a:lumMod val="50000"/>
                  </a:schemeClr>
                </a:solidFill>
                <a:latin typeface="TH SarabunPSK" panose="020B0500040200020003" pitchFamily="34" charset="-34"/>
                <a:cs typeface="TH SarabunPSK" panose="020B0500040200020003" pitchFamily="34" charset="-34"/>
              </a:rPr>
              <a:t>โครมาทิน </a:t>
            </a:r>
            <a:endParaRPr lang="en-US" sz="2400" b="1" dirty="0">
              <a:solidFill>
                <a:schemeClr val="accent2">
                  <a:lumMod val="50000"/>
                </a:schemeClr>
              </a:solidFill>
              <a:latin typeface="TH SarabunPSK" panose="020B0500040200020003" pitchFamily="34" charset="-34"/>
              <a:cs typeface="TH SarabunPSK" panose="020B0500040200020003" pitchFamily="34" charset="-34"/>
            </a:endParaRPr>
          </a:p>
          <a:p>
            <a:pPr algn="ctr"/>
            <a:r>
              <a:rPr lang="en-US" sz="2400" b="1" dirty="0">
                <a:solidFill>
                  <a:srgbClr val="002060"/>
                </a:solidFill>
                <a:latin typeface="TH SarabunPSK" panose="020B0500040200020003" pitchFamily="34" charset="-34"/>
                <a:cs typeface="TH SarabunPSK" panose="020B0500040200020003" pitchFamily="34" charset="-34"/>
              </a:rPr>
              <a:t>chromatin</a:t>
            </a:r>
            <a:endParaRPr lang="th-TH" sz="2400" b="1" dirty="0">
              <a:solidFill>
                <a:srgbClr val="002060"/>
              </a:solidFill>
              <a:latin typeface="TH SarabunPSK" panose="020B0500040200020003" pitchFamily="34" charset="-34"/>
              <a:cs typeface="TH SarabunPSK" panose="020B0500040200020003" pitchFamily="34" charset="-34"/>
            </a:endParaRPr>
          </a:p>
        </p:txBody>
      </p:sp>
      <p:sp>
        <p:nvSpPr>
          <p:cNvPr id="7" name="สี่เหลี่ยมผืนผ้า 6"/>
          <p:cNvSpPr/>
          <p:nvPr/>
        </p:nvSpPr>
        <p:spPr>
          <a:xfrm>
            <a:off x="3636759" y="4276727"/>
            <a:ext cx="1191353" cy="830997"/>
          </a:xfrm>
          <a:prstGeom prst="rect">
            <a:avLst/>
          </a:prstGeom>
        </p:spPr>
        <p:txBody>
          <a:bodyPr wrap="none">
            <a:spAutoFit/>
          </a:bodyPr>
          <a:lstStyle/>
          <a:p>
            <a:pPr algn="ctr"/>
            <a:r>
              <a:rPr lang="th-TH" sz="2400" b="1" dirty="0">
                <a:solidFill>
                  <a:schemeClr val="accent2">
                    <a:lumMod val="50000"/>
                  </a:schemeClr>
                </a:solidFill>
                <a:latin typeface="TH SarabunPSK" panose="020B0500040200020003" pitchFamily="34" charset="-34"/>
                <a:cs typeface="TH SarabunPSK" panose="020B0500040200020003" pitchFamily="34" charset="-34"/>
              </a:rPr>
              <a:t>โครมาทิน </a:t>
            </a:r>
            <a:endParaRPr lang="en-US" sz="2400" b="1" dirty="0">
              <a:solidFill>
                <a:schemeClr val="accent2">
                  <a:lumMod val="50000"/>
                </a:schemeClr>
              </a:solidFill>
              <a:latin typeface="TH SarabunPSK" panose="020B0500040200020003" pitchFamily="34" charset="-34"/>
              <a:cs typeface="TH SarabunPSK" panose="020B0500040200020003" pitchFamily="34" charset="-34"/>
            </a:endParaRPr>
          </a:p>
          <a:p>
            <a:pPr algn="ctr"/>
            <a:r>
              <a:rPr lang="en-US" sz="2400" b="1" dirty="0">
                <a:solidFill>
                  <a:srgbClr val="002060"/>
                </a:solidFill>
                <a:latin typeface="TH SarabunPSK" panose="020B0500040200020003" pitchFamily="34" charset="-34"/>
                <a:cs typeface="TH SarabunPSK" panose="020B0500040200020003" pitchFamily="34" charset="-34"/>
              </a:rPr>
              <a:t>chromatin</a:t>
            </a:r>
            <a:endParaRPr lang="th-TH" sz="2400" b="1" dirty="0">
              <a:solidFill>
                <a:srgbClr val="002060"/>
              </a:solidFill>
              <a:latin typeface="TH SarabunPSK" panose="020B0500040200020003" pitchFamily="34" charset="-34"/>
              <a:cs typeface="TH SarabunPSK" panose="020B0500040200020003" pitchFamily="34" charset="-34"/>
            </a:endParaRPr>
          </a:p>
        </p:txBody>
      </p:sp>
      <p:sp>
        <p:nvSpPr>
          <p:cNvPr id="8" name="สี่เหลี่ยมผืนผ้า 7"/>
          <p:cNvSpPr/>
          <p:nvPr/>
        </p:nvSpPr>
        <p:spPr>
          <a:xfrm>
            <a:off x="5996836" y="4160705"/>
            <a:ext cx="1479892" cy="830997"/>
          </a:xfrm>
          <a:prstGeom prst="rect">
            <a:avLst/>
          </a:prstGeom>
        </p:spPr>
        <p:txBody>
          <a:bodyPr wrap="none">
            <a:spAutoFit/>
          </a:bodyPr>
          <a:lstStyle/>
          <a:p>
            <a:pPr algn="ctr"/>
            <a:r>
              <a:rPr lang="th-TH" sz="2400" b="1" dirty="0">
                <a:solidFill>
                  <a:schemeClr val="accent2">
                    <a:lumMod val="50000"/>
                  </a:schemeClr>
                </a:solidFill>
                <a:latin typeface="TH SarabunPSK" panose="020B0500040200020003" pitchFamily="34" charset="-34"/>
                <a:cs typeface="TH SarabunPSK" panose="020B0500040200020003" pitchFamily="34" charset="-34"/>
              </a:rPr>
              <a:t>โครโมโซม</a:t>
            </a:r>
            <a:endParaRPr lang="en-US" sz="2400" b="1" dirty="0">
              <a:solidFill>
                <a:schemeClr val="accent2">
                  <a:lumMod val="50000"/>
                </a:schemeClr>
              </a:solidFill>
              <a:latin typeface="TH SarabunPSK" panose="020B0500040200020003" pitchFamily="34" charset="-34"/>
              <a:cs typeface="TH SarabunPSK" panose="020B0500040200020003" pitchFamily="34" charset="-34"/>
            </a:endParaRPr>
          </a:p>
          <a:p>
            <a:pPr algn="ctr"/>
            <a:r>
              <a:rPr lang="en-US" sz="2400" b="1" dirty="0">
                <a:solidFill>
                  <a:srgbClr val="002060"/>
                </a:solidFill>
                <a:latin typeface="TH SarabunPSK" panose="020B0500040200020003" pitchFamily="34" charset="-34"/>
                <a:cs typeface="TH SarabunPSK" panose="020B0500040200020003" pitchFamily="34" charset="-34"/>
              </a:rPr>
              <a:t>chromosome</a:t>
            </a:r>
            <a:endParaRPr lang="th-TH" sz="2400" b="1" dirty="0">
              <a:solidFill>
                <a:srgbClr val="002060"/>
              </a:solidFill>
              <a:latin typeface="TH SarabunPSK" panose="020B0500040200020003" pitchFamily="34" charset="-34"/>
              <a:cs typeface="TH SarabunPSK" panose="020B0500040200020003" pitchFamily="34" charset="-34"/>
            </a:endParaRPr>
          </a:p>
        </p:txBody>
      </p:sp>
      <p:sp>
        <p:nvSpPr>
          <p:cNvPr id="9" name="สี่เหลี่ยมผืนผ้า 8"/>
          <p:cNvSpPr/>
          <p:nvPr/>
        </p:nvSpPr>
        <p:spPr>
          <a:xfrm>
            <a:off x="7259531" y="2608242"/>
            <a:ext cx="1335622" cy="830997"/>
          </a:xfrm>
          <a:prstGeom prst="rect">
            <a:avLst/>
          </a:prstGeom>
        </p:spPr>
        <p:txBody>
          <a:bodyPr wrap="none">
            <a:spAutoFit/>
          </a:bodyPr>
          <a:lstStyle/>
          <a:p>
            <a:pPr algn="ctr"/>
            <a:r>
              <a:rPr lang="th-TH" sz="2400" b="1" dirty="0">
                <a:solidFill>
                  <a:schemeClr val="accent2">
                    <a:lumMod val="50000"/>
                  </a:schemeClr>
                </a:solidFill>
                <a:latin typeface="TH SarabunPSK" panose="020B0500040200020003" pitchFamily="34" charset="-34"/>
                <a:cs typeface="TH SarabunPSK" panose="020B0500040200020003" pitchFamily="34" charset="-34"/>
              </a:rPr>
              <a:t>เซนโทรเมียร์</a:t>
            </a:r>
            <a:endParaRPr lang="en-US" sz="2400" b="1" dirty="0">
              <a:solidFill>
                <a:schemeClr val="accent2">
                  <a:lumMod val="50000"/>
                </a:schemeClr>
              </a:solidFill>
              <a:latin typeface="TH SarabunPSK" panose="020B0500040200020003" pitchFamily="34" charset="-34"/>
              <a:cs typeface="TH SarabunPSK" panose="020B0500040200020003" pitchFamily="34" charset="-34"/>
            </a:endParaRPr>
          </a:p>
          <a:p>
            <a:pPr algn="ctr"/>
            <a:r>
              <a:rPr lang="en-US" sz="2400" b="1" dirty="0">
                <a:solidFill>
                  <a:srgbClr val="002060"/>
                </a:solidFill>
                <a:latin typeface="TH SarabunPSK" panose="020B0500040200020003" pitchFamily="34" charset="-34"/>
                <a:cs typeface="TH SarabunPSK" panose="020B0500040200020003" pitchFamily="34" charset="-34"/>
              </a:rPr>
              <a:t>centromere</a:t>
            </a:r>
            <a:endParaRPr lang="th-TH" sz="2400" b="1" dirty="0">
              <a:solidFill>
                <a:srgbClr val="002060"/>
              </a:solidFill>
              <a:latin typeface="TH SarabunPSK" panose="020B0500040200020003" pitchFamily="34" charset="-34"/>
              <a:cs typeface="TH SarabunPSK" panose="020B0500040200020003" pitchFamily="34" charset="-34"/>
            </a:endParaRPr>
          </a:p>
        </p:txBody>
      </p:sp>
      <p:sp>
        <p:nvSpPr>
          <p:cNvPr id="11" name="สี่เหลี่ยมผืนผ้า 10">
            <a:extLst>
              <a:ext uri="{FF2B5EF4-FFF2-40B4-BE49-F238E27FC236}">
                <a16:creationId xmlns:a16="http://schemas.microsoft.com/office/drawing/2014/main" id="{1405856F-4CB3-46FD-B351-02222A0BB5FB}"/>
              </a:ext>
            </a:extLst>
          </p:cNvPr>
          <p:cNvSpPr/>
          <p:nvPr/>
        </p:nvSpPr>
        <p:spPr>
          <a:xfrm>
            <a:off x="1041599" y="242124"/>
            <a:ext cx="7209025"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โครงสร้างที่เกี่ยวข้องกับการถ่ายทอดทางพันธุกรรม</a:t>
            </a:r>
          </a:p>
        </p:txBody>
      </p:sp>
      <p:pic>
        <p:nvPicPr>
          <p:cNvPr id="14" name="รูปภาพ 13">
            <a:extLst>
              <a:ext uri="{FF2B5EF4-FFF2-40B4-BE49-F238E27FC236}">
                <a16:creationId xmlns:a16="http://schemas.microsoft.com/office/drawing/2014/main" id="{D0330D57-B5D2-42A6-8CCD-F0A03CFB9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545" y="242124"/>
            <a:ext cx="540000" cy="540000"/>
          </a:xfrm>
          <a:prstGeom prst="rect">
            <a:avLst/>
          </a:prstGeom>
        </p:spPr>
      </p:pic>
    </p:spTree>
    <p:extLst>
      <p:ext uri="{BB962C8B-B14F-4D97-AF65-F5344CB8AC3E}">
        <p14:creationId xmlns:p14="http://schemas.microsoft.com/office/powerpoint/2010/main" val="310980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สี่เหลี่ยมผืนผ้า 5"/>
          <p:cNvSpPr/>
          <p:nvPr/>
        </p:nvSpPr>
        <p:spPr>
          <a:xfrm>
            <a:off x="712382" y="1301708"/>
            <a:ext cx="7750730" cy="3323987"/>
          </a:xfrm>
          <a:prstGeom prst="rect">
            <a:avLst/>
          </a:prstGeom>
        </p:spPr>
        <p:txBody>
          <a:bodyPr wrap="square">
            <a:spAutoFit/>
          </a:bodyPr>
          <a:lstStyle/>
          <a:p>
            <a:r>
              <a:rPr lang="th-TH" sz="3000" b="1" dirty="0">
                <a:solidFill>
                  <a:srgbClr val="002060"/>
                </a:solidFill>
                <a:latin typeface="TH SarabunPSK" panose="020B0500040200020003" pitchFamily="34" charset="-34"/>
                <a:cs typeface="TH SarabunPSK" panose="020B0500040200020003" pitchFamily="34" charset="-34"/>
              </a:rPr>
              <a:t>            นักวิทยาศาสตร์ได้ศึกษาและพบว่า</a:t>
            </a:r>
            <a:r>
              <a:rPr lang="th-TH" sz="3000" b="1" dirty="0">
                <a:solidFill>
                  <a:schemeClr val="accent2">
                    <a:lumMod val="50000"/>
                  </a:schemeClr>
                </a:solidFill>
                <a:latin typeface="TH SarabunPSK" panose="020B0500040200020003" pitchFamily="34" charset="-34"/>
                <a:cs typeface="TH SarabunPSK" panose="020B0500040200020003" pitchFamily="34" charset="-34"/>
              </a:rPr>
              <a:t>โครโมโซมประกอบด้วย </a:t>
            </a:r>
          </a:p>
          <a:p>
            <a:r>
              <a:rPr lang="th-TH" sz="3000" b="1" u="sng" dirty="0">
                <a:solidFill>
                  <a:schemeClr val="accent2">
                    <a:lumMod val="50000"/>
                  </a:schemeClr>
                </a:solidFill>
                <a:latin typeface="TH SarabunPSK" panose="020B0500040200020003" pitchFamily="34" charset="-34"/>
                <a:cs typeface="TH SarabunPSK" panose="020B0500040200020003" pitchFamily="34" charset="-34"/>
              </a:rPr>
              <a:t>กรดดีออกซีไรโบนิวคลีอิก หรือ ดีเอ็นเอ (deoxyribonucleic acid: </a:t>
            </a:r>
          </a:p>
          <a:p>
            <a:r>
              <a:rPr lang="th-TH" sz="3000" b="1" u="sng" dirty="0">
                <a:solidFill>
                  <a:schemeClr val="accent2">
                    <a:lumMod val="50000"/>
                  </a:schemeClr>
                </a:solidFill>
                <a:latin typeface="TH SarabunPSK" panose="020B0500040200020003" pitchFamily="34" charset="-34"/>
                <a:cs typeface="TH SarabunPSK" panose="020B0500040200020003" pitchFamily="34" charset="-34"/>
              </a:rPr>
              <a:t>DNA) </a:t>
            </a:r>
          </a:p>
          <a:p>
            <a:r>
              <a:rPr lang="th-TH" sz="3000" b="1" dirty="0">
                <a:solidFill>
                  <a:srgbClr val="002060"/>
                </a:solidFill>
                <a:latin typeface="TH SarabunPSK" panose="020B0500040200020003" pitchFamily="34" charset="-34"/>
                <a:cs typeface="TH SarabunPSK" panose="020B0500040200020003" pitchFamily="34" charset="-34"/>
              </a:rPr>
              <a:t>            ดีเอ็นเอ เป็นสารที่มีโมเลกุลขนาดใหญ่ประกอบด้วยหน่วยย่อยเรียงตัวกันเป็นสายจำนวน 2 สาย ซึ่งจะจับคู่และบิดเป็นเกลียว </a:t>
            </a:r>
            <a:r>
              <a:rPr lang="th-TH" sz="3000" b="1" dirty="0">
                <a:solidFill>
                  <a:schemeClr val="accent2">
                    <a:lumMod val="50000"/>
                  </a:schemeClr>
                </a:solidFill>
                <a:latin typeface="TH SarabunPSK" panose="020B0500040200020003" pitchFamily="34" charset="-34"/>
                <a:cs typeface="TH SarabunPSK" panose="020B0500040200020003" pitchFamily="34" charset="-34"/>
              </a:rPr>
              <a:t>ในหน่วยย่อยแต่ละหน่วยประกอบด้วยน้ำตาล หมู่ฟอสเฟต และเบส</a:t>
            </a:r>
            <a:r>
              <a:rPr lang="th-TH" sz="3000" b="1" dirty="0">
                <a:solidFill>
                  <a:srgbClr val="002060"/>
                </a:solidFill>
                <a:latin typeface="TH SarabunPSK" panose="020B0500040200020003" pitchFamily="34" charset="-34"/>
                <a:cs typeface="TH SarabunPSK" panose="020B0500040200020003" pitchFamily="34" charset="-34"/>
              </a:rPr>
              <a:t> ดีเอ็นเอที่เป็นสายคู่นี้พันอยู่รอบโปรตีนที่มีลักษณะเป็นก้อนกลม ดูเหมือนสายลูกปัด </a:t>
            </a:r>
          </a:p>
        </p:txBody>
      </p:sp>
      <p:sp>
        <p:nvSpPr>
          <p:cNvPr id="7" name="สี่เหลี่ยมผืนผ้า 6">
            <a:extLst>
              <a:ext uri="{FF2B5EF4-FFF2-40B4-BE49-F238E27FC236}">
                <a16:creationId xmlns:a16="http://schemas.microsoft.com/office/drawing/2014/main" id="{27E9FBCB-6E20-4414-85AF-CDCBE368DF36}"/>
              </a:ext>
            </a:extLst>
          </p:cNvPr>
          <p:cNvSpPr/>
          <p:nvPr/>
        </p:nvSpPr>
        <p:spPr>
          <a:xfrm>
            <a:off x="946221" y="571490"/>
            <a:ext cx="7209025"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โครงสร้างที่เกี่ยวข้องกับการถ่ายทอดทางพันธุกรรม</a:t>
            </a:r>
          </a:p>
        </p:txBody>
      </p:sp>
      <p:pic>
        <p:nvPicPr>
          <p:cNvPr id="10" name="รูปภาพ 9">
            <a:extLst>
              <a:ext uri="{FF2B5EF4-FFF2-40B4-BE49-F238E27FC236}">
                <a16:creationId xmlns:a16="http://schemas.microsoft.com/office/drawing/2014/main" id="{7257EEB9-1DC0-413D-9F2F-6A3A063C7A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5434" y="3838516"/>
            <a:ext cx="1052368" cy="1052368"/>
          </a:xfrm>
          <a:prstGeom prst="rect">
            <a:avLst/>
          </a:prstGeom>
        </p:spPr>
      </p:pic>
      <p:pic>
        <p:nvPicPr>
          <p:cNvPr id="11" name="รูปภาพ 10">
            <a:extLst>
              <a:ext uri="{FF2B5EF4-FFF2-40B4-BE49-F238E27FC236}">
                <a16:creationId xmlns:a16="http://schemas.microsoft.com/office/drawing/2014/main" id="{55CFA44E-2C29-4624-BF15-851FD7A17D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221" y="549158"/>
            <a:ext cx="540000" cy="540000"/>
          </a:xfrm>
          <a:prstGeom prst="rect">
            <a:avLst/>
          </a:prstGeom>
        </p:spPr>
      </p:pic>
    </p:spTree>
    <p:extLst>
      <p:ext uri="{BB962C8B-B14F-4D97-AF65-F5344CB8AC3E}">
        <p14:creationId xmlns:p14="http://schemas.microsoft.com/office/powerpoint/2010/main" val="2572591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0"/>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3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สี่เหลี่ยมผืนผ้า 6"/>
          <p:cNvSpPr/>
          <p:nvPr/>
        </p:nvSpPr>
        <p:spPr>
          <a:xfrm>
            <a:off x="1372389" y="742884"/>
            <a:ext cx="6831639" cy="553998"/>
          </a:xfrm>
          <a:prstGeom prst="rect">
            <a:avLst/>
          </a:prstGeom>
        </p:spPr>
        <p:txBody>
          <a:bodyPr wrap="square">
            <a:spAutoFit/>
          </a:bodyPr>
          <a:lstStyle/>
          <a:p>
            <a:pPr algn="ctr"/>
            <a:r>
              <a:rPr lang="th-TH" sz="3000" b="1" dirty="0">
                <a:solidFill>
                  <a:srgbClr val="021323"/>
                </a:solidFill>
                <a:latin typeface="TH SarabunPSK" panose="020B0500040200020003" pitchFamily="34" charset="-34"/>
                <a:cs typeface="TH SarabunPSK" panose="020B0500040200020003" pitchFamily="34" charset="-34"/>
              </a:rPr>
              <a:t>สรุปเกี่ยวกับ “ดีเอ็นเอ (deoxyribonucleic acid : DNA)” </a:t>
            </a:r>
          </a:p>
        </p:txBody>
      </p:sp>
      <p:sp>
        <p:nvSpPr>
          <p:cNvPr id="9" name="สี่เหลี่ยมผืนผ้า 8"/>
          <p:cNvSpPr/>
          <p:nvPr/>
        </p:nvSpPr>
        <p:spPr>
          <a:xfrm>
            <a:off x="1318084" y="1242292"/>
            <a:ext cx="7557037" cy="3785652"/>
          </a:xfrm>
          <a:prstGeom prst="rect">
            <a:avLst/>
          </a:prstGeom>
        </p:spPr>
        <p:txBody>
          <a:bodyPr wrap="square">
            <a:spAutoFit/>
          </a:bodyPr>
          <a:lstStyle/>
          <a:p>
            <a:r>
              <a:rPr lang="th-TH" sz="2400" b="1" dirty="0">
                <a:solidFill>
                  <a:srgbClr val="002060"/>
                </a:solidFill>
                <a:latin typeface="TH SarabunPSK" panose="020B0500040200020003" pitchFamily="34" charset="-34"/>
                <a:cs typeface="TH SarabunPSK" panose="020B0500040200020003" pitchFamily="34" charset="-34"/>
              </a:rPr>
              <a:t>1. </a:t>
            </a:r>
            <a:r>
              <a:rPr lang="en-US" sz="2400" b="1" dirty="0">
                <a:solidFill>
                  <a:srgbClr val="002060"/>
                </a:solidFill>
                <a:latin typeface="TH SarabunPSK" panose="020B0500040200020003" pitchFamily="34" charset="-34"/>
                <a:cs typeface="TH SarabunPSK" panose="020B0500040200020003" pitchFamily="34" charset="-34"/>
              </a:rPr>
              <a:t>DNA </a:t>
            </a:r>
            <a:r>
              <a:rPr lang="th-TH" sz="2400" b="1" dirty="0">
                <a:solidFill>
                  <a:srgbClr val="002060"/>
                </a:solidFill>
                <a:latin typeface="TH SarabunPSK" panose="020B0500040200020003" pitchFamily="34" charset="-34"/>
                <a:cs typeface="TH SarabunPSK" panose="020B0500040200020003" pitchFamily="34" charset="-34"/>
              </a:rPr>
              <a:t>เป็นสารชีวโมเลกุลประเภทกรดนิวคลีอิก</a:t>
            </a:r>
          </a:p>
          <a:p>
            <a:r>
              <a:rPr lang="th-TH" sz="2400" b="1" dirty="0">
                <a:solidFill>
                  <a:srgbClr val="002060"/>
                </a:solidFill>
                <a:latin typeface="TH SarabunPSK" panose="020B0500040200020003" pitchFamily="34" charset="-34"/>
                <a:cs typeface="TH SarabunPSK" panose="020B0500040200020003" pitchFamily="34" charset="-34"/>
              </a:rPr>
              <a:t>2. </a:t>
            </a:r>
            <a:r>
              <a:rPr lang="en-US" sz="2400" b="1" dirty="0">
                <a:solidFill>
                  <a:srgbClr val="002060"/>
                </a:solidFill>
                <a:latin typeface="TH SarabunPSK" panose="020B0500040200020003" pitchFamily="34" charset="-34"/>
                <a:cs typeface="TH SarabunPSK" panose="020B0500040200020003" pitchFamily="34" charset="-34"/>
              </a:rPr>
              <a:t>DNA</a:t>
            </a:r>
            <a:r>
              <a:rPr lang="th-TH" sz="2400" b="1" dirty="0">
                <a:solidFill>
                  <a:srgbClr val="002060"/>
                </a:solidFill>
                <a:latin typeface="TH SarabunPSK" panose="020B0500040200020003" pitchFamily="34" charset="-34"/>
                <a:cs typeface="TH SarabunPSK" panose="020B0500040200020003" pitchFamily="34" charset="-34"/>
              </a:rPr>
              <a:t> เป็นสารพันธุกรรม เก็บและถ่ายทอดลักษณะทางพันธุกรรม</a:t>
            </a:r>
          </a:p>
          <a:p>
            <a:r>
              <a:rPr lang="th-TH" sz="2400" b="1" dirty="0">
                <a:solidFill>
                  <a:srgbClr val="002060"/>
                </a:solidFill>
                <a:latin typeface="TH SarabunPSK" panose="020B0500040200020003" pitchFamily="34" charset="-34"/>
                <a:cs typeface="TH SarabunPSK" panose="020B0500040200020003" pitchFamily="34" charset="-34"/>
              </a:rPr>
              <a:t>3. ยีน  </a:t>
            </a:r>
            <a:r>
              <a:rPr lang="en-US" sz="2400" b="1" dirty="0">
                <a:solidFill>
                  <a:srgbClr val="002060"/>
                </a:solidFill>
                <a:latin typeface="TH SarabunPSK" panose="020B0500040200020003" pitchFamily="34" charset="-34"/>
                <a:cs typeface="TH SarabunPSK" panose="020B0500040200020003" pitchFamily="34" charset="-34"/>
              </a:rPr>
              <a:t>(gene)</a:t>
            </a:r>
            <a:r>
              <a:rPr lang="th-TH" sz="2400" b="1" dirty="0">
                <a:solidFill>
                  <a:srgbClr val="002060"/>
                </a:solidFill>
                <a:latin typeface="TH SarabunPSK" panose="020B0500040200020003" pitchFamily="34" charset="-34"/>
                <a:cs typeface="TH SarabunPSK" panose="020B0500040200020003" pitchFamily="34" charset="-34"/>
              </a:rPr>
              <a:t> เป็นส่วนหนึ่งของ </a:t>
            </a:r>
            <a:r>
              <a:rPr lang="en-US" sz="2400" b="1" dirty="0">
                <a:solidFill>
                  <a:srgbClr val="002060"/>
                </a:solidFill>
                <a:latin typeface="TH SarabunPSK" panose="020B0500040200020003" pitchFamily="34" charset="-34"/>
                <a:cs typeface="TH SarabunPSK" panose="020B0500040200020003" pitchFamily="34" charset="-34"/>
              </a:rPr>
              <a:t>DNA</a:t>
            </a:r>
            <a:r>
              <a:rPr lang="th-TH" sz="2400" b="1" dirty="0">
                <a:solidFill>
                  <a:srgbClr val="002060"/>
                </a:solidFill>
                <a:latin typeface="TH SarabunPSK" panose="020B0500040200020003" pitchFamily="34" charset="-34"/>
                <a:cs typeface="TH SarabunPSK" panose="020B0500040200020003" pitchFamily="34" charset="-34"/>
              </a:rPr>
              <a:t> ทำหน้าที่ควบคุมลักษณะทางพันธุกรรม </a:t>
            </a:r>
            <a:endParaRPr lang="en-US" sz="2400" b="1" dirty="0">
              <a:solidFill>
                <a:srgbClr val="002060"/>
              </a:solidFill>
              <a:latin typeface="TH SarabunPSK" panose="020B0500040200020003" pitchFamily="34" charset="-34"/>
              <a:cs typeface="TH SarabunPSK" panose="020B0500040200020003" pitchFamily="34" charset="-34"/>
            </a:endParaRPr>
          </a:p>
          <a:p>
            <a:r>
              <a:rPr lang="en-US" sz="2400" b="1" dirty="0">
                <a:solidFill>
                  <a:srgbClr val="002060"/>
                </a:solidFill>
                <a:latin typeface="TH SarabunPSK" panose="020B0500040200020003" pitchFamily="34" charset="-34"/>
                <a:cs typeface="TH SarabunPSK" panose="020B0500040200020003" pitchFamily="34" charset="-34"/>
              </a:rPr>
              <a:t>   (</a:t>
            </a:r>
            <a:r>
              <a:rPr lang="th-TH" sz="2400" b="1" dirty="0">
                <a:solidFill>
                  <a:srgbClr val="002060"/>
                </a:solidFill>
                <a:latin typeface="TH SarabunPSK" panose="020B0500040200020003" pitchFamily="34" charset="-34"/>
                <a:cs typeface="TH SarabunPSK" panose="020B0500040200020003" pitchFamily="34" charset="-34"/>
              </a:rPr>
              <a:t>ควบคุมการสร้างโปรตีน</a:t>
            </a:r>
            <a:r>
              <a:rPr lang="en-US" sz="2400" b="1" dirty="0">
                <a:solidFill>
                  <a:srgbClr val="002060"/>
                </a:solidFill>
                <a:latin typeface="TH SarabunPSK" panose="020B0500040200020003" pitchFamily="34" charset="-34"/>
                <a:cs typeface="TH SarabunPSK" panose="020B0500040200020003" pitchFamily="34" charset="-34"/>
              </a:rPr>
              <a:t>)</a:t>
            </a:r>
          </a:p>
          <a:p>
            <a:r>
              <a:rPr lang="en-US" sz="2400" b="1" dirty="0">
                <a:solidFill>
                  <a:srgbClr val="002060"/>
                </a:solidFill>
                <a:latin typeface="TH SarabunPSK" panose="020B0500040200020003" pitchFamily="34" charset="-34"/>
                <a:cs typeface="TH SarabunPSK" panose="020B0500040200020003" pitchFamily="34" charset="-34"/>
              </a:rPr>
              <a:t>4. DNA </a:t>
            </a:r>
            <a:r>
              <a:rPr lang="th-TH" sz="2400" b="1" dirty="0">
                <a:solidFill>
                  <a:srgbClr val="002060"/>
                </a:solidFill>
                <a:latin typeface="TH SarabunPSK" panose="020B0500040200020003" pitchFamily="34" charset="-34"/>
                <a:cs typeface="TH SarabunPSK" panose="020B0500040200020003" pitchFamily="34" charset="-34"/>
              </a:rPr>
              <a:t>มีโครงสร้างหน่วยย่อย เรียกว่า นิวคลีโอไทด์ </a:t>
            </a:r>
            <a:r>
              <a:rPr lang="en-US" sz="2400" b="1" dirty="0">
                <a:solidFill>
                  <a:srgbClr val="002060"/>
                </a:solidFill>
                <a:latin typeface="TH SarabunPSK" panose="020B0500040200020003" pitchFamily="34" charset="-34"/>
                <a:cs typeface="TH SarabunPSK" panose="020B0500040200020003" pitchFamily="34" charset="-34"/>
              </a:rPr>
              <a:t>(nucleotide)</a:t>
            </a:r>
          </a:p>
          <a:p>
            <a:r>
              <a:rPr lang="en-US" sz="2400" b="1" dirty="0">
                <a:solidFill>
                  <a:srgbClr val="002060"/>
                </a:solidFill>
                <a:latin typeface="TH SarabunPSK" panose="020B0500040200020003" pitchFamily="34" charset="-34"/>
                <a:cs typeface="TH SarabunPSK" panose="020B0500040200020003" pitchFamily="34" charset="-34"/>
              </a:rPr>
              <a:t>5. </a:t>
            </a:r>
            <a:r>
              <a:rPr lang="th-TH" sz="2400" b="1" dirty="0">
                <a:solidFill>
                  <a:srgbClr val="002060"/>
                </a:solidFill>
                <a:latin typeface="TH SarabunPSK" panose="020B0500040200020003" pitchFamily="34" charset="-34"/>
                <a:cs typeface="TH SarabunPSK" panose="020B0500040200020003" pitchFamily="34" charset="-34"/>
              </a:rPr>
              <a:t>นิวคลีโอไทด์ของ </a:t>
            </a:r>
            <a:r>
              <a:rPr lang="en-US" sz="2400" b="1" dirty="0">
                <a:solidFill>
                  <a:srgbClr val="002060"/>
                </a:solidFill>
                <a:latin typeface="TH SarabunPSK" panose="020B0500040200020003" pitchFamily="34" charset="-34"/>
                <a:cs typeface="TH SarabunPSK" panose="020B0500040200020003" pitchFamily="34" charset="-34"/>
              </a:rPr>
              <a:t>DNA </a:t>
            </a:r>
            <a:r>
              <a:rPr lang="th-TH" sz="2400" b="1" dirty="0">
                <a:solidFill>
                  <a:srgbClr val="002060"/>
                </a:solidFill>
                <a:latin typeface="TH SarabunPSK" panose="020B0500040200020003" pitchFamily="34" charset="-34"/>
                <a:cs typeface="TH SarabunPSK" panose="020B0500040200020003" pitchFamily="34" charset="-34"/>
              </a:rPr>
              <a:t>มี 3 ส่วน ได้แก่ </a:t>
            </a:r>
          </a:p>
          <a:p>
            <a:r>
              <a:rPr lang="th-TH" sz="2400" b="1" dirty="0">
                <a:solidFill>
                  <a:srgbClr val="002060"/>
                </a:solidFill>
                <a:latin typeface="TH SarabunPSK" panose="020B0500040200020003" pitchFamily="34" charset="-34"/>
                <a:cs typeface="TH SarabunPSK" panose="020B0500040200020003" pitchFamily="34" charset="-34"/>
              </a:rPr>
              <a:t>   -   น้ำตาลดีออกซีไรโบส </a:t>
            </a:r>
          </a:p>
          <a:p>
            <a:r>
              <a:rPr lang="th-TH" sz="2400" b="1" dirty="0">
                <a:solidFill>
                  <a:srgbClr val="002060"/>
                </a:solidFill>
                <a:latin typeface="TH SarabunPSK" panose="020B0500040200020003" pitchFamily="34" charset="-34"/>
                <a:cs typeface="TH SarabunPSK" panose="020B0500040200020003" pitchFamily="34" charset="-34"/>
              </a:rPr>
              <a:t>   -   ไนโตรจีนัส 4 ชนิด เขียนแทนด้วยอักษร </a:t>
            </a:r>
            <a:r>
              <a:rPr lang="en-US" sz="2400" b="1" dirty="0">
                <a:solidFill>
                  <a:srgbClr val="002060"/>
                </a:solidFill>
                <a:latin typeface="TH SarabunPSK" panose="020B0500040200020003" pitchFamily="34" charset="-34"/>
                <a:cs typeface="TH SarabunPSK" panose="020B0500040200020003" pitchFamily="34" charset="-34"/>
              </a:rPr>
              <a:t>A (</a:t>
            </a:r>
            <a:r>
              <a:rPr lang="th-TH" sz="2400" b="1" dirty="0">
                <a:solidFill>
                  <a:srgbClr val="002060"/>
                </a:solidFill>
                <a:latin typeface="TH SarabunPSK" panose="020B0500040200020003" pitchFamily="34" charset="-34"/>
                <a:cs typeface="TH SarabunPSK" panose="020B0500040200020003" pitchFamily="34" charset="-34"/>
              </a:rPr>
              <a:t>อะดิน</a:t>
            </a:r>
            <a:r>
              <a:rPr lang="th-TH" sz="2400" b="1" dirty="0" err="1">
                <a:solidFill>
                  <a:srgbClr val="002060"/>
                </a:solidFill>
                <a:latin typeface="TH SarabunPSK" panose="020B0500040200020003" pitchFamily="34" charset="-34"/>
                <a:cs typeface="TH SarabunPSK" panose="020B0500040200020003" pitchFamily="34" charset="-34"/>
              </a:rPr>
              <a:t>ีน</a:t>
            </a:r>
            <a:r>
              <a:rPr lang="en-US" sz="2400" b="1" dirty="0">
                <a:solidFill>
                  <a:srgbClr val="002060"/>
                </a:solidFill>
                <a:latin typeface="TH SarabunPSK" panose="020B0500040200020003" pitchFamily="34" charset="-34"/>
                <a:cs typeface="TH SarabunPSK" panose="020B0500040200020003" pitchFamily="34" charset="-34"/>
              </a:rPr>
              <a:t>: Adenine), </a:t>
            </a:r>
          </a:p>
          <a:p>
            <a:r>
              <a:rPr lang="en-US" sz="2400" b="1" dirty="0">
                <a:solidFill>
                  <a:srgbClr val="002060"/>
                </a:solidFill>
                <a:latin typeface="TH SarabunPSK" panose="020B0500040200020003" pitchFamily="34" charset="-34"/>
                <a:cs typeface="TH SarabunPSK" panose="020B0500040200020003" pitchFamily="34" charset="-34"/>
              </a:rPr>
              <a:t>       T (</a:t>
            </a:r>
            <a:r>
              <a:rPr lang="th-TH" sz="2400" b="1" dirty="0">
                <a:solidFill>
                  <a:srgbClr val="002060"/>
                </a:solidFill>
                <a:latin typeface="TH SarabunPSK" panose="020B0500040200020003" pitchFamily="34" charset="-34"/>
                <a:cs typeface="TH SarabunPSK" panose="020B0500040200020003" pitchFamily="34" charset="-34"/>
              </a:rPr>
              <a:t>ไทมีน</a:t>
            </a:r>
            <a:r>
              <a:rPr lang="en-US" sz="2400" b="1" dirty="0">
                <a:solidFill>
                  <a:srgbClr val="002060"/>
                </a:solidFill>
                <a:latin typeface="TH SarabunPSK" panose="020B0500040200020003" pitchFamily="34" charset="-34"/>
                <a:cs typeface="TH SarabunPSK" panose="020B0500040200020003" pitchFamily="34" charset="-34"/>
              </a:rPr>
              <a:t>: Thymine), C (</a:t>
            </a:r>
            <a:r>
              <a:rPr lang="th-TH" sz="2400" b="1" dirty="0">
                <a:solidFill>
                  <a:srgbClr val="002060"/>
                </a:solidFill>
                <a:latin typeface="TH SarabunPSK" panose="020B0500040200020003" pitchFamily="34" charset="-34"/>
                <a:cs typeface="TH SarabunPSK" panose="020B0500040200020003" pitchFamily="34" charset="-34"/>
              </a:rPr>
              <a:t>ไซโทซีน</a:t>
            </a:r>
            <a:r>
              <a:rPr lang="en-US" sz="2400" b="1" dirty="0">
                <a:solidFill>
                  <a:srgbClr val="002060"/>
                </a:solidFill>
                <a:latin typeface="TH SarabunPSK" panose="020B0500040200020003" pitchFamily="34" charset="-34"/>
                <a:cs typeface="TH SarabunPSK" panose="020B0500040200020003" pitchFamily="34" charset="-34"/>
              </a:rPr>
              <a:t>: Cytosine) </a:t>
            </a:r>
            <a:r>
              <a:rPr lang="th-TH" sz="2400" b="1" dirty="0">
                <a:solidFill>
                  <a:srgbClr val="002060"/>
                </a:solidFill>
                <a:latin typeface="TH SarabunPSK" panose="020B0500040200020003" pitchFamily="34" charset="-34"/>
                <a:cs typeface="TH SarabunPSK" panose="020B0500040200020003" pitchFamily="34" charset="-34"/>
              </a:rPr>
              <a:t>และ </a:t>
            </a:r>
            <a:r>
              <a:rPr lang="en-US" sz="2400" b="1" dirty="0">
                <a:solidFill>
                  <a:srgbClr val="002060"/>
                </a:solidFill>
                <a:latin typeface="TH SarabunPSK" panose="020B0500040200020003" pitchFamily="34" charset="-34"/>
                <a:cs typeface="TH SarabunPSK" panose="020B0500040200020003" pitchFamily="34" charset="-34"/>
              </a:rPr>
              <a:t>G (</a:t>
            </a:r>
            <a:r>
              <a:rPr lang="th-TH" sz="2400" b="1" dirty="0" err="1">
                <a:solidFill>
                  <a:srgbClr val="002060"/>
                </a:solidFill>
                <a:latin typeface="TH SarabunPSK" panose="020B0500040200020003" pitchFamily="34" charset="-34"/>
                <a:cs typeface="TH SarabunPSK" panose="020B0500040200020003" pitchFamily="34" charset="-34"/>
              </a:rPr>
              <a:t>กั</a:t>
            </a:r>
            <a:r>
              <a:rPr lang="th-TH" sz="2400" b="1" dirty="0">
                <a:solidFill>
                  <a:srgbClr val="002060"/>
                </a:solidFill>
                <a:latin typeface="TH SarabunPSK" panose="020B0500040200020003" pitchFamily="34" charset="-34"/>
                <a:cs typeface="TH SarabunPSK" panose="020B0500040200020003" pitchFamily="34" charset="-34"/>
              </a:rPr>
              <a:t>วน</a:t>
            </a:r>
            <a:r>
              <a:rPr lang="th-TH" sz="2400" b="1" dirty="0" err="1">
                <a:solidFill>
                  <a:srgbClr val="002060"/>
                </a:solidFill>
                <a:latin typeface="TH SarabunPSK" panose="020B0500040200020003" pitchFamily="34" charset="-34"/>
                <a:cs typeface="TH SarabunPSK" panose="020B0500040200020003" pitchFamily="34" charset="-34"/>
              </a:rPr>
              <a:t>ีน</a:t>
            </a:r>
            <a:r>
              <a:rPr lang="en-US" sz="2400" b="1" dirty="0">
                <a:solidFill>
                  <a:srgbClr val="002060"/>
                </a:solidFill>
                <a:latin typeface="TH SarabunPSK" panose="020B0500040200020003" pitchFamily="34" charset="-34"/>
                <a:cs typeface="TH SarabunPSK" panose="020B0500040200020003" pitchFamily="34" charset="-34"/>
              </a:rPr>
              <a:t>: Guanine)</a:t>
            </a:r>
          </a:p>
          <a:p>
            <a:r>
              <a:rPr lang="en-US" sz="2400" b="1" dirty="0">
                <a:solidFill>
                  <a:srgbClr val="002060"/>
                </a:solidFill>
                <a:latin typeface="TH SarabunPSK" panose="020B0500040200020003" pitchFamily="34" charset="-34"/>
                <a:cs typeface="TH SarabunPSK" panose="020B0500040200020003" pitchFamily="34" charset="-34"/>
              </a:rPr>
              <a:t>   - </a:t>
            </a:r>
            <a:r>
              <a:rPr lang="th-TH" sz="2400" b="1" dirty="0">
                <a:solidFill>
                  <a:srgbClr val="002060"/>
                </a:solidFill>
                <a:latin typeface="TH SarabunPSK" panose="020B0500040200020003" pitchFamily="34" charset="-34"/>
                <a:cs typeface="TH SarabunPSK" panose="020B0500040200020003" pitchFamily="34" charset="-34"/>
              </a:rPr>
              <a:t>  หมู่ฟอสเฟต </a:t>
            </a:r>
          </a:p>
        </p:txBody>
      </p:sp>
      <p:sp>
        <p:nvSpPr>
          <p:cNvPr id="10" name="สี่เหลี่ยมผืนผ้า 9">
            <a:extLst>
              <a:ext uri="{FF2B5EF4-FFF2-40B4-BE49-F238E27FC236}">
                <a16:creationId xmlns:a16="http://schemas.microsoft.com/office/drawing/2014/main" id="{21C56F77-FFF7-470C-A639-224443A148CA}"/>
              </a:ext>
            </a:extLst>
          </p:cNvPr>
          <p:cNvSpPr/>
          <p:nvPr/>
        </p:nvSpPr>
        <p:spPr>
          <a:xfrm>
            <a:off x="1183697" y="166820"/>
            <a:ext cx="7209025"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โครงสร้างที่เกี่ยวข้องกับการถ่ายทอดทางพันธุกรรม</a:t>
            </a:r>
          </a:p>
        </p:txBody>
      </p:sp>
      <p:pic>
        <p:nvPicPr>
          <p:cNvPr id="13" name="รูปภาพ 12">
            <a:extLst>
              <a:ext uri="{FF2B5EF4-FFF2-40B4-BE49-F238E27FC236}">
                <a16:creationId xmlns:a16="http://schemas.microsoft.com/office/drawing/2014/main" id="{AFF0B5C9-7F9E-4A05-BE0F-276383043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32743" y="2536479"/>
            <a:ext cx="1197277" cy="1197277"/>
          </a:xfrm>
          <a:prstGeom prst="rect">
            <a:avLst/>
          </a:prstGeom>
        </p:spPr>
      </p:pic>
      <p:pic>
        <p:nvPicPr>
          <p:cNvPr id="14" name="รูปภาพ 13">
            <a:extLst>
              <a:ext uri="{FF2B5EF4-FFF2-40B4-BE49-F238E27FC236}">
                <a16:creationId xmlns:a16="http://schemas.microsoft.com/office/drawing/2014/main" id="{02ACD703-355B-4F9D-9664-6A77FD1ED9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502" y="178852"/>
            <a:ext cx="540000" cy="540000"/>
          </a:xfrm>
          <a:prstGeom prst="rect">
            <a:avLst/>
          </a:prstGeom>
        </p:spPr>
      </p:pic>
    </p:spTree>
    <p:extLst>
      <p:ext uri="{BB962C8B-B14F-4D97-AF65-F5344CB8AC3E}">
        <p14:creationId xmlns:p14="http://schemas.microsoft.com/office/powerpoint/2010/main" val="193578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3"/>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3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กลุ่ม 11"/>
          <p:cNvGrpSpPr/>
          <p:nvPr/>
        </p:nvGrpSpPr>
        <p:grpSpPr>
          <a:xfrm>
            <a:off x="2890685" y="180039"/>
            <a:ext cx="6137652" cy="4833597"/>
            <a:chOff x="1681451" y="91876"/>
            <a:chExt cx="6137652" cy="4833597"/>
          </a:xfrm>
        </p:grpSpPr>
        <p:pic>
          <p:nvPicPr>
            <p:cNvPr id="6" name="Picture 2" descr="7.4: Chromosomes and Karyotypes - Biology LibreTex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529" y="209094"/>
              <a:ext cx="4389365" cy="4716379"/>
            </a:xfrm>
            <a:prstGeom prst="rect">
              <a:avLst/>
            </a:prstGeom>
            <a:noFill/>
            <a:extLst>
              <a:ext uri="{909E8E84-426E-40DD-AFC4-6F175D3DCCD1}">
                <a14:hiddenFill xmlns:a14="http://schemas.microsoft.com/office/drawing/2010/main">
                  <a:solidFill>
                    <a:srgbClr val="FFFFFF"/>
                  </a:solidFill>
                </a14:hiddenFill>
              </a:ext>
            </a:extLst>
          </p:spPr>
        </p:pic>
        <p:sp>
          <p:nvSpPr>
            <p:cNvPr id="11" name="กล่องข้อความ 10"/>
            <p:cNvSpPr txBox="1"/>
            <p:nvPr/>
          </p:nvSpPr>
          <p:spPr>
            <a:xfrm>
              <a:off x="6220292" y="91876"/>
              <a:ext cx="1174204" cy="46166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a:solidFill>
                    <a:srgbClr val="0070C0"/>
                  </a:solidFill>
                  <a:latin typeface="TH SarabunPSK" panose="020B0500040200020003" pitchFamily="34" charset="-34"/>
                  <a:cs typeface="TH SarabunPSK" panose="020B0500040200020003" pitchFamily="34" charset="-34"/>
                </a:rPr>
                <a:t>(</a:t>
              </a:r>
              <a:r>
                <a:rPr lang="th-TH" sz="2400" b="1" dirty="0">
                  <a:solidFill>
                    <a:srgbClr val="0070C0"/>
                  </a:solidFill>
                  <a:latin typeface="TH SarabunPSK" panose="020B0500040200020003" pitchFamily="34" charset="-34"/>
                  <a:cs typeface="TH SarabunPSK" panose="020B0500040200020003" pitchFamily="34" charset="-34"/>
                </a:rPr>
                <a:t>โครโมโซม</a:t>
              </a:r>
              <a:r>
                <a:rPr lang="en-US" sz="2400" b="1" dirty="0">
                  <a:solidFill>
                    <a:srgbClr val="0070C0"/>
                  </a:solidFill>
                  <a:latin typeface="TH SarabunPSK" panose="020B0500040200020003" pitchFamily="34" charset="-34"/>
                  <a:cs typeface="TH SarabunPSK" panose="020B0500040200020003" pitchFamily="34" charset="-34"/>
                </a:rPr>
                <a:t>)</a:t>
              </a:r>
              <a:endParaRPr lang="th-TH" sz="2400" b="1" dirty="0">
                <a:solidFill>
                  <a:srgbClr val="0070C0"/>
                </a:solidFill>
                <a:latin typeface="TH SarabunPSK" panose="020B0500040200020003" pitchFamily="34" charset="-34"/>
                <a:cs typeface="TH SarabunPSK" panose="020B0500040200020003" pitchFamily="34" charset="-34"/>
              </a:endParaRPr>
            </a:p>
          </p:txBody>
        </p:sp>
        <p:sp>
          <p:nvSpPr>
            <p:cNvPr id="13" name="กล่องข้อความ 12"/>
            <p:cNvSpPr txBox="1"/>
            <p:nvPr/>
          </p:nvSpPr>
          <p:spPr>
            <a:xfrm>
              <a:off x="5663419" y="1135751"/>
              <a:ext cx="1654366" cy="46166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a:solidFill>
                    <a:srgbClr val="0070C0"/>
                  </a:solidFill>
                  <a:latin typeface="TH SarabunPSK" panose="020B0500040200020003" pitchFamily="34" charset="-34"/>
                  <a:cs typeface="TH SarabunPSK" panose="020B0500040200020003" pitchFamily="34" charset="-34"/>
                </a:rPr>
                <a:t>(</a:t>
              </a:r>
              <a:r>
                <a:rPr lang="th-TH" sz="2400" b="1" dirty="0">
                  <a:solidFill>
                    <a:srgbClr val="0070C0"/>
                  </a:solidFill>
                  <a:latin typeface="TH SarabunPSK" panose="020B0500040200020003" pitchFamily="34" charset="-34"/>
                  <a:cs typeface="TH SarabunPSK" panose="020B0500040200020003" pitchFamily="34" charset="-34"/>
                </a:rPr>
                <a:t>เซนโทรเมียร์</a:t>
              </a:r>
              <a:r>
                <a:rPr lang="en-US" sz="2400" b="1" dirty="0">
                  <a:solidFill>
                    <a:srgbClr val="0070C0"/>
                  </a:solidFill>
                  <a:latin typeface="TH SarabunPSK" panose="020B0500040200020003" pitchFamily="34" charset="-34"/>
                  <a:cs typeface="TH SarabunPSK" panose="020B0500040200020003" pitchFamily="34" charset="-34"/>
                </a:rPr>
                <a:t>)</a:t>
              </a:r>
              <a:endParaRPr lang="th-TH" sz="2400" b="1" dirty="0">
                <a:solidFill>
                  <a:srgbClr val="0070C0"/>
                </a:solidFill>
                <a:latin typeface="TH SarabunPSK" panose="020B0500040200020003" pitchFamily="34" charset="-34"/>
                <a:cs typeface="TH SarabunPSK" panose="020B0500040200020003" pitchFamily="34" charset="-34"/>
              </a:endParaRPr>
            </a:p>
          </p:txBody>
        </p:sp>
        <p:sp>
          <p:nvSpPr>
            <p:cNvPr id="14" name="กล่องข้อความ 13"/>
            <p:cNvSpPr txBox="1"/>
            <p:nvPr/>
          </p:nvSpPr>
          <p:spPr>
            <a:xfrm>
              <a:off x="3114189" y="1838913"/>
              <a:ext cx="1335389" cy="46166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en-US" sz="2400" b="1" dirty="0">
                  <a:solidFill>
                    <a:srgbClr val="0070C0"/>
                  </a:solidFill>
                  <a:latin typeface="TH SarabunPSK" panose="020B0500040200020003" pitchFamily="34" charset="-34"/>
                  <a:cs typeface="TH SarabunPSK" panose="020B0500040200020003" pitchFamily="34" charset="-34"/>
                </a:rPr>
                <a:t>(</a:t>
              </a:r>
              <a:r>
                <a:rPr lang="th-TH" sz="2400" b="1" dirty="0">
                  <a:solidFill>
                    <a:srgbClr val="0070C0"/>
                  </a:solidFill>
                  <a:latin typeface="TH SarabunPSK" panose="020B0500040200020003" pitchFamily="34" charset="-34"/>
                  <a:cs typeface="TH SarabunPSK" panose="020B0500040200020003" pitchFamily="34" charset="-34"/>
                </a:rPr>
                <a:t>โครมาทิด</a:t>
              </a:r>
              <a:r>
                <a:rPr lang="en-US" sz="2400" b="1" dirty="0">
                  <a:solidFill>
                    <a:srgbClr val="0070C0"/>
                  </a:solidFill>
                  <a:latin typeface="TH SarabunPSK" panose="020B0500040200020003" pitchFamily="34" charset="-34"/>
                  <a:cs typeface="TH SarabunPSK" panose="020B0500040200020003" pitchFamily="34" charset="-34"/>
                </a:rPr>
                <a:t>)</a:t>
              </a:r>
              <a:endParaRPr lang="th-TH" sz="2400" b="1" dirty="0">
                <a:solidFill>
                  <a:srgbClr val="0070C0"/>
                </a:solidFill>
                <a:latin typeface="TH SarabunPSK" panose="020B0500040200020003" pitchFamily="34" charset="-34"/>
                <a:cs typeface="TH SarabunPSK" panose="020B0500040200020003" pitchFamily="34" charset="-34"/>
              </a:endParaRPr>
            </a:p>
          </p:txBody>
        </p:sp>
        <p:sp>
          <p:nvSpPr>
            <p:cNvPr id="16" name="กล่องข้อความ 15"/>
            <p:cNvSpPr txBox="1"/>
            <p:nvPr/>
          </p:nvSpPr>
          <p:spPr>
            <a:xfrm>
              <a:off x="1681451" y="2649619"/>
              <a:ext cx="1335389" cy="46166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en-US" sz="2400" b="1" dirty="0">
                  <a:solidFill>
                    <a:srgbClr val="0070C0"/>
                  </a:solidFill>
                  <a:latin typeface="TH SarabunPSK" panose="020B0500040200020003" pitchFamily="34" charset="-34"/>
                  <a:cs typeface="TH SarabunPSK" panose="020B0500040200020003" pitchFamily="34" charset="-34"/>
                </a:rPr>
                <a:t>(</a:t>
              </a:r>
              <a:r>
                <a:rPr lang="th-TH" sz="2400" b="1" dirty="0">
                  <a:solidFill>
                    <a:srgbClr val="0070C0"/>
                  </a:solidFill>
                  <a:latin typeface="TH SarabunPSK" panose="020B0500040200020003" pitchFamily="34" charset="-34"/>
                  <a:cs typeface="TH SarabunPSK" panose="020B0500040200020003" pitchFamily="34" charset="-34"/>
                </a:rPr>
                <a:t>คู่เบส</a:t>
              </a:r>
              <a:r>
                <a:rPr lang="en-US" sz="2400" b="1" dirty="0">
                  <a:solidFill>
                    <a:srgbClr val="0070C0"/>
                  </a:solidFill>
                  <a:latin typeface="TH SarabunPSK" panose="020B0500040200020003" pitchFamily="34" charset="-34"/>
                  <a:cs typeface="TH SarabunPSK" panose="020B0500040200020003" pitchFamily="34" charset="-34"/>
                </a:rPr>
                <a:t>)</a:t>
              </a:r>
              <a:endParaRPr lang="th-TH" sz="2400" b="1" dirty="0">
                <a:solidFill>
                  <a:srgbClr val="0070C0"/>
                </a:solidFill>
                <a:latin typeface="TH SarabunPSK" panose="020B0500040200020003" pitchFamily="34" charset="-34"/>
                <a:cs typeface="TH SarabunPSK" panose="020B0500040200020003" pitchFamily="34" charset="-34"/>
              </a:endParaRPr>
            </a:p>
          </p:txBody>
        </p:sp>
        <p:sp>
          <p:nvSpPr>
            <p:cNvPr id="17" name="กล่องข้อความ 16"/>
            <p:cNvSpPr txBox="1"/>
            <p:nvPr/>
          </p:nvSpPr>
          <p:spPr>
            <a:xfrm>
              <a:off x="4897573" y="4190505"/>
              <a:ext cx="2921530" cy="40011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000" b="1" dirty="0">
                  <a:solidFill>
                    <a:srgbClr val="0070C0"/>
                  </a:solidFill>
                  <a:latin typeface="TH SarabunPSK" panose="020B0500040200020003" pitchFamily="34" charset="-34"/>
                  <a:cs typeface="TH SarabunPSK" panose="020B0500040200020003" pitchFamily="34" charset="-34"/>
                </a:rPr>
                <a:t>(</a:t>
              </a:r>
              <a:r>
                <a:rPr lang="th-TH" sz="2000" b="1" dirty="0">
                  <a:solidFill>
                    <a:srgbClr val="0070C0"/>
                  </a:solidFill>
                  <a:latin typeface="TH SarabunPSK" panose="020B0500040200020003" pitchFamily="34" charset="-34"/>
                  <a:cs typeface="TH SarabunPSK" panose="020B0500040200020003" pitchFamily="34" charset="-34"/>
                </a:rPr>
                <a:t>ดีเอ็นเอมีการจับกันในสภาพเป็นสายคู่</a:t>
              </a:r>
              <a:r>
                <a:rPr lang="en-US" sz="2000" b="1" dirty="0">
                  <a:solidFill>
                    <a:srgbClr val="0070C0"/>
                  </a:solidFill>
                  <a:latin typeface="TH SarabunPSK" panose="020B0500040200020003" pitchFamily="34" charset="-34"/>
                  <a:cs typeface="TH SarabunPSK" panose="020B0500040200020003" pitchFamily="34" charset="-34"/>
                </a:rPr>
                <a:t>)</a:t>
              </a:r>
              <a:endParaRPr lang="th-TH" sz="2000" b="1" dirty="0">
                <a:solidFill>
                  <a:srgbClr val="0070C0"/>
                </a:solidFill>
                <a:latin typeface="TH SarabunPSK" panose="020B0500040200020003" pitchFamily="34" charset="-34"/>
                <a:cs typeface="TH SarabunPSK" panose="020B0500040200020003" pitchFamily="34" charset="-34"/>
              </a:endParaRPr>
            </a:p>
          </p:txBody>
        </p:sp>
        <p:sp>
          <p:nvSpPr>
            <p:cNvPr id="18" name="กล่องข้อความ 17"/>
            <p:cNvSpPr txBox="1"/>
            <p:nvPr/>
          </p:nvSpPr>
          <p:spPr>
            <a:xfrm>
              <a:off x="3147335" y="209094"/>
              <a:ext cx="1335389" cy="46166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r"/>
              <a:r>
                <a:rPr lang="en-US" sz="2400" b="1" dirty="0">
                  <a:solidFill>
                    <a:srgbClr val="0070C0"/>
                  </a:solidFill>
                  <a:latin typeface="TH SarabunPSK" panose="020B0500040200020003" pitchFamily="34" charset="-34"/>
                  <a:cs typeface="TH SarabunPSK" panose="020B0500040200020003" pitchFamily="34" charset="-34"/>
                </a:rPr>
                <a:t>(</a:t>
              </a:r>
              <a:r>
                <a:rPr lang="th-TH" sz="2400" b="1" dirty="0">
                  <a:solidFill>
                    <a:srgbClr val="0070C0"/>
                  </a:solidFill>
                  <a:latin typeface="TH SarabunPSK" panose="020B0500040200020003" pitchFamily="34" charset="-34"/>
                  <a:cs typeface="TH SarabunPSK" panose="020B0500040200020003" pitchFamily="34" charset="-34"/>
                </a:rPr>
                <a:t>นิวเคลียส</a:t>
              </a:r>
              <a:r>
                <a:rPr lang="en-US" sz="2400" b="1" dirty="0">
                  <a:solidFill>
                    <a:srgbClr val="0070C0"/>
                  </a:solidFill>
                  <a:latin typeface="TH SarabunPSK" panose="020B0500040200020003" pitchFamily="34" charset="-34"/>
                  <a:cs typeface="TH SarabunPSK" panose="020B0500040200020003" pitchFamily="34" charset="-34"/>
                </a:rPr>
                <a:t>)</a:t>
              </a:r>
              <a:endParaRPr lang="th-TH" sz="2400" b="1" dirty="0">
                <a:solidFill>
                  <a:srgbClr val="0070C0"/>
                </a:solidFill>
                <a:latin typeface="TH SarabunPSK" panose="020B0500040200020003" pitchFamily="34" charset="-34"/>
                <a:cs typeface="TH SarabunPSK" panose="020B0500040200020003" pitchFamily="34" charset="-34"/>
              </a:endParaRPr>
            </a:p>
          </p:txBody>
        </p:sp>
        <p:sp>
          <p:nvSpPr>
            <p:cNvPr id="19" name="กล่องข้อความ 18"/>
            <p:cNvSpPr txBox="1"/>
            <p:nvPr/>
          </p:nvSpPr>
          <p:spPr>
            <a:xfrm>
              <a:off x="2702744" y="1260030"/>
              <a:ext cx="889181" cy="461665"/>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b="1" dirty="0">
                  <a:solidFill>
                    <a:srgbClr val="0070C0"/>
                  </a:solidFill>
                  <a:latin typeface="TH SarabunPSK" panose="020B0500040200020003" pitchFamily="34" charset="-34"/>
                  <a:cs typeface="TH SarabunPSK" panose="020B0500040200020003" pitchFamily="34" charset="-34"/>
                </a:rPr>
                <a:t>(</a:t>
              </a:r>
              <a:r>
                <a:rPr lang="th-TH" sz="2400" b="1" dirty="0">
                  <a:solidFill>
                    <a:srgbClr val="0070C0"/>
                  </a:solidFill>
                  <a:latin typeface="TH SarabunPSK" panose="020B0500040200020003" pitchFamily="34" charset="-34"/>
                  <a:cs typeface="TH SarabunPSK" panose="020B0500040200020003" pitchFamily="34" charset="-34"/>
                </a:rPr>
                <a:t>เซลล์</a:t>
              </a:r>
              <a:r>
                <a:rPr lang="en-US" sz="2400" b="1" dirty="0">
                  <a:solidFill>
                    <a:srgbClr val="0070C0"/>
                  </a:solidFill>
                  <a:latin typeface="TH SarabunPSK" panose="020B0500040200020003" pitchFamily="34" charset="-34"/>
                  <a:cs typeface="TH SarabunPSK" panose="020B0500040200020003" pitchFamily="34" charset="-34"/>
                </a:rPr>
                <a:t>)</a:t>
              </a:r>
              <a:endParaRPr lang="th-TH" sz="2400" b="1" dirty="0">
                <a:solidFill>
                  <a:srgbClr val="0070C0"/>
                </a:solidFill>
                <a:latin typeface="TH SarabunPSK" panose="020B0500040200020003" pitchFamily="34" charset="-34"/>
                <a:cs typeface="TH SarabunPSK" panose="020B0500040200020003" pitchFamily="34" charset="-34"/>
              </a:endParaRPr>
            </a:p>
          </p:txBody>
        </p:sp>
      </p:grpSp>
      <p:sp>
        <p:nvSpPr>
          <p:cNvPr id="22" name="สี่เหลี่ยมผืนผ้า 21"/>
          <p:cNvSpPr/>
          <p:nvPr/>
        </p:nvSpPr>
        <p:spPr>
          <a:xfrm>
            <a:off x="581704" y="180039"/>
            <a:ext cx="2507418" cy="646331"/>
          </a:xfrm>
          <a:prstGeom prst="rect">
            <a:avLst/>
          </a:prstGeom>
        </p:spPr>
        <p:txBody>
          <a:bodyPr wrap="none">
            <a:spAutoFit/>
          </a:bodyPr>
          <a:lstStyle/>
          <a:p>
            <a:r>
              <a:rPr lang="th-TH" sz="3600" b="1" u="sng" dirty="0">
                <a:solidFill>
                  <a:srgbClr val="002060"/>
                </a:solidFill>
                <a:latin typeface="TH SarabunPSK" panose="020B0500040200020003" pitchFamily="34" charset="-34"/>
                <a:cs typeface="TH SarabunPSK" panose="020B0500040200020003" pitchFamily="34" charset="-34"/>
              </a:rPr>
              <a:t>ภาพแสดง ดีเอ็นเอ</a:t>
            </a:r>
          </a:p>
        </p:txBody>
      </p:sp>
      <p:sp>
        <p:nvSpPr>
          <p:cNvPr id="20" name="กล่องข้อความ 19"/>
          <p:cNvSpPr txBox="1"/>
          <p:nvPr/>
        </p:nvSpPr>
        <p:spPr>
          <a:xfrm>
            <a:off x="910794" y="1350834"/>
            <a:ext cx="1060882" cy="41549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b="1" dirty="0">
                <a:latin typeface="TH SarabunPSK" panose="020B0500040200020003" pitchFamily="34" charset="-34"/>
                <a:cs typeface="TH SarabunPSK" panose="020B0500040200020003" pitchFamily="34" charset="-34"/>
              </a:rPr>
              <a:t>DNA</a:t>
            </a:r>
            <a:endParaRPr lang="th-TH" b="1" dirty="0">
              <a:latin typeface="TH SarabunPSK" panose="020B0500040200020003" pitchFamily="34" charset="-34"/>
              <a:cs typeface="TH SarabunPSK" panose="020B0500040200020003" pitchFamily="34" charset="-34"/>
            </a:endParaRPr>
          </a:p>
        </p:txBody>
      </p:sp>
      <p:sp>
        <p:nvSpPr>
          <p:cNvPr id="26" name="กล่องข้อความ 25"/>
          <p:cNvSpPr txBox="1"/>
          <p:nvPr/>
        </p:nvSpPr>
        <p:spPr>
          <a:xfrm>
            <a:off x="910794" y="2060123"/>
            <a:ext cx="1060882" cy="41549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th-TH" b="1" dirty="0">
                <a:latin typeface="TH SarabunPSK" panose="020B0500040200020003" pitchFamily="34" charset="-34"/>
                <a:cs typeface="TH SarabunPSK" panose="020B0500040200020003" pitchFamily="34" charset="-34"/>
              </a:rPr>
              <a:t>โครโมโซม</a:t>
            </a:r>
          </a:p>
        </p:txBody>
      </p:sp>
      <p:sp>
        <p:nvSpPr>
          <p:cNvPr id="27" name="กล่องข้อความ 26"/>
          <p:cNvSpPr txBox="1"/>
          <p:nvPr/>
        </p:nvSpPr>
        <p:spPr>
          <a:xfrm>
            <a:off x="938882" y="2778325"/>
            <a:ext cx="1060882" cy="41549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th-TH" b="1" dirty="0">
                <a:latin typeface="TH SarabunPSK" panose="020B0500040200020003" pitchFamily="34" charset="-34"/>
                <a:cs typeface="TH SarabunPSK" panose="020B0500040200020003" pitchFamily="34" charset="-34"/>
              </a:rPr>
              <a:t>นิวเคลียส</a:t>
            </a:r>
          </a:p>
        </p:txBody>
      </p:sp>
      <p:sp>
        <p:nvSpPr>
          <p:cNvPr id="28" name="กล่องข้อความ 27"/>
          <p:cNvSpPr txBox="1"/>
          <p:nvPr/>
        </p:nvSpPr>
        <p:spPr>
          <a:xfrm>
            <a:off x="947615" y="3465926"/>
            <a:ext cx="1055263" cy="41549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th-TH" b="1" dirty="0">
                <a:latin typeface="TH SarabunPSK" panose="020B0500040200020003" pitchFamily="34" charset="-34"/>
                <a:cs typeface="TH SarabunPSK" panose="020B0500040200020003" pitchFamily="34" charset="-34"/>
              </a:rPr>
              <a:t>เซลล์</a:t>
            </a:r>
          </a:p>
        </p:txBody>
      </p:sp>
      <p:sp>
        <p:nvSpPr>
          <p:cNvPr id="29" name="กล่องข้อความ 28"/>
          <p:cNvSpPr txBox="1"/>
          <p:nvPr/>
        </p:nvSpPr>
        <p:spPr>
          <a:xfrm>
            <a:off x="937506" y="4153527"/>
            <a:ext cx="1055263" cy="73866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th-TH" b="1" dirty="0">
                <a:latin typeface="TH SarabunPSK" panose="020B0500040200020003" pitchFamily="34" charset="-34"/>
                <a:cs typeface="TH SarabunPSK" panose="020B0500040200020003" pitchFamily="34" charset="-34"/>
              </a:rPr>
              <a:t>ร่างกายของสิ่งมีชีวิต</a:t>
            </a:r>
          </a:p>
        </p:txBody>
      </p:sp>
      <p:sp>
        <p:nvSpPr>
          <p:cNvPr id="30" name="สี่เหลี่ยมผืนผ้า 29"/>
          <p:cNvSpPr/>
          <p:nvPr/>
        </p:nvSpPr>
        <p:spPr>
          <a:xfrm>
            <a:off x="261094" y="776288"/>
            <a:ext cx="3384260" cy="461665"/>
          </a:xfrm>
          <a:prstGeom prst="rect">
            <a:avLst/>
          </a:prstGeom>
        </p:spPr>
        <p:txBody>
          <a:bodyPr wrap="none">
            <a:spAutoFit/>
          </a:bodyPr>
          <a:lstStyle/>
          <a:p>
            <a:r>
              <a:rPr lang="th-TH" sz="2400" b="1" dirty="0">
                <a:solidFill>
                  <a:srgbClr val="021323"/>
                </a:solidFill>
                <a:latin typeface="TH SarabunPSK" panose="020B0500040200020003" pitchFamily="34" charset="-34"/>
                <a:cs typeface="TH SarabunPSK" panose="020B0500040200020003" pitchFamily="34" charset="-34"/>
              </a:rPr>
              <a:t>แผนผังแสดงตำแหน่งการอยู่ของ</a:t>
            </a:r>
            <a:r>
              <a:rPr lang="en-US" sz="2400" b="1" dirty="0">
                <a:solidFill>
                  <a:srgbClr val="021323"/>
                </a:solidFill>
                <a:latin typeface="TH SarabunPSK" panose="020B0500040200020003" pitchFamily="34" charset="-34"/>
                <a:cs typeface="TH SarabunPSK" panose="020B0500040200020003" pitchFamily="34" charset="-34"/>
              </a:rPr>
              <a:t> DNA</a:t>
            </a:r>
            <a:endParaRPr lang="th-TH" sz="2400" b="1" dirty="0">
              <a:solidFill>
                <a:srgbClr val="021323"/>
              </a:solidFill>
              <a:latin typeface="TH SarabunPSK" panose="020B0500040200020003" pitchFamily="34" charset="-34"/>
              <a:cs typeface="TH SarabunPSK" panose="020B0500040200020003" pitchFamily="34" charset="-34"/>
            </a:endParaRPr>
          </a:p>
        </p:txBody>
      </p:sp>
      <p:sp>
        <p:nvSpPr>
          <p:cNvPr id="31" name="ลูกศรลง 30"/>
          <p:cNvSpPr/>
          <p:nvPr/>
        </p:nvSpPr>
        <p:spPr>
          <a:xfrm>
            <a:off x="1283790" y="1798953"/>
            <a:ext cx="265814" cy="26189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h-TH">
              <a:latin typeface="TH SarabunPSK" panose="020B0500040200020003" pitchFamily="34" charset="-34"/>
              <a:cs typeface="TH SarabunPSK" panose="020B0500040200020003" pitchFamily="34" charset="-34"/>
            </a:endParaRPr>
          </a:p>
        </p:txBody>
      </p:sp>
      <p:sp>
        <p:nvSpPr>
          <p:cNvPr id="33" name="ลูกศรลง 32"/>
          <p:cNvSpPr/>
          <p:nvPr/>
        </p:nvSpPr>
        <p:spPr>
          <a:xfrm>
            <a:off x="1308328" y="2483343"/>
            <a:ext cx="265814" cy="26189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h-TH">
              <a:latin typeface="TH SarabunPSK" panose="020B0500040200020003" pitchFamily="34" charset="-34"/>
              <a:cs typeface="TH SarabunPSK" panose="020B0500040200020003" pitchFamily="34" charset="-34"/>
            </a:endParaRPr>
          </a:p>
        </p:txBody>
      </p:sp>
      <p:sp>
        <p:nvSpPr>
          <p:cNvPr id="34" name="ลูกศรลง 33"/>
          <p:cNvSpPr/>
          <p:nvPr/>
        </p:nvSpPr>
        <p:spPr>
          <a:xfrm>
            <a:off x="1334611" y="3208466"/>
            <a:ext cx="265814" cy="26189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h-TH">
              <a:latin typeface="TH SarabunPSK" panose="020B0500040200020003" pitchFamily="34" charset="-34"/>
              <a:cs typeface="TH SarabunPSK" panose="020B0500040200020003" pitchFamily="34" charset="-34"/>
            </a:endParaRPr>
          </a:p>
        </p:txBody>
      </p:sp>
      <p:sp>
        <p:nvSpPr>
          <p:cNvPr id="35" name="ลูกศรลง 34"/>
          <p:cNvSpPr/>
          <p:nvPr/>
        </p:nvSpPr>
        <p:spPr>
          <a:xfrm>
            <a:off x="1345469" y="3881591"/>
            <a:ext cx="265814" cy="261892"/>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th-TH">
              <a:latin typeface="TH SarabunPSK" panose="020B0500040200020003" pitchFamily="34" charset="-34"/>
              <a:cs typeface="TH SarabunPSK" panose="020B0500040200020003" pitchFamily="34" charset="-34"/>
            </a:endParaRPr>
          </a:p>
        </p:txBody>
      </p:sp>
      <p:pic>
        <p:nvPicPr>
          <p:cNvPr id="32" name="รูปภาพ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2414" y="1284056"/>
            <a:ext cx="527951" cy="527951"/>
          </a:xfrm>
          <a:prstGeom prst="rect">
            <a:avLst/>
          </a:prstGeom>
        </p:spPr>
      </p:pic>
      <p:pic>
        <p:nvPicPr>
          <p:cNvPr id="36" name="รูปภาพ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24630" y="1929899"/>
            <a:ext cx="530568" cy="530568"/>
          </a:xfrm>
          <a:prstGeom prst="rect">
            <a:avLst/>
          </a:prstGeom>
        </p:spPr>
      </p:pic>
      <p:pic>
        <p:nvPicPr>
          <p:cNvPr id="6148" name="Picture 4" descr="BioRender | Life Science Icons"/>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325" t="21212" r="10093" b="21959"/>
          <a:stretch/>
        </p:blipFill>
        <p:spPr bwMode="auto">
          <a:xfrm>
            <a:off x="2112981" y="2597282"/>
            <a:ext cx="606818" cy="61118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Plant cell and animal cell differences (plant cell vs animal cell)"/>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5377" t="21774" r="4437"/>
          <a:stretch/>
        </p:blipFill>
        <p:spPr bwMode="auto">
          <a:xfrm>
            <a:off x="2136953" y="3339412"/>
            <a:ext cx="633665" cy="647587"/>
          </a:xfrm>
          <a:prstGeom prst="rect">
            <a:avLst/>
          </a:prstGeom>
          <a:noFill/>
          <a:extLst>
            <a:ext uri="{909E8E84-426E-40DD-AFC4-6F175D3DCCD1}">
              <a14:hiddenFill xmlns:a14="http://schemas.microsoft.com/office/drawing/2010/main">
                <a:solidFill>
                  <a:srgbClr val="FFFFFF"/>
                </a:solidFill>
              </a14:hiddenFill>
            </a:ext>
          </a:extLst>
        </p:spPr>
      </p:pic>
      <p:pic>
        <p:nvPicPr>
          <p:cNvPr id="37" name="รูปภาพ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61576" y="4143483"/>
            <a:ext cx="779630" cy="779630"/>
          </a:xfrm>
          <a:prstGeom prst="rect">
            <a:avLst/>
          </a:prstGeom>
        </p:spPr>
      </p:pic>
    </p:spTree>
    <p:extLst>
      <p:ext uri="{BB962C8B-B14F-4D97-AF65-F5344CB8AC3E}">
        <p14:creationId xmlns:p14="http://schemas.microsoft.com/office/powerpoint/2010/main" val="3486392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1235706" y="382148"/>
            <a:ext cx="5355953"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หน่วยที่กำหนดลักษณะทางพันธุกรรม</a:t>
            </a:r>
          </a:p>
        </p:txBody>
      </p:sp>
      <p:sp>
        <p:nvSpPr>
          <p:cNvPr id="7" name="สี่เหลี่ยมผืนผ้า 6"/>
          <p:cNvSpPr/>
          <p:nvPr/>
        </p:nvSpPr>
        <p:spPr>
          <a:xfrm>
            <a:off x="587449" y="1186060"/>
            <a:ext cx="7969102" cy="2400657"/>
          </a:xfrm>
          <a:prstGeom prst="rect">
            <a:avLst/>
          </a:prstGeom>
        </p:spPr>
        <p:txBody>
          <a:bodyPr wrap="square">
            <a:spAutoFit/>
          </a:bodyPr>
          <a:lstStyle/>
          <a:p>
            <a:pPr algn="thaiDist"/>
            <a:r>
              <a:rPr lang="th-TH" sz="2500" b="1" dirty="0">
                <a:solidFill>
                  <a:srgbClr val="002060"/>
                </a:solidFill>
                <a:latin typeface="TH SarabunPSK" panose="020B0500040200020003" pitchFamily="34" charset="-34"/>
                <a:cs typeface="TH SarabunPSK" panose="020B0500040200020003" pitchFamily="34" charset="-34"/>
              </a:rPr>
              <a:t>         </a:t>
            </a:r>
            <a:r>
              <a:rPr lang="th-TH" sz="2500" b="1" u="sng" dirty="0">
                <a:solidFill>
                  <a:schemeClr val="accent2">
                    <a:lumMod val="50000"/>
                  </a:schemeClr>
                </a:solidFill>
                <a:latin typeface="TH SarabunPSK" panose="020B0500040200020003" pitchFamily="34" charset="-34"/>
                <a:cs typeface="TH SarabunPSK" panose="020B0500040200020003" pitchFamily="34" charset="-34"/>
              </a:rPr>
              <a:t>หน่วยที่กำหนดลักษณะทางพันธุกรรมเรียกว่า ยีน (</a:t>
            </a:r>
            <a:r>
              <a:rPr lang="en-US" sz="2500" b="1" u="sng" dirty="0">
                <a:solidFill>
                  <a:schemeClr val="accent2">
                    <a:lumMod val="50000"/>
                  </a:schemeClr>
                </a:solidFill>
                <a:latin typeface="TH SarabunPSK" panose="020B0500040200020003" pitchFamily="34" charset="-34"/>
                <a:cs typeface="TH SarabunPSK" panose="020B0500040200020003" pitchFamily="34" charset="-34"/>
              </a:rPr>
              <a:t>G</a:t>
            </a:r>
            <a:r>
              <a:rPr lang="th-TH" sz="2500" b="1" u="sng" dirty="0">
                <a:solidFill>
                  <a:schemeClr val="accent2">
                    <a:lumMod val="50000"/>
                  </a:schemeClr>
                </a:solidFill>
                <a:latin typeface="TH SarabunPSK" panose="020B0500040200020003" pitchFamily="34" charset="-34"/>
                <a:cs typeface="TH SarabunPSK" panose="020B0500040200020003" pitchFamily="34" charset="-34"/>
              </a:rPr>
              <a:t>ene)</a:t>
            </a:r>
            <a:r>
              <a:rPr lang="th-TH" sz="2500" b="1" dirty="0">
                <a:solidFill>
                  <a:schemeClr val="accent2">
                    <a:lumMod val="50000"/>
                  </a:schemeClr>
                </a:solidFill>
                <a:latin typeface="TH SarabunPSK" panose="020B0500040200020003" pitchFamily="34" charset="-34"/>
                <a:cs typeface="TH SarabunPSK" panose="020B0500040200020003" pitchFamily="34" charset="-34"/>
              </a:rPr>
              <a:t> ซึ่งกำหนดหรือควบคุมลักษณะต่าง ๆ ของสิ่งมีชีวิต  </a:t>
            </a:r>
            <a:r>
              <a:rPr lang="th-TH" sz="2500" b="1" dirty="0">
                <a:solidFill>
                  <a:srgbClr val="002060"/>
                </a:solidFill>
                <a:latin typeface="TH SarabunPSK" panose="020B0500040200020003" pitchFamily="34" charset="-34"/>
                <a:cs typeface="TH SarabunPSK" panose="020B0500040200020003" pitchFamily="34" charset="-34"/>
              </a:rPr>
              <a:t>โดยจะพบยีนอยู่ในบางช่วงของสายดีเอ็นเอ</a:t>
            </a:r>
          </a:p>
          <a:p>
            <a:pPr algn="thaiDist"/>
            <a:r>
              <a:rPr lang="th-TH" sz="2500" b="1" dirty="0">
                <a:solidFill>
                  <a:srgbClr val="002060"/>
                </a:solidFill>
                <a:latin typeface="TH SarabunPSK" panose="020B0500040200020003" pitchFamily="34" charset="-34"/>
                <a:cs typeface="TH SarabunPSK" panose="020B0500040200020003" pitchFamily="34" charset="-34"/>
              </a:rPr>
              <a:t>         </a:t>
            </a:r>
            <a:r>
              <a:rPr lang="th-TH" sz="2500" b="1" dirty="0">
                <a:solidFill>
                  <a:schemeClr val="accent2">
                    <a:lumMod val="50000"/>
                  </a:schemeClr>
                </a:solidFill>
                <a:latin typeface="TH SarabunPSK" panose="020B0500040200020003" pitchFamily="34" charset="-34"/>
                <a:cs typeface="TH SarabunPSK" panose="020B0500040200020003" pitchFamily="34" charset="-34"/>
              </a:rPr>
              <a:t>ภายในนิวเคลียสของเซลล์มีโครโมโซม ซึ่งประกอบด้วย ดีเอ็นเอและโปรตีน ดีเอ็นเอ</a:t>
            </a:r>
            <a:r>
              <a:rPr lang="th-TH" sz="2500" b="1" dirty="0">
                <a:solidFill>
                  <a:srgbClr val="002060"/>
                </a:solidFill>
                <a:latin typeface="TH SarabunPSK" panose="020B0500040200020003" pitchFamily="34" charset="-34"/>
                <a:cs typeface="TH SarabunPSK" panose="020B0500040200020003" pitchFamily="34" charset="-34"/>
              </a:rPr>
              <a:t>บางช่วงทำหน้าที่เป็นยีน ซึ่งควบคุมลักษณะทางพันธุกรรม และบางช่วงไม่เป็นยีน จึงไม่ได้ควบคุมลักษณะทางพันธุกรรม เนื่องจากดีเอ็นเอในแต่ละโครโมโซมมีความยาวมาก โครโมโซมจึงมียีนเป็นจำนวนมาก</a:t>
            </a:r>
          </a:p>
        </p:txBody>
      </p:sp>
      <p:sp>
        <p:nvSpPr>
          <p:cNvPr id="8" name="กล่องข้อความ 7"/>
          <p:cNvSpPr txBox="1"/>
          <p:nvPr/>
        </p:nvSpPr>
        <p:spPr>
          <a:xfrm>
            <a:off x="587449" y="3595316"/>
            <a:ext cx="7969102" cy="1246495"/>
          </a:xfrm>
          <a:prstGeom prst="rect">
            <a:avLst/>
          </a:prstGeom>
          <a:noFill/>
        </p:spPr>
        <p:txBody>
          <a:bodyPr wrap="square" rtlCol="0">
            <a:spAutoFit/>
          </a:bodyPr>
          <a:lstStyle/>
          <a:p>
            <a:r>
              <a:rPr lang="th-TH" sz="2500" b="1" dirty="0">
                <a:solidFill>
                  <a:schemeClr val="accent2">
                    <a:lumMod val="50000"/>
                  </a:schemeClr>
                </a:solidFill>
                <a:latin typeface="TH SarabunPSK" panose="020B0500040200020003" pitchFamily="34" charset="-34"/>
                <a:cs typeface="TH SarabunPSK" panose="020B0500040200020003" pitchFamily="34" charset="-34"/>
              </a:rPr>
              <a:t>         </a:t>
            </a:r>
            <a:r>
              <a:rPr lang="th-TH" sz="2500" b="1" u="sng" dirty="0">
                <a:solidFill>
                  <a:schemeClr val="accent2">
                    <a:lumMod val="50000"/>
                  </a:schemeClr>
                </a:solidFill>
                <a:latin typeface="TH SarabunPSK" panose="020B0500040200020003" pitchFamily="34" charset="-34"/>
                <a:cs typeface="TH SarabunPSK" panose="020B0500040200020003" pitchFamily="34" charset="-34"/>
              </a:rPr>
              <a:t>แอลลีล </a:t>
            </a:r>
            <a:r>
              <a:rPr lang="en-US" sz="2500" b="1" u="sng" dirty="0">
                <a:solidFill>
                  <a:schemeClr val="accent2">
                    <a:lumMod val="50000"/>
                  </a:schemeClr>
                </a:solidFill>
                <a:latin typeface="TH SarabunPSK" panose="020B0500040200020003" pitchFamily="34" charset="-34"/>
                <a:cs typeface="TH SarabunPSK" panose="020B0500040200020003" pitchFamily="34" charset="-34"/>
              </a:rPr>
              <a:t>(allele)</a:t>
            </a:r>
            <a:r>
              <a:rPr lang="th-TH" sz="2500" b="1" u="sng" dirty="0">
                <a:solidFill>
                  <a:schemeClr val="accent2">
                    <a:lumMod val="50000"/>
                  </a:schemeClr>
                </a:solidFill>
                <a:latin typeface="TH SarabunPSK" panose="020B0500040200020003" pitchFamily="34" charset="-34"/>
                <a:cs typeface="TH SarabunPSK" panose="020B0500040200020003" pitchFamily="34" charset="-34"/>
              </a:rPr>
              <a:t> คือ หน่วยของยีนในเซลล์ของทุกเซลล์ในร่างกายของสิ่งมีชีวิต </a:t>
            </a:r>
            <a:r>
              <a:rPr lang="th-TH" sz="2500" b="1" dirty="0">
                <a:solidFill>
                  <a:srgbClr val="002060"/>
                </a:solidFill>
                <a:latin typeface="TH SarabunPSK" panose="020B0500040200020003" pitchFamily="34" charset="-34"/>
                <a:cs typeface="TH SarabunPSK" panose="020B0500040200020003" pitchFamily="34" charset="-34"/>
              </a:rPr>
              <a:t>เช่น คน แมลงหวี่ ถั่วลันเตา </a:t>
            </a:r>
            <a:r>
              <a:rPr lang="th-TH" sz="2500" b="1" dirty="0">
                <a:solidFill>
                  <a:schemeClr val="accent2">
                    <a:lumMod val="50000"/>
                  </a:schemeClr>
                </a:solidFill>
                <a:latin typeface="TH SarabunPSK" panose="020B0500040200020003" pitchFamily="34" charset="-34"/>
                <a:cs typeface="TH SarabunPSK" panose="020B0500040200020003" pitchFamily="34" charset="-34"/>
              </a:rPr>
              <a:t>โดยอัลลีลจะอยู่กันเป็นคู่ๆ บนตำแหน่งของยีน หรือโลคัส </a:t>
            </a:r>
            <a:r>
              <a:rPr lang="en-US" sz="2500" b="1" dirty="0">
                <a:solidFill>
                  <a:schemeClr val="accent2">
                    <a:lumMod val="50000"/>
                  </a:schemeClr>
                </a:solidFill>
                <a:latin typeface="TH SarabunPSK" panose="020B0500040200020003" pitchFamily="34" charset="-34"/>
                <a:cs typeface="TH SarabunPSK" panose="020B0500040200020003" pitchFamily="34" charset="-34"/>
              </a:rPr>
              <a:t>(locus)</a:t>
            </a:r>
            <a:r>
              <a:rPr lang="th-TH" sz="2500" b="1" dirty="0">
                <a:solidFill>
                  <a:schemeClr val="accent2">
                    <a:lumMod val="50000"/>
                  </a:schemeClr>
                </a:solidFill>
                <a:latin typeface="TH SarabunPSK" panose="020B0500040200020003" pitchFamily="34" charset="-34"/>
                <a:cs typeface="TH SarabunPSK" panose="020B0500040200020003" pitchFamily="34" charset="-34"/>
              </a:rPr>
              <a:t> ที่ตรงกันบนโครโมโซม เรียกการอยู่เป็นคู่นี้ว่า ฮอมอโลกัสโครโมโซม </a:t>
            </a:r>
            <a:r>
              <a:rPr lang="en-US" sz="2500" b="1" dirty="0">
                <a:solidFill>
                  <a:schemeClr val="accent2">
                    <a:lumMod val="50000"/>
                  </a:schemeClr>
                </a:solidFill>
                <a:latin typeface="TH SarabunPSK" panose="020B0500040200020003" pitchFamily="34" charset="-34"/>
                <a:cs typeface="TH SarabunPSK" panose="020B0500040200020003" pitchFamily="34" charset="-34"/>
              </a:rPr>
              <a:t>(homologous)</a:t>
            </a:r>
            <a:endParaRPr lang="th-TH" sz="2500" b="1" dirty="0">
              <a:solidFill>
                <a:schemeClr val="accent2">
                  <a:lumMod val="50000"/>
                </a:schemeClr>
              </a:solidFill>
              <a:latin typeface="TH SarabunPSK" panose="020B0500040200020003" pitchFamily="34" charset="-34"/>
              <a:cs typeface="TH SarabunPSK" panose="020B0500040200020003" pitchFamily="34" charset="-34"/>
            </a:endParaRPr>
          </a:p>
        </p:txBody>
      </p:sp>
      <p:pic>
        <p:nvPicPr>
          <p:cNvPr id="10" name="รูปภาพ 9">
            <a:extLst>
              <a:ext uri="{FF2B5EF4-FFF2-40B4-BE49-F238E27FC236}">
                <a16:creationId xmlns:a16="http://schemas.microsoft.com/office/drawing/2014/main" id="{E853CEB0-B9CD-4EA2-A91B-E46246781C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98242" y="4093535"/>
            <a:ext cx="943739" cy="943739"/>
          </a:xfrm>
          <a:prstGeom prst="rect">
            <a:avLst/>
          </a:prstGeom>
        </p:spPr>
      </p:pic>
      <p:pic>
        <p:nvPicPr>
          <p:cNvPr id="11" name="รูปภาพ 10">
            <a:extLst>
              <a:ext uri="{FF2B5EF4-FFF2-40B4-BE49-F238E27FC236}">
                <a16:creationId xmlns:a16="http://schemas.microsoft.com/office/drawing/2014/main" id="{27829226-0DF8-4D95-9924-A79FFDC328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5706" y="382148"/>
            <a:ext cx="540000" cy="540000"/>
          </a:xfrm>
          <a:prstGeom prst="rect">
            <a:avLst/>
          </a:prstGeom>
        </p:spPr>
      </p:pic>
    </p:spTree>
    <p:extLst>
      <p:ext uri="{BB962C8B-B14F-4D97-AF65-F5344CB8AC3E}">
        <p14:creationId xmlns:p14="http://schemas.microsoft.com/office/powerpoint/2010/main" val="217306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0"/>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3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p:cNvPicPr/>
          <p:nvPr/>
        </p:nvPicPr>
        <p:blipFill rotWithShape="1">
          <a:blip r:embed="rId2" cstate="print">
            <a:extLst>
              <a:ext uri="{28A0092B-C50C-407E-A947-70E740481C1C}">
                <a14:useLocalDpi xmlns:a14="http://schemas.microsoft.com/office/drawing/2010/main" val="0"/>
              </a:ext>
            </a:extLst>
          </a:blip>
          <a:srcRect l="4786" r="7854" b="12534"/>
          <a:stretch/>
        </p:blipFill>
        <p:spPr bwMode="auto">
          <a:xfrm>
            <a:off x="1043422" y="859371"/>
            <a:ext cx="6738161" cy="4090985"/>
          </a:xfrm>
          <a:prstGeom prst="rect">
            <a:avLst/>
          </a:prstGeom>
          <a:ln>
            <a:noFill/>
          </a:ln>
          <a:extLst>
            <a:ext uri="{53640926-AAD7-44D8-BBD7-CCE9431645EC}">
              <a14:shadowObscured xmlns:a14="http://schemas.microsoft.com/office/drawing/2010/main"/>
            </a:ext>
          </a:extLst>
        </p:spPr>
      </p:pic>
      <p:sp>
        <p:nvSpPr>
          <p:cNvPr id="4" name="สี่เหลี่ยมผืนผ้า 3"/>
          <p:cNvSpPr/>
          <p:nvPr/>
        </p:nvSpPr>
        <p:spPr>
          <a:xfrm>
            <a:off x="386399" y="268516"/>
            <a:ext cx="8371202" cy="707886"/>
          </a:xfrm>
          <a:prstGeom prst="rect">
            <a:avLst/>
          </a:prstGeom>
        </p:spPr>
        <p:txBody>
          <a:bodyPr wrap="none">
            <a:spAutoFit/>
          </a:bodyPr>
          <a:lstStyle/>
          <a:p>
            <a:r>
              <a:rPr lang="th-TH" sz="4000" b="1" u="sng" dirty="0">
                <a:solidFill>
                  <a:schemeClr val="accent2">
                    <a:lumMod val="50000"/>
                  </a:schemeClr>
                </a:solidFill>
                <a:latin typeface="TH SarabunPSK" panose="020B0500040200020003" pitchFamily="34" charset="-34"/>
                <a:cs typeface="TH SarabunPSK" panose="020B0500040200020003" pitchFamily="34" charset="-34"/>
              </a:rPr>
              <a:t>ภาพแสดง ความสัมพันธ์ระหว่างโครโมโซม ดีเอ็นเอ และยีน</a:t>
            </a:r>
          </a:p>
        </p:txBody>
      </p:sp>
      <p:sp>
        <p:nvSpPr>
          <p:cNvPr id="5" name="สี่เหลี่ยมผืนผ้า 4"/>
          <p:cNvSpPr/>
          <p:nvPr/>
        </p:nvSpPr>
        <p:spPr>
          <a:xfrm>
            <a:off x="1815011" y="4609214"/>
            <a:ext cx="478465" cy="34114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TH SarabunPSK" panose="020B0500040200020003" pitchFamily="34" charset="-34"/>
              <a:cs typeface="TH SarabunPSK" panose="020B0500040200020003" pitchFamily="34" charset="-34"/>
            </a:endParaRPr>
          </a:p>
        </p:txBody>
      </p:sp>
      <p:sp>
        <p:nvSpPr>
          <p:cNvPr id="6" name="สี่เหลี่ยมผืนผ้า 5"/>
          <p:cNvSpPr/>
          <p:nvPr/>
        </p:nvSpPr>
        <p:spPr>
          <a:xfrm>
            <a:off x="1043421" y="3650512"/>
            <a:ext cx="478465" cy="4146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TH SarabunPSK" panose="020B0500040200020003" pitchFamily="34" charset="-34"/>
              <a:cs typeface="TH SarabunPSK" panose="020B0500040200020003" pitchFamily="34" charset="-34"/>
            </a:endParaRPr>
          </a:p>
        </p:txBody>
      </p:sp>
      <p:sp>
        <p:nvSpPr>
          <p:cNvPr id="7" name="สี่เหลี่ยมผืนผ้า 6"/>
          <p:cNvSpPr/>
          <p:nvPr/>
        </p:nvSpPr>
        <p:spPr>
          <a:xfrm>
            <a:off x="3543530" y="4194545"/>
            <a:ext cx="613791" cy="4146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TH SarabunPSK" panose="020B0500040200020003" pitchFamily="34" charset="-34"/>
              <a:cs typeface="TH SarabunPSK" panose="020B0500040200020003" pitchFamily="34" charset="-34"/>
            </a:endParaRPr>
          </a:p>
        </p:txBody>
      </p:sp>
      <p:sp>
        <p:nvSpPr>
          <p:cNvPr id="8" name="สี่เหลี่ยมผืนผ้า 7"/>
          <p:cNvSpPr/>
          <p:nvPr/>
        </p:nvSpPr>
        <p:spPr>
          <a:xfrm>
            <a:off x="6985592" y="1314795"/>
            <a:ext cx="795992" cy="54590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4006928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4280089" y="314925"/>
            <a:ext cx="4041491" cy="861774"/>
          </a:xfrm>
          <a:prstGeom prst="rect">
            <a:avLst/>
          </a:prstGeom>
        </p:spPr>
        <p:txBody>
          <a:bodyPr wrap="none">
            <a:spAutoFit/>
          </a:bodyPr>
          <a:lstStyle/>
          <a:p>
            <a:r>
              <a:rPr lang="th-TH" sz="5000" b="1" dirty="0">
                <a:solidFill>
                  <a:schemeClr val="accent2">
                    <a:lumMod val="50000"/>
                  </a:schemeClr>
                </a:solidFill>
                <a:latin typeface="TH SarabunPSK" panose="020B0500040200020003" pitchFamily="34" charset="-34"/>
                <a:cs typeface="TH SarabunPSK" panose="020B0500040200020003" pitchFamily="34" charset="-34"/>
              </a:rPr>
              <a:t>การค้นพบของเมนเดล</a:t>
            </a:r>
          </a:p>
        </p:txBody>
      </p:sp>
      <p:sp>
        <p:nvSpPr>
          <p:cNvPr id="6" name="กล่องข้อความ 5"/>
          <p:cNvSpPr txBox="1"/>
          <p:nvPr/>
        </p:nvSpPr>
        <p:spPr>
          <a:xfrm>
            <a:off x="3414804" y="1314925"/>
            <a:ext cx="5707281" cy="553998"/>
          </a:xfrm>
          <a:prstGeom prst="rect">
            <a:avLst/>
          </a:prstGeom>
          <a:noFill/>
        </p:spPr>
        <p:txBody>
          <a:bodyPr wrap="square" rtlCol="0">
            <a:spAutoFit/>
          </a:bodyPr>
          <a:lstStyle/>
          <a:p>
            <a:pPr algn="ctr"/>
            <a:r>
              <a:rPr lang="th-TH" sz="3000" b="1" u="sng" dirty="0">
                <a:solidFill>
                  <a:srgbClr val="002060"/>
                </a:solidFill>
                <a:latin typeface="TH SarabunPSK" panose="020B0500040200020003" pitchFamily="34" charset="-34"/>
                <a:cs typeface="TH SarabunPSK" panose="020B0500040200020003" pitchFamily="34" charset="-34"/>
              </a:rPr>
              <a:t>การถ่ายทอดลักษณะทางพันธุกรรมตามหลักเมนเดล</a:t>
            </a:r>
            <a:endParaRPr lang="th-TH" sz="3000" u="sng" dirty="0">
              <a:solidFill>
                <a:srgbClr val="002060"/>
              </a:solidFill>
              <a:latin typeface="TH SarabunPSK" panose="020B0500040200020003" pitchFamily="34" charset="-34"/>
              <a:cs typeface="TH SarabunPSK" panose="020B0500040200020003" pitchFamily="34" charset="-34"/>
            </a:endParaRPr>
          </a:p>
        </p:txBody>
      </p:sp>
      <p:sp>
        <p:nvSpPr>
          <p:cNvPr id="7" name="สี่เหลี่ยมผืนผ้า 6"/>
          <p:cNvSpPr/>
          <p:nvPr/>
        </p:nvSpPr>
        <p:spPr>
          <a:xfrm>
            <a:off x="3447194" y="2150919"/>
            <a:ext cx="5707280" cy="2677656"/>
          </a:xfrm>
          <a:prstGeom prst="rect">
            <a:avLst/>
          </a:prstGeom>
        </p:spPr>
        <p:txBody>
          <a:bodyPr wrap="square">
            <a:spAutoFit/>
          </a:bodyPr>
          <a:lstStyle/>
          <a:p>
            <a:r>
              <a:rPr lang="th-TH" sz="2400" b="1" dirty="0">
                <a:solidFill>
                  <a:srgbClr val="002060"/>
                </a:solidFill>
                <a:latin typeface="TH SarabunPSK" panose="020B0500040200020003" pitchFamily="34" charset="-34"/>
                <a:cs typeface="TH SarabunPSK" panose="020B0500040200020003" pitchFamily="34" charset="-34"/>
              </a:rPr>
              <a:t>         โดยในปลายคริสต์ศตวรรษที่ 19 มีบาทหลวงชาวออสเตรียชื่อว่า </a:t>
            </a:r>
            <a:r>
              <a:rPr lang="th-TH" sz="2400" b="1" u="sng" dirty="0">
                <a:solidFill>
                  <a:schemeClr val="accent2">
                    <a:lumMod val="50000"/>
                  </a:schemeClr>
                </a:solidFill>
                <a:latin typeface="TH SarabunPSK" panose="020B0500040200020003" pitchFamily="34" charset="-34"/>
                <a:cs typeface="TH SarabunPSK" panose="020B0500040200020003" pitchFamily="34" charset="-34"/>
              </a:rPr>
              <a:t>เกรกอร์ โยฮันน์ เมนเดล (Gregor Johann Mendel) </a:t>
            </a:r>
          </a:p>
          <a:p>
            <a:r>
              <a:rPr lang="th-TH" sz="2400" b="1" u="sng" dirty="0">
                <a:solidFill>
                  <a:schemeClr val="accent2">
                    <a:lumMod val="50000"/>
                  </a:schemeClr>
                </a:solidFill>
                <a:latin typeface="TH SarabunPSK" panose="020B0500040200020003" pitchFamily="34" charset="-34"/>
                <a:cs typeface="TH SarabunPSK" panose="020B0500040200020003" pitchFamily="34" charset="-34"/>
              </a:rPr>
              <a:t>บิดาแห่งวิชาพันธุศาสตร์ </a:t>
            </a:r>
            <a:r>
              <a:rPr lang="th-TH" sz="2400" b="1" dirty="0">
                <a:solidFill>
                  <a:srgbClr val="002060"/>
                </a:solidFill>
                <a:latin typeface="TH SarabunPSK" panose="020B0500040200020003" pitchFamily="34" charset="-34"/>
                <a:cs typeface="TH SarabunPSK" panose="020B0500040200020003" pitchFamily="34" charset="-34"/>
              </a:rPr>
              <a:t>ประสบความสำเร็จจากการศึกษาทดลองผสมพันธุ์ถั่วลันเตา เพื่อศึกษาการถ่ายทอดลักษณะทางพันธุกรรมและได้สรุปเป็นกฎของการถ่ายทอดลักษณะทางพันธุกรรมขึ้น ความสำเร็จของเขาเป็น เพราะถั่วลันเตานั้นมีลักษณะที่ดี</a:t>
            </a:r>
          </a:p>
          <a:p>
            <a:r>
              <a:rPr lang="th-TH" sz="2400" b="1" dirty="0">
                <a:solidFill>
                  <a:srgbClr val="002060"/>
                </a:solidFill>
                <a:latin typeface="TH SarabunPSK" panose="020B0500040200020003" pitchFamily="34" charset="-34"/>
                <a:cs typeface="TH SarabunPSK" panose="020B0500040200020003" pitchFamily="34" charset="-34"/>
              </a:rPr>
              <a:t>ดังตารางต่อไปนี้</a:t>
            </a:r>
          </a:p>
        </p:txBody>
      </p:sp>
      <p:pic>
        <p:nvPicPr>
          <p:cNvPr id="10242" name="Picture 2" descr="กฎของเมนเดล” – minkmay"/>
          <p:cNvPicPr>
            <a:picLocks noChangeAspect="1" noChangeArrowheads="1"/>
          </p:cNvPicPr>
          <p:nvPr/>
        </p:nvPicPr>
        <p:blipFill rotWithShape="1">
          <a:blip r:embed="rId2">
            <a:extLst>
              <a:ext uri="{28A0092B-C50C-407E-A947-70E740481C1C}">
                <a14:useLocalDpi xmlns:a14="http://schemas.microsoft.com/office/drawing/2010/main" val="0"/>
              </a:ext>
            </a:extLst>
          </a:blip>
          <a:srcRect l="1130" t="823" r="1323"/>
          <a:stretch/>
        </p:blipFill>
        <p:spPr bwMode="auto">
          <a:xfrm>
            <a:off x="-21915" y="0"/>
            <a:ext cx="3436719" cy="5143500"/>
          </a:xfrm>
          <a:prstGeom prst="rect">
            <a:avLst/>
          </a:prstGeom>
          <a:noFill/>
          <a:extLst>
            <a:ext uri="{909E8E84-426E-40DD-AFC4-6F175D3DCCD1}">
              <a14:hiddenFill xmlns:a14="http://schemas.microsoft.com/office/drawing/2010/main">
                <a:solidFill>
                  <a:srgbClr val="FFFFFF"/>
                </a:solidFill>
              </a14:hiddenFill>
            </a:ext>
          </a:extLst>
        </p:spPr>
      </p:pic>
      <p:pic>
        <p:nvPicPr>
          <p:cNvPr id="9" name="รูปภาพ 8">
            <a:extLst>
              <a:ext uri="{FF2B5EF4-FFF2-40B4-BE49-F238E27FC236}">
                <a16:creationId xmlns:a16="http://schemas.microsoft.com/office/drawing/2014/main" id="{94C9CFF3-CBAA-43B4-B551-054BB75C43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0089" y="475812"/>
            <a:ext cx="540000" cy="540000"/>
          </a:xfrm>
          <a:prstGeom prst="rect">
            <a:avLst/>
          </a:prstGeom>
        </p:spPr>
      </p:pic>
    </p:spTree>
    <p:extLst>
      <p:ext uri="{BB962C8B-B14F-4D97-AF65-F5344CB8AC3E}">
        <p14:creationId xmlns:p14="http://schemas.microsoft.com/office/powerpoint/2010/main" val="378115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รูปภาพ 4"/>
          <p:cNvPicPr>
            <a:picLocks noChangeAspect="1"/>
          </p:cNvPicPr>
          <p:nvPr/>
        </p:nvPicPr>
        <p:blipFill rotWithShape="1">
          <a:blip r:embed="rId2" cstate="print">
            <a:extLst>
              <a:ext uri="{28A0092B-C50C-407E-A947-70E740481C1C}">
                <a14:useLocalDpi xmlns:a14="http://schemas.microsoft.com/office/drawing/2010/main" val="0"/>
              </a:ext>
            </a:extLst>
          </a:blip>
          <a:srcRect l="9996" t="19643" r="7564" b="14251"/>
          <a:stretch/>
        </p:blipFill>
        <p:spPr>
          <a:xfrm>
            <a:off x="4605661" y="0"/>
            <a:ext cx="4538341" cy="5143500"/>
          </a:xfrm>
          <a:prstGeom prst="rect">
            <a:avLst/>
          </a:prstGeom>
        </p:spPr>
      </p:pic>
      <p:sp>
        <p:nvSpPr>
          <p:cNvPr id="6" name="สี่เหลี่ยมผืนผ้า 5"/>
          <p:cNvSpPr/>
          <p:nvPr/>
        </p:nvSpPr>
        <p:spPr>
          <a:xfrm>
            <a:off x="270611" y="359346"/>
            <a:ext cx="4572000" cy="954107"/>
          </a:xfrm>
          <a:prstGeom prst="rect">
            <a:avLst/>
          </a:prstGeom>
        </p:spPr>
        <p:txBody>
          <a:bodyPr>
            <a:spAutoFit/>
          </a:bodyPr>
          <a:lstStyle/>
          <a:p>
            <a:r>
              <a:rPr lang="th-TH" sz="28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แผนภาพแสดง</a:t>
            </a:r>
            <a:r>
              <a:rPr lang="th-TH"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ผลการทดลองการผสมพันธุ์</a:t>
            </a:r>
          </a:p>
          <a:p>
            <a:r>
              <a:rPr lang="th-TH"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ถั่วลันเตา 7 ลักษณะของเมนเดล</a:t>
            </a:r>
            <a:endParaRPr lang="th-TH" sz="2800" dirty="0">
              <a:solidFill>
                <a:schemeClr val="accent2">
                  <a:lumMod val="50000"/>
                </a:schemeClr>
              </a:solidFill>
              <a:latin typeface="TH SarabunPSK" panose="020B0500040200020003" pitchFamily="34" charset="-34"/>
              <a:cs typeface="TH SarabunPSK" panose="020B0500040200020003" pitchFamily="34" charset="-34"/>
            </a:endParaRPr>
          </a:p>
        </p:txBody>
      </p:sp>
      <p:pic>
        <p:nvPicPr>
          <p:cNvPr id="7" name="รูปภาพ 6" descr="C:\Users\LENOVO\Downloads\vegetarian.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0881" y="852033"/>
            <a:ext cx="719455" cy="719455"/>
          </a:xfrm>
          <a:prstGeom prst="rect">
            <a:avLst/>
          </a:prstGeom>
          <a:noFill/>
          <a:ln>
            <a:noFill/>
          </a:ln>
        </p:spPr>
      </p:pic>
      <p:sp>
        <p:nvSpPr>
          <p:cNvPr id="8" name="สี่เหลี่ยมผืนผ้า 7"/>
          <p:cNvSpPr/>
          <p:nvPr/>
        </p:nvSpPr>
        <p:spPr>
          <a:xfrm>
            <a:off x="202957" y="1931006"/>
            <a:ext cx="4470356" cy="3046988"/>
          </a:xfrm>
          <a:prstGeom prst="rect">
            <a:avLst/>
          </a:prstGeom>
        </p:spPr>
        <p:txBody>
          <a:bodyPr wrap="square">
            <a:spAutoFit/>
          </a:bodyPr>
          <a:lstStyle/>
          <a:p>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เป็นพืชที่ผสมตัวเอง (</a:t>
            </a:r>
            <a:r>
              <a:rPr lang="en-US"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self- fertilized) </a:t>
            </a: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ซึ่งสามารถสร้างพันธุ์แท้ได้ง่าย หรือมีการผสมข้ามพันธุ์ (</a:t>
            </a:r>
            <a:r>
              <a:rPr lang="en-US"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cross-fertilized) </a:t>
            </a: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เพื่อสร้างลูกผสมก็ทำได้ง่าย</a:t>
            </a:r>
          </a:p>
          <a:p>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เป็นพืชที่ปลูกง่ายตายเร็ว ทำให้ติดตามผลการทดลองได้ง่ายและเร็ว</a:t>
            </a:r>
          </a:p>
          <a:p>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เป็นพืชที่มีลักษณะทางพันธุกรรมที่แตกต่างกันชัดเจนซึ่งในการทดลองเมนเดลได้นำมาใช้ </a:t>
            </a:r>
          </a:p>
          <a:p>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7 ลักษณะด้วยกัน </a:t>
            </a:r>
            <a:endParaRPr lang="th-TH" sz="2400" b="1" dirty="0">
              <a:solidFill>
                <a:srgbClr val="002060"/>
              </a:solidFill>
              <a:latin typeface="TH SarabunPSK" panose="020B0500040200020003" pitchFamily="34" charset="-34"/>
              <a:cs typeface="TH SarabunPSK" panose="020B0500040200020003" pitchFamily="34" charset="-34"/>
            </a:endParaRPr>
          </a:p>
        </p:txBody>
      </p:sp>
      <p:sp>
        <p:nvSpPr>
          <p:cNvPr id="9" name="สี่เหลี่ยมผืนผ้า 8"/>
          <p:cNvSpPr/>
          <p:nvPr/>
        </p:nvSpPr>
        <p:spPr>
          <a:xfrm>
            <a:off x="854636" y="1337081"/>
            <a:ext cx="3166999" cy="492443"/>
          </a:xfrm>
          <a:prstGeom prst="rect">
            <a:avLst/>
          </a:prstGeom>
        </p:spPr>
        <p:txBody>
          <a:bodyPr wrap="square">
            <a:spAutoFit/>
          </a:bodyPr>
          <a:lstStyle/>
          <a:p>
            <a:r>
              <a:rPr lang="th-TH" sz="2600" b="1" u="sng"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เหตุผลที่เลือกถั่วลันเตา</a:t>
            </a:r>
            <a:endParaRPr lang="th-TH" sz="2600" b="1" dirty="0">
              <a:solidFill>
                <a:srgbClr val="002060"/>
              </a:solidFill>
              <a:latin typeface="TH SarabunPSK" panose="020B0500040200020003" pitchFamily="34" charset="-34"/>
              <a:cs typeface="TH SarabunPSK" panose="020B0500040200020003" pitchFamily="34" charset="-34"/>
            </a:endParaRPr>
          </a:p>
        </p:txBody>
      </p:sp>
      <p:pic>
        <p:nvPicPr>
          <p:cNvPr id="10" name="รูปภาพ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1725" y="1372403"/>
            <a:ext cx="421797" cy="421797"/>
          </a:xfrm>
          <a:prstGeom prst="rect">
            <a:avLst/>
          </a:prstGeom>
        </p:spPr>
      </p:pic>
    </p:spTree>
    <p:extLst>
      <p:ext uri="{BB962C8B-B14F-4D97-AF65-F5344CB8AC3E}">
        <p14:creationId xmlns:p14="http://schemas.microsoft.com/office/powerpoint/2010/main" val="2999794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1209749" y="57471"/>
            <a:ext cx="3732112" cy="861774"/>
          </a:xfrm>
          <a:prstGeom prst="rect">
            <a:avLst/>
          </a:prstGeom>
        </p:spPr>
        <p:txBody>
          <a:bodyPr wrap="none">
            <a:spAutoFit/>
          </a:bodyPr>
          <a:lstStyle/>
          <a:p>
            <a:r>
              <a:rPr lang="th-TH" sz="5000" b="1" dirty="0">
                <a:solidFill>
                  <a:schemeClr val="accent2">
                    <a:lumMod val="50000"/>
                  </a:schemeClr>
                </a:solidFill>
                <a:latin typeface="TH SarabunPSK" panose="020B0500040200020003" pitchFamily="34" charset="-34"/>
                <a:cs typeface="TH SarabunPSK" panose="020B0500040200020003" pitchFamily="34" charset="-34"/>
              </a:rPr>
              <a:t>การเข้าคู่ของแอลลีล</a:t>
            </a:r>
          </a:p>
        </p:txBody>
      </p:sp>
      <p:sp>
        <p:nvSpPr>
          <p:cNvPr id="5" name="สี่เหลี่ยมผืนผ้า 4"/>
          <p:cNvSpPr/>
          <p:nvPr/>
        </p:nvSpPr>
        <p:spPr>
          <a:xfrm>
            <a:off x="5506715" y="231640"/>
            <a:ext cx="3514779" cy="2308324"/>
          </a:xfrm>
          <a:prstGeom prst="rect">
            <a:avLst/>
          </a:prstGeom>
        </p:spPr>
        <p:txBody>
          <a:bodyPr wrap="square">
            <a:spAutoFit/>
          </a:bodyPr>
          <a:lstStyle/>
          <a:p>
            <a:pPr algn="thaiDist"/>
            <a:r>
              <a:rPr lang="th-TH" sz="1800" b="1" dirty="0">
                <a:solidFill>
                  <a:schemeClr val="accent2">
                    <a:lumMod val="50000"/>
                  </a:schemeClr>
                </a:solidFill>
                <a:latin typeface="TH SarabunPSK" panose="020B0500040200020003" pitchFamily="34" charset="-34"/>
                <a:cs typeface="TH SarabunPSK" panose="020B0500040200020003" pitchFamily="34" charset="-34"/>
              </a:rPr>
              <a:t>      เมนเดล ทดลองผสมพันธุ์ถั่วลันเตาพันธุ์แท้ โดย          ศึกษาเฉพาะลักษณะที่แตกต่างชัดเจนเพียง 1 ลักษณะ </a:t>
            </a:r>
            <a:r>
              <a:rPr lang="th-TH" sz="1800" b="1" dirty="0">
                <a:solidFill>
                  <a:srgbClr val="002060"/>
                </a:solidFill>
                <a:latin typeface="TH SarabunPSK" panose="020B0500040200020003" pitchFamily="34" charset="-34"/>
                <a:cs typeface="TH SarabunPSK" panose="020B0500040200020003" pitchFamily="34" charset="-34"/>
              </a:rPr>
              <a:t>เช่น การศึกษาลักษณะสีของดอกถั่ว เมนเดลจะผสมพันธุ์ข้ามต้น โดยผสมถั่วรุ่นพ่อแม่ดอกสีม่วงพันธุ์แท้กับดอกสีขาวพันธุ์แท้ แล้วพิจารณาสีดอกของถั่วรุ่นลูก โดยไม่พิจารณาลักษณะอื่น เรียกการผสมลักษณะนี้ว่า </a:t>
            </a:r>
            <a:r>
              <a:rPr lang="th-TH" sz="1800" b="1" u="sng" dirty="0">
                <a:solidFill>
                  <a:schemeClr val="accent2">
                    <a:lumMod val="50000"/>
                  </a:schemeClr>
                </a:solidFill>
                <a:latin typeface="TH SarabunPSK" panose="020B0500040200020003" pitchFamily="34" charset="-34"/>
                <a:cs typeface="TH SarabunPSK" panose="020B0500040200020003" pitchFamily="34" charset="-34"/>
              </a:rPr>
              <a:t>การผสมโดยพิจารณาลักษณะเดียว (monohybrid cross)</a:t>
            </a:r>
          </a:p>
        </p:txBody>
      </p:sp>
      <p:pic>
        <p:nvPicPr>
          <p:cNvPr id="8194" name="Picture 2" descr="1. กระบวนการถ่ายทอดลักษณะทางพันธุกรรม - kikk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506" y="853139"/>
            <a:ext cx="5384209" cy="3373650"/>
          </a:xfrm>
          <a:prstGeom prst="rect">
            <a:avLst/>
          </a:prstGeom>
          <a:noFill/>
          <a:extLst>
            <a:ext uri="{909E8E84-426E-40DD-AFC4-6F175D3DCCD1}">
              <a14:hiddenFill xmlns:a14="http://schemas.microsoft.com/office/drawing/2010/main">
                <a:solidFill>
                  <a:srgbClr val="FFFFFF"/>
                </a:solidFill>
              </a14:hiddenFill>
            </a:ext>
          </a:extLst>
        </p:spPr>
      </p:pic>
      <p:sp>
        <p:nvSpPr>
          <p:cNvPr id="8" name="สี่เหลี่ยมผืนผ้า 7"/>
          <p:cNvSpPr/>
          <p:nvPr/>
        </p:nvSpPr>
        <p:spPr>
          <a:xfrm>
            <a:off x="122506" y="4302692"/>
            <a:ext cx="5384209" cy="830997"/>
          </a:xfrm>
          <a:prstGeom prst="rect">
            <a:avLst/>
          </a:prstGeom>
        </p:spPr>
        <p:txBody>
          <a:bodyPr wrap="square">
            <a:spAutoFit/>
          </a:bodyPr>
          <a:lstStyle/>
          <a:p>
            <a:pPr algn="ctr"/>
            <a:r>
              <a:rPr lang="th-TH" sz="2400" b="1" dirty="0">
                <a:solidFill>
                  <a:srgbClr val="002060"/>
                </a:solidFill>
                <a:latin typeface="TH SarabunPSK" panose="020B0500040200020003" pitchFamily="34" charset="-34"/>
                <a:cs typeface="TH SarabunPSK" panose="020B0500040200020003" pitchFamily="34" charset="-34"/>
              </a:rPr>
              <a:t>ภาพแสดง การผสมพันธุ์ต้นถั่วดอกสีม่วงพันธุ์แท้</a:t>
            </a:r>
          </a:p>
          <a:p>
            <a:pPr algn="ctr"/>
            <a:r>
              <a:rPr lang="th-TH" sz="2400" b="1" dirty="0">
                <a:solidFill>
                  <a:srgbClr val="002060"/>
                </a:solidFill>
                <a:latin typeface="TH SarabunPSK" panose="020B0500040200020003" pitchFamily="34" charset="-34"/>
                <a:cs typeface="TH SarabunPSK" panose="020B0500040200020003" pitchFamily="34" charset="-34"/>
              </a:rPr>
              <a:t>กับดอกสีขาวพันธุ์แท้</a:t>
            </a:r>
          </a:p>
        </p:txBody>
      </p:sp>
      <p:sp>
        <p:nvSpPr>
          <p:cNvPr id="10" name="สี่เหลี่ยมผืนผ้า 9"/>
          <p:cNvSpPr/>
          <p:nvPr/>
        </p:nvSpPr>
        <p:spPr>
          <a:xfrm>
            <a:off x="5506714" y="2422234"/>
            <a:ext cx="3514779" cy="2585323"/>
          </a:xfrm>
          <a:prstGeom prst="rect">
            <a:avLst/>
          </a:prstGeom>
        </p:spPr>
        <p:txBody>
          <a:bodyPr wrap="square">
            <a:spAutoFit/>
          </a:bodyPr>
          <a:lstStyle/>
          <a:p>
            <a:pPr algn="thaiDist"/>
            <a:r>
              <a:rPr lang="th-TH" sz="1800" b="1" dirty="0">
                <a:solidFill>
                  <a:srgbClr val="002060"/>
                </a:solidFill>
                <a:latin typeface="TH SarabunPSK" panose="020B0500040200020003" pitchFamily="34" charset="-34"/>
                <a:cs typeface="TH SarabunPSK" panose="020B0500040200020003" pitchFamily="34" charset="-34"/>
              </a:rPr>
              <a:t>       การผสมพันธุ์ดอกสีม่วงพันธุ์แท้กับดอกสีขาวพันธุ์แท้ เริ่มจากการตัดอับเรณูของดอกถั่วสีม่วงทิ้งไปในขณะที่ดอกยังตูมอยู่ แล้วใช้ถุงคลุมดอกตูมนั้นไว้        เพื่อไม่ให้มีเรณูใดเข้าไปผสม เมื่อดอกเจริญเต็มที่จึงเขี่ยเรณูจากดอกถั่วพันธุ์สีขาวมาแตะที่ยอดเกสรเพศเมียของดอกสีม่วงที่คลุมไว้ และใช้ถุงคลุมดอกไว้ดังเดิม รอจนกว่าจะติดผลซึ่งมีเมล็ดอยู่ภายใน  เมื่อเมล็ดแก่จึงนำเมล็ดแก่ไปเพาะ </a:t>
            </a:r>
            <a:r>
              <a:rPr lang="th-TH" sz="1800" b="1">
                <a:solidFill>
                  <a:srgbClr val="002060"/>
                </a:solidFill>
                <a:latin typeface="TH SarabunPSK" panose="020B0500040200020003" pitchFamily="34" charset="-34"/>
                <a:cs typeface="TH SarabunPSK" panose="020B0500040200020003" pitchFamily="34" charset="-34"/>
              </a:rPr>
              <a:t>สังเกตลักษณะ </a:t>
            </a:r>
            <a:r>
              <a:rPr lang="th-TH" sz="1800" b="1" dirty="0">
                <a:solidFill>
                  <a:srgbClr val="002060"/>
                </a:solidFill>
                <a:latin typeface="TH SarabunPSK" panose="020B0500040200020003" pitchFamily="34" charset="-34"/>
                <a:cs typeface="TH SarabunPSK" panose="020B0500040200020003" pitchFamily="34" charset="-34"/>
              </a:rPr>
              <a:t>สีดอกของต้นลูกที่เกิดขึ้นดังภาพ</a:t>
            </a:r>
          </a:p>
        </p:txBody>
      </p:sp>
      <p:pic>
        <p:nvPicPr>
          <p:cNvPr id="11" name="รูปภาพ 10">
            <a:extLst>
              <a:ext uri="{FF2B5EF4-FFF2-40B4-BE49-F238E27FC236}">
                <a16:creationId xmlns:a16="http://schemas.microsoft.com/office/drawing/2014/main" id="{6F16F7F6-A955-4498-A42B-8C89378305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895" y="185305"/>
            <a:ext cx="540000" cy="540000"/>
          </a:xfrm>
          <a:prstGeom prst="rect">
            <a:avLst/>
          </a:prstGeom>
        </p:spPr>
      </p:pic>
    </p:spTree>
    <p:extLst>
      <p:ext uri="{BB962C8B-B14F-4D97-AF65-F5344CB8AC3E}">
        <p14:creationId xmlns:p14="http://schemas.microsoft.com/office/powerpoint/2010/main" val="118433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307987" y="395542"/>
            <a:ext cx="8566484" cy="1779413"/>
          </a:xfrm>
          <a:prstGeom prst="rect">
            <a:avLst/>
          </a:prstGeom>
        </p:spPr>
        <p:txBody>
          <a:bodyPr vert="horz" lIns="91440" tIns="45720" rIns="91440" bIns="45720" rtlCol="0" anchor="ctr"/>
          <a:lstStyle>
            <a:defPPr>
              <a:defRPr lang="th-TH"/>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2100" kern="1200">
                <a:solidFill>
                  <a:schemeClr val="tx1"/>
                </a:solidFill>
                <a:latin typeface="+mn-lt"/>
                <a:ea typeface="+mn-ea"/>
                <a:cs typeface="+mn-cs"/>
              </a:defRPr>
            </a:lvl2pPr>
            <a:lvl3pPr marL="685800" algn="l" defTabSz="685800" rtl="0" eaLnBrk="1" latinLnBrk="0" hangingPunct="1">
              <a:defRPr sz="2100" kern="1200">
                <a:solidFill>
                  <a:schemeClr val="tx1"/>
                </a:solidFill>
                <a:latin typeface="+mn-lt"/>
                <a:ea typeface="+mn-ea"/>
                <a:cs typeface="+mn-cs"/>
              </a:defRPr>
            </a:lvl3pPr>
            <a:lvl4pPr marL="1028700" algn="l" defTabSz="685800" rtl="0" eaLnBrk="1" latinLnBrk="0" hangingPunct="1">
              <a:defRPr sz="2100" kern="1200">
                <a:solidFill>
                  <a:schemeClr val="tx1"/>
                </a:solidFill>
                <a:latin typeface="+mn-lt"/>
                <a:ea typeface="+mn-ea"/>
                <a:cs typeface="+mn-cs"/>
              </a:defRPr>
            </a:lvl4pPr>
            <a:lvl5pPr marL="1371600" algn="l" defTabSz="685800" rtl="0" eaLnBrk="1" latinLnBrk="0" hangingPunct="1">
              <a:defRPr sz="2100" kern="1200">
                <a:solidFill>
                  <a:schemeClr val="tx1"/>
                </a:solidFill>
                <a:latin typeface="+mn-lt"/>
                <a:ea typeface="+mn-ea"/>
                <a:cs typeface="+mn-cs"/>
              </a:defRPr>
            </a:lvl5pPr>
            <a:lvl6pPr marL="1714500" algn="l" defTabSz="685800" rtl="0" eaLnBrk="1" latinLnBrk="0" hangingPunct="1">
              <a:defRPr sz="2100" kern="1200">
                <a:solidFill>
                  <a:schemeClr val="tx1"/>
                </a:solidFill>
                <a:latin typeface="+mn-lt"/>
                <a:ea typeface="+mn-ea"/>
                <a:cs typeface="+mn-cs"/>
              </a:defRPr>
            </a:lvl6pPr>
            <a:lvl7pPr marL="2057400" algn="l" defTabSz="685800" rtl="0" eaLnBrk="1" latinLnBrk="0" hangingPunct="1">
              <a:defRPr sz="2100" kern="1200">
                <a:solidFill>
                  <a:schemeClr val="tx1"/>
                </a:solidFill>
                <a:latin typeface="+mn-lt"/>
                <a:ea typeface="+mn-ea"/>
                <a:cs typeface="+mn-cs"/>
              </a:defRPr>
            </a:lvl7pPr>
            <a:lvl8pPr marL="2400300" algn="l" defTabSz="685800" rtl="0" eaLnBrk="1" latinLnBrk="0" hangingPunct="1">
              <a:defRPr sz="2100" kern="1200">
                <a:solidFill>
                  <a:schemeClr val="tx1"/>
                </a:solidFill>
                <a:latin typeface="+mn-lt"/>
                <a:ea typeface="+mn-ea"/>
                <a:cs typeface="+mn-cs"/>
              </a:defRPr>
            </a:lvl8pPr>
            <a:lvl9pPr marL="2743200" algn="l" defTabSz="685800" rtl="0" eaLnBrk="1" latinLnBrk="0" hangingPunct="1">
              <a:defRPr sz="2100" kern="1200">
                <a:solidFill>
                  <a:schemeClr val="tx1"/>
                </a:solidFill>
                <a:latin typeface="+mn-lt"/>
                <a:ea typeface="+mn-ea"/>
                <a:cs typeface="+mn-cs"/>
              </a:defRPr>
            </a:lvl9pPr>
          </a:lstStyle>
          <a:p>
            <a:r>
              <a:rPr lang="en-US" altLang="ko-KR" sz="6000" b="1" u="sng" dirty="0">
                <a:solidFill>
                  <a:srgbClr val="002060"/>
                </a:solidFill>
                <a:latin typeface="TH SarabunPSK" panose="020B0500040200020003" pitchFamily="34" charset="-34"/>
                <a:cs typeface="TH SarabunPSK" panose="020B0500040200020003" pitchFamily="34" charset="-34"/>
              </a:rPr>
              <a:t>Timeline </a:t>
            </a:r>
            <a:r>
              <a:rPr lang="th-TH" altLang="ko-KR" sz="6000" b="1" u="sng" dirty="0">
                <a:solidFill>
                  <a:srgbClr val="002060"/>
                </a:solidFill>
                <a:latin typeface="TH SarabunPSK" panose="020B0500040200020003" pitchFamily="34" charset="-34"/>
                <a:cs typeface="TH SarabunPSK" panose="020B0500040200020003" pitchFamily="34" charset="-34"/>
              </a:rPr>
              <a:t>หน่วยการเรียนรู้ </a:t>
            </a:r>
          </a:p>
          <a:p>
            <a:r>
              <a:rPr lang="th-TH" altLang="ko-KR" sz="6000" b="1" dirty="0">
                <a:solidFill>
                  <a:srgbClr val="002060"/>
                </a:solidFill>
                <a:latin typeface="TH SarabunPSK" panose="020B0500040200020003" pitchFamily="34" charset="-34"/>
                <a:cs typeface="TH SarabunPSK" panose="020B0500040200020003" pitchFamily="34" charset="-34"/>
              </a:rPr>
              <a:t>พันธุศาสตร์</a:t>
            </a:r>
            <a:r>
              <a:rPr lang="en-US" altLang="ko-KR" sz="6000" b="1" dirty="0">
                <a:solidFill>
                  <a:srgbClr val="002060"/>
                </a:solidFill>
                <a:latin typeface="TH SarabunPSK" panose="020B0500040200020003" pitchFamily="34" charset="-34"/>
                <a:cs typeface="TH SarabunPSK" panose="020B0500040200020003" pitchFamily="34" charset="-34"/>
              </a:rPr>
              <a:t>  </a:t>
            </a:r>
          </a:p>
        </p:txBody>
      </p:sp>
      <p:sp>
        <p:nvSpPr>
          <p:cNvPr id="30" name="Text Placeholder 2"/>
          <p:cNvSpPr txBox="1">
            <a:spLocks/>
          </p:cNvSpPr>
          <p:nvPr/>
        </p:nvSpPr>
        <p:spPr>
          <a:xfrm>
            <a:off x="1684848" y="2193417"/>
            <a:ext cx="6244390" cy="619301"/>
          </a:xfrm>
          <a:prstGeom prst="rect">
            <a:avLst/>
          </a:prstGeom>
        </p:spPr>
        <p:txBody>
          <a:bodyPr vert="horz" lIns="91440" tIns="45720" rIns="91440" bIns="45720" rtlCol="0" anchor="ctr"/>
          <a:lstStyle>
            <a:defPPr>
              <a:defRPr lang="th-TH"/>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2100" kern="1200">
                <a:solidFill>
                  <a:schemeClr val="tx1"/>
                </a:solidFill>
                <a:latin typeface="+mn-lt"/>
                <a:ea typeface="+mn-ea"/>
                <a:cs typeface="+mn-cs"/>
              </a:defRPr>
            </a:lvl2pPr>
            <a:lvl3pPr marL="685800" algn="l" defTabSz="685800" rtl="0" eaLnBrk="1" latinLnBrk="0" hangingPunct="1">
              <a:defRPr sz="2100" kern="1200">
                <a:solidFill>
                  <a:schemeClr val="tx1"/>
                </a:solidFill>
                <a:latin typeface="+mn-lt"/>
                <a:ea typeface="+mn-ea"/>
                <a:cs typeface="+mn-cs"/>
              </a:defRPr>
            </a:lvl3pPr>
            <a:lvl4pPr marL="1028700" algn="l" defTabSz="685800" rtl="0" eaLnBrk="1" latinLnBrk="0" hangingPunct="1">
              <a:defRPr sz="2100" kern="1200">
                <a:solidFill>
                  <a:schemeClr val="tx1"/>
                </a:solidFill>
                <a:latin typeface="+mn-lt"/>
                <a:ea typeface="+mn-ea"/>
                <a:cs typeface="+mn-cs"/>
              </a:defRPr>
            </a:lvl4pPr>
            <a:lvl5pPr marL="1371600" algn="l" defTabSz="685800" rtl="0" eaLnBrk="1" latinLnBrk="0" hangingPunct="1">
              <a:defRPr sz="2100" kern="1200">
                <a:solidFill>
                  <a:schemeClr val="tx1"/>
                </a:solidFill>
                <a:latin typeface="+mn-lt"/>
                <a:ea typeface="+mn-ea"/>
                <a:cs typeface="+mn-cs"/>
              </a:defRPr>
            </a:lvl5pPr>
            <a:lvl6pPr marL="1714500" algn="l" defTabSz="685800" rtl="0" eaLnBrk="1" latinLnBrk="0" hangingPunct="1">
              <a:defRPr sz="2100" kern="1200">
                <a:solidFill>
                  <a:schemeClr val="tx1"/>
                </a:solidFill>
                <a:latin typeface="+mn-lt"/>
                <a:ea typeface="+mn-ea"/>
                <a:cs typeface="+mn-cs"/>
              </a:defRPr>
            </a:lvl6pPr>
            <a:lvl7pPr marL="2057400" algn="l" defTabSz="685800" rtl="0" eaLnBrk="1" latinLnBrk="0" hangingPunct="1">
              <a:defRPr sz="2100" kern="1200">
                <a:solidFill>
                  <a:schemeClr val="tx1"/>
                </a:solidFill>
                <a:latin typeface="+mn-lt"/>
                <a:ea typeface="+mn-ea"/>
                <a:cs typeface="+mn-cs"/>
              </a:defRPr>
            </a:lvl7pPr>
            <a:lvl8pPr marL="2400300" algn="l" defTabSz="685800" rtl="0" eaLnBrk="1" latinLnBrk="0" hangingPunct="1">
              <a:defRPr sz="2100" kern="1200">
                <a:solidFill>
                  <a:schemeClr val="tx1"/>
                </a:solidFill>
                <a:latin typeface="+mn-lt"/>
                <a:ea typeface="+mn-ea"/>
                <a:cs typeface="+mn-cs"/>
              </a:defRPr>
            </a:lvl8pPr>
            <a:lvl9pPr marL="2743200" algn="l" defTabSz="685800" rtl="0" eaLnBrk="1" latinLnBrk="0" hangingPunct="1">
              <a:defRPr sz="2100" kern="1200">
                <a:solidFill>
                  <a:schemeClr val="tx1"/>
                </a:solidFill>
                <a:latin typeface="+mn-lt"/>
                <a:ea typeface="+mn-ea"/>
                <a:cs typeface="+mn-cs"/>
              </a:defRPr>
            </a:lvl9pPr>
          </a:lstStyle>
          <a:p>
            <a:pPr algn="l"/>
            <a:r>
              <a:rPr lang="th-TH" altLang="ko-KR" sz="4000" b="1" dirty="0">
                <a:solidFill>
                  <a:schemeClr val="accent2">
                    <a:lumMod val="50000"/>
                  </a:schemeClr>
                </a:solidFill>
                <a:latin typeface="TH SarabunPSK" panose="020B0500040200020003" pitchFamily="34" charset="-34"/>
                <a:cs typeface="TH SarabunPSK" panose="020B0500040200020003" pitchFamily="34" charset="-34"/>
              </a:rPr>
              <a:t>บทที่ 1 การถ่ายทอดลักษณะทางพันธุกรรม </a:t>
            </a:r>
            <a:endParaRPr lang="en-US" altLang="ko-KR" sz="4000" b="1" dirty="0">
              <a:solidFill>
                <a:schemeClr val="accent2">
                  <a:lumMod val="50000"/>
                </a:schemeClr>
              </a:solidFill>
              <a:latin typeface="TH SarabunPSK" panose="020B0500040200020003" pitchFamily="34" charset="-34"/>
              <a:cs typeface="TH SarabunPSK" panose="020B0500040200020003" pitchFamily="34" charset="-34"/>
            </a:endParaRPr>
          </a:p>
        </p:txBody>
      </p:sp>
      <p:pic>
        <p:nvPicPr>
          <p:cNvPr id="35" name="รูปภาพ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7757" y="1084684"/>
            <a:ext cx="1052368" cy="1052368"/>
          </a:xfrm>
          <a:prstGeom prst="rect">
            <a:avLst/>
          </a:prstGeom>
        </p:spPr>
      </p:pic>
      <p:sp>
        <p:nvSpPr>
          <p:cNvPr id="2" name="สี่เหลี่ยมผืนผ้า 1">
            <a:extLst>
              <a:ext uri="{FF2B5EF4-FFF2-40B4-BE49-F238E27FC236}">
                <a16:creationId xmlns:a16="http://schemas.microsoft.com/office/drawing/2014/main" id="{EDE2C416-9135-4E5F-9930-B00016AF0B10}"/>
              </a:ext>
            </a:extLst>
          </p:cNvPr>
          <p:cNvSpPr/>
          <p:nvPr/>
        </p:nvSpPr>
        <p:spPr>
          <a:xfrm>
            <a:off x="2779903" y="2917400"/>
            <a:ext cx="5899853" cy="1723549"/>
          </a:xfrm>
          <a:prstGeom prst="rect">
            <a:avLst/>
          </a:prstGeom>
        </p:spPr>
        <p:txBody>
          <a:bodyPr wrap="square">
            <a:spAutoFit/>
          </a:bodyPr>
          <a:lstStyle/>
          <a:p>
            <a:r>
              <a:rPr lang="th-TH" sz="3000" b="1" dirty="0">
                <a:solidFill>
                  <a:srgbClr val="002060"/>
                </a:solidFill>
                <a:latin typeface="TH SarabunPSK" panose="020B0500040200020003" pitchFamily="34" charset="-34"/>
                <a:cs typeface="TH SarabunPSK" panose="020B0500040200020003" pitchFamily="34" charset="-34"/>
              </a:rPr>
              <a:t>โครโมโซมและการค้นพบของเมนเดล</a:t>
            </a:r>
          </a:p>
          <a:p>
            <a:endParaRPr lang="th-TH" sz="800" b="1" dirty="0">
              <a:solidFill>
                <a:srgbClr val="002060"/>
              </a:solidFill>
              <a:latin typeface="TH SarabunPSK" panose="020B0500040200020003" pitchFamily="34" charset="-34"/>
              <a:cs typeface="TH SarabunPSK" panose="020B0500040200020003" pitchFamily="34" charset="-34"/>
            </a:endParaRPr>
          </a:p>
          <a:p>
            <a:r>
              <a:rPr lang="th-TH" sz="3000" b="1" dirty="0">
                <a:solidFill>
                  <a:srgbClr val="002060"/>
                </a:solidFill>
                <a:latin typeface="TH SarabunPSK" panose="020B0500040200020003" pitchFamily="34" charset="-34"/>
                <a:cs typeface="TH SarabunPSK" panose="020B0500040200020003" pitchFamily="34" charset="-34"/>
              </a:rPr>
              <a:t>โครโมโซมของมนุษย์และความผิดปกติทางพันธุกรรม</a:t>
            </a:r>
          </a:p>
          <a:p>
            <a:endParaRPr lang="th-TH" sz="800" b="1" dirty="0">
              <a:solidFill>
                <a:srgbClr val="002060"/>
              </a:solidFill>
              <a:latin typeface="TH SarabunPSK" panose="020B0500040200020003" pitchFamily="34" charset="-34"/>
              <a:cs typeface="TH SarabunPSK" panose="020B0500040200020003" pitchFamily="34" charset="-34"/>
            </a:endParaRPr>
          </a:p>
          <a:p>
            <a:r>
              <a:rPr lang="th-TH" sz="3000" b="1" dirty="0">
                <a:solidFill>
                  <a:srgbClr val="002060"/>
                </a:solidFill>
                <a:latin typeface="TH SarabunPSK" panose="020B0500040200020003" pitchFamily="34" charset="-34"/>
                <a:cs typeface="TH SarabunPSK" panose="020B0500040200020003" pitchFamily="34" charset="-34"/>
              </a:rPr>
              <a:t>สิ่งมีชีวิตดัดแปรพันธุกรรม</a:t>
            </a:r>
          </a:p>
        </p:txBody>
      </p:sp>
      <p:pic>
        <p:nvPicPr>
          <p:cNvPr id="39" name="รูปภาพ 38">
            <a:extLst>
              <a:ext uri="{FF2B5EF4-FFF2-40B4-BE49-F238E27FC236}">
                <a16:creationId xmlns:a16="http://schemas.microsoft.com/office/drawing/2014/main" id="{3EB02FB8-DFDF-4EDA-935A-C265C8BD2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5118" y="2843608"/>
            <a:ext cx="540000" cy="540000"/>
          </a:xfrm>
          <a:prstGeom prst="rect">
            <a:avLst/>
          </a:prstGeom>
        </p:spPr>
      </p:pic>
      <p:pic>
        <p:nvPicPr>
          <p:cNvPr id="17" name="รูปภาพ 16">
            <a:extLst>
              <a:ext uri="{FF2B5EF4-FFF2-40B4-BE49-F238E27FC236}">
                <a16:creationId xmlns:a16="http://schemas.microsoft.com/office/drawing/2014/main" id="{2AEC1D29-45A2-4BB4-820E-984CF6AAFD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8127" y="3443016"/>
            <a:ext cx="593981" cy="593981"/>
          </a:xfrm>
          <a:prstGeom prst="rect">
            <a:avLst/>
          </a:prstGeom>
        </p:spPr>
      </p:pic>
      <p:pic>
        <p:nvPicPr>
          <p:cNvPr id="18" name="รูปภาพ 17">
            <a:extLst>
              <a:ext uri="{FF2B5EF4-FFF2-40B4-BE49-F238E27FC236}">
                <a16:creationId xmlns:a16="http://schemas.microsoft.com/office/drawing/2014/main" id="{444EF004-0B3B-405E-BB3C-9CE8D80B2D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12074" y="4096405"/>
            <a:ext cx="510034" cy="510034"/>
          </a:xfrm>
          <a:prstGeom prst="rect">
            <a:avLst/>
          </a:prstGeom>
        </p:spPr>
      </p:pic>
    </p:spTree>
    <p:extLst>
      <p:ext uri="{BB962C8B-B14F-4D97-AF65-F5344CB8AC3E}">
        <p14:creationId xmlns:p14="http://schemas.microsoft.com/office/powerpoint/2010/main" val="405080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35"/>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3000" fill="hold"/>
                                        <p:tgtEl>
                                          <p:spTgt spid="39"/>
                                        </p:tgtEl>
                                        <p:attrNameLst>
                                          <p:attrName>r</p:attrName>
                                        </p:attrNameLst>
                                      </p:cBhvr>
                                    </p:animRot>
                                  </p:childTnLst>
                                </p:cTn>
                              </p:par>
                              <p:par>
                                <p:cTn id="9" presetID="8" presetClass="emph" presetSubtype="0" fill="hold" nodeType="withEffect">
                                  <p:stCondLst>
                                    <p:cond delay="0"/>
                                  </p:stCondLst>
                                  <p:childTnLst>
                                    <p:animRot by="21600000">
                                      <p:cBhvr>
                                        <p:cTn id="10" dur="3000" fill="hold"/>
                                        <p:tgtEl>
                                          <p:spTgt spid="17"/>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สี่เหลี่ยมผืนผ้า 5"/>
          <p:cNvSpPr/>
          <p:nvPr/>
        </p:nvSpPr>
        <p:spPr>
          <a:xfrm>
            <a:off x="686323" y="1446170"/>
            <a:ext cx="8398559" cy="1631216"/>
          </a:xfrm>
          <a:prstGeom prst="rect">
            <a:avLst/>
          </a:prstGeom>
        </p:spPr>
        <p:txBody>
          <a:bodyPr wrap="square">
            <a:spAutoFit/>
          </a:bodyPr>
          <a:lstStyle/>
          <a:p>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เมนเดล ทดลองซ้ำในลักษณะอื่นๆ อีก </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6</a:t>
            </a:r>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ลักษณะ จากนั้นให้ลูกผสมรุ่นที่ 1</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(F</a:t>
            </a:r>
            <a:r>
              <a:rPr lang="en-US" sz="2000" b="1" baseline="-250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1</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a:t>
            </a:r>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ผสมพันธุ์ภายในดอกเดียวกัน ทำให้ลูกผสมในรุ่นที่ 2 </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(F</a:t>
            </a:r>
            <a:r>
              <a:rPr lang="en-US" sz="2000" b="1" baseline="-250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2</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a:t>
            </a:r>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ซึ่งผลการผสมพันธุ์พบว่าลูกรุ่นที่ </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1 (F</a:t>
            </a:r>
            <a:r>
              <a:rPr lang="en-US" sz="2000" b="1" baseline="-250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1</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a:t>
            </a:r>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มีลักษณะรุ่นพ่อแม่</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(P)</a:t>
            </a:r>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ปรากฏเพียงลักษณะเดียว และลูกในรุ่นที่ 2 </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(F</a:t>
            </a:r>
            <a:r>
              <a:rPr lang="en-US" sz="2000" b="1" baseline="-250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2</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a:t>
            </a:r>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มีลักษณะรุ่นพ่อแม่</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ปรากฏทั้งสองลักษณะในอัตราส่วนที่ไม่เท่ากัน เมนเดล เรียกลักษณะที่ปรากฏ</a:t>
            </a:r>
          </a:p>
          <a:p>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ในลูกรุ่นที่ </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1</a:t>
            </a:r>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ว่า </a:t>
            </a:r>
            <a:r>
              <a:rPr lang="th-TH" sz="2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ลักษณะเด่น (</a:t>
            </a:r>
            <a:r>
              <a:rPr lang="en-US" sz="2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dominant trait</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a:t>
            </a:r>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และลักษณะที่ไม่ปรากฏในรุ่นที่ 1 แต่ปรากฏในรุ่นที่ </a:t>
            </a:r>
            <a:r>
              <a:rPr lang="en-US"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2</a:t>
            </a:r>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ว่า </a:t>
            </a:r>
          </a:p>
          <a:p>
            <a:r>
              <a:rPr lang="th-TH" sz="2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ลักษณะด้อย</a:t>
            </a:r>
            <a:r>
              <a:rPr lang="en-US" sz="2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(recessive trait)</a:t>
            </a:r>
            <a:endParaRPr lang="th-TH" sz="2000" b="1" u="sng" dirty="0">
              <a:solidFill>
                <a:schemeClr val="accent2">
                  <a:lumMod val="50000"/>
                </a:schemeClr>
              </a:solidFill>
              <a:latin typeface="TH SarabunPSK" panose="020B0500040200020003" pitchFamily="34" charset="-34"/>
              <a:cs typeface="TH SarabunPSK" panose="020B0500040200020003" pitchFamily="34" charset="-34"/>
            </a:endParaRPr>
          </a:p>
        </p:txBody>
      </p:sp>
      <p:sp>
        <p:nvSpPr>
          <p:cNvPr id="7" name="สี่เหลี่ยมผืนผ้า 6"/>
          <p:cNvSpPr/>
          <p:nvPr/>
        </p:nvSpPr>
        <p:spPr>
          <a:xfrm>
            <a:off x="686323" y="888797"/>
            <a:ext cx="3376268" cy="553998"/>
          </a:xfrm>
          <a:prstGeom prst="rect">
            <a:avLst/>
          </a:prstGeom>
        </p:spPr>
        <p:txBody>
          <a:bodyPr wrap="square">
            <a:spAutoFit/>
          </a:bodyPr>
          <a:lstStyle/>
          <a:p>
            <a:r>
              <a:rPr lang="th-TH" sz="3000" b="1" u="sng"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จากการทดลองของเมนเดล</a:t>
            </a:r>
            <a:endParaRPr lang="th-TH" sz="3000" b="1" dirty="0">
              <a:solidFill>
                <a:srgbClr val="002060"/>
              </a:solidFill>
              <a:latin typeface="TH SarabunPSK" panose="020B0500040200020003" pitchFamily="34" charset="-34"/>
              <a:cs typeface="TH SarabunPSK" panose="020B0500040200020003" pitchFamily="34" charset="-34"/>
            </a:endParaRPr>
          </a:p>
        </p:txBody>
      </p:sp>
      <p:pic>
        <p:nvPicPr>
          <p:cNvPr id="10" name="รูปภาพ 9" descr="C:\Users\LENOVO\Downloads\vegetaria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446" y="1536529"/>
            <a:ext cx="438069" cy="437439"/>
          </a:xfrm>
          <a:prstGeom prst="rect">
            <a:avLst/>
          </a:prstGeom>
          <a:noFill/>
          <a:ln>
            <a:noFill/>
          </a:ln>
        </p:spPr>
      </p:pic>
      <p:sp>
        <p:nvSpPr>
          <p:cNvPr id="13" name="กล่องข้อความ 12"/>
          <p:cNvSpPr txBox="1"/>
          <p:nvPr/>
        </p:nvSpPr>
        <p:spPr>
          <a:xfrm>
            <a:off x="625961" y="3077386"/>
            <a:ext cx="8259575" cy="1938992"/>
          </a:xfrm>
          <a:prstGeom prst="rect">
            <a:avLst/>
          </a:prstGeom>
          <a:noFill/>
        </p:spPr>
        <p:txBody>
          <a:bodyPr wrap="square" rtlCol="0">
            <a:spAutoFit/>
          </a:bodyPr>
          <a:lstStyle/>
          <a:p>
            <a:r>
              <a:rPr lang="th-TH" sz="2000" b="1" dirty="0">
                <a:solidFill>
                  <a:srgbClr val="002060"/>
                </a:solidFill>
                <a:latin typeface="TH SarabunPSK" panose="020B0500040200020003" pitchFamily="34" charset="-34"/>
                <a:cs typeface="TH SarabunPSK" panose="020B0500040200020003" pitchFamily="34" charset="-34"/>
              </a:rPr>
              <a:t>ลักษณะด้อยจะไม่ปรากฏในลูกรุ่นที่ 1 แต่กลับมาปรากฏในลูกรุ่นที่ 2 พบว่ามีอัตราส่วนระหว่างลักษณะเด่นและลักษณะด้อยคือ 3 ต่อ 1 เมนเดลตั้งสมมติฐานว่า ลักษณะแต่ละลักษณะของพืชถูกควบคุมด้วยหน่วยควบคุมลักษณะ ซึ่งเรียกว่า แฟกเตอร์ (</a:t>
            </a:r>
            <a:r>
              <a:rPr lang="en-US" sz="2000" b="1" dirty="0">
                <a:solidFill>
                  <a:srgbClr val="002060"/>
                </a:solidFill>
                <a:latin typeface="TH SarabunPSK" panose="020B0500040200020003" pitchFamily="34" charset="-34"/>
                <a:cs typeface="TH SarabunPSK" panose="020B0500040200020003" pitchFamily="34" charset="-34"/>
              </a:rPr>
              <a:t>factor) </a:t>
            </a:r>
            <a:r>
              <a:rPr lang="th-TH" sz="2000" b="1" dirty="0">
                <a:solidFill>
                  <a:srgbClr val="002060"/>
                </a:solidFill>
                <a:latin typeface="TH SarabunPSK" panose="020B0500040200020003" pitchFamily="34" charset="-34"/>
                <a:cs typeface="TH SarabunPSK" panose="020B0500040200020003" pitchFamily="34" charset="-34"/>
              </a:rPr>
              <a:t>ที่มีอยู่เป็นคู่ในเชลล์ของร่างกาย โดยแฟกเตอร์หนึ่งมาจากพ่อและอีกแฟกเตอร์หนึ่งมาจากแม่ เมื่อถึงเวลาที่มีการสร้างเชลล์สืบพันธุ์ แฟกเตอร์ที่อยู่เป็นคู่จะแยกจากกันอยู่เป็นแฟกเตอร์เดี่ยวในเซลล์สืบพันธุ์แต่ละเซลล์ </a:t>
            </a:r>
            <a:r>
              <a:rPr lang="th-TH" sz="2000" b="1" u="sng" dirty="0">
                <a:solidFill>
                  <a:schemeClr val="accent2">
                    <a:lumMod val="50000"/>
                  </a:schemeClr>
                </a:solidFill>
                <a:latin typeface="TH SarabunPSK" panose="020B0500040200020003" pitchFamily="34" charset="-34"/>
                <a:cs typeface="TH SarabunPSK" panose="020B0500040200020003" pitchFamily="34" charset="-34"/>
              </a:rPr>
              <a:t>สมมติฐานของเมนเดลเรียกว่า กฎการแยก (</a:t>
            </a:r>
            <a:r>
              <a:rPr lang="en-US" sz="2000" b="1" u="sng" dirty="0">
                <a:solidFill>
                  <a:schemeClr val="accent2">
                    <a:lumMod val="50000"/>
                  </a:schemeClr>
                </a:solidFill>
                <a:latin typeface="TH SarabunPSK" panose="020B0500040200020003" pitchFamily="34" charset="-34"/>
                <a:cs typeface="TH SarabunPSK" panose="020B0500040200020003" pitchFamily="34" charset="-34"/>
              </a:rPr>
              <a:t>law of segregation)</a:t>
            </a:r>
            <a:r>
              <a:rPr lang="en-US" sz="2000" b="1" dirty="0">
                <a:solidFill>
                  <a:schemeClr val="accent2">
                    <a:lumMod val="50000"/>
                  </a:schemeClr>
                </a:solidFill>
                <a:latin typeface="TH SarabunPSK" panose="020B0500040200020003" pitchFamily="34" charset="-34"/>
                <a:cs typeface="TH SarabunPSK" panose="020B0500040200020003" pitchFamily="34" charset="-34"/>
              </a:rPr>
              <a:t> </a:t>
            </a:r>
            <a:r>
              <a:rPr lang="th-TH" sz="2000" b="1" dirty="0">
                <a:solidFill>
                  <a:srgbClr val="002060"/>
                </a:solidFill>
                <a:latin typeface="TH SarabunPSK" panose="020B0500040200020003" pitchFamily="34" charset="-34"/>
                <a:cs typeface="TH SarabunPSK" panose="020B0500040200020003" pitchFamily="34" charset="-34"/>
              </a:rPr>
              <a:t>และเมื่อเซลล์สืบพันธุ์มาปฏิสนธิ </a:t>
            </a:r>
          </a:p>
          <a:p>
            <a:r>
              <a:rPr lang="th-TH" sz="2000" b="1" dirty="0">
                <a:solidFill>
                  <a:srgbClr val="002060"/>
                </a:solidFill>
                <a:latin typeface="TH SarabunPSK" panose="020B0500040200020003" pitchFamily="34" charset="-34"/>
                <a:cs typeface="TH SarabunPSK" panose="020B0500040200020003" pitchFamily="34" charset="-34"/>
              </a:rPr>
              <a:t>จะทำให้ได้ไชโกต ซึ่งเป็นรุ่นลูกมีแฟกเตอร์ที่อยู่เป็นคู่เช่นเดิมอีก</a:t>
            </a:r>
          </a:p>
        </p:txBody>
      </p:sp>
      <p:pic>
        <p:nvPicPr>
          <p:cNvPr id="14" name="รูปภาพ 13" descr="C:\Users\LENOVO\Downloads\vegetarian.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447" y="3138073"/>
            <a:ext cx="438069" cy="437439"/>
          </a:xfrm>
          <a:prstGeom prst="rect">
            <a:avLst/>
          </a:prstGeom>
          <a:noFill/>
          <a:ln>
            <a:noFill/>
          </a:ln>
        </p:spPr>
      </p:pic>
      <p:sp>
        <p:nvSpPr>
          <p:cNvPr id="11" name="สี่เหลี่ยมผืนผ้า 10">
            <a:extLst>
              <a:ext uri="{FF2B5EF4-FFF2-40B4-BE49-F238E27FC236}">
                <a16:creationId xmlns:a16="http://schemas.microsoft.com/office/drawing/2014/main" id="{51BBB9A0-D38C-453A-9DAD-015F2177645A}"/>
              </a:ext>
            </a:extLst>
          </p:cNvPr>
          <p:cNvSpPr/>
          <p:nvPr/>
        </p:nvSpPr>
        <p:spPr>
          <a:xfrm>
            <a:off x="2889693" y="131899"/>
            <a:ext cx="3732112" cy="861774"/>
          </a:xfrm>
          <a:prstGeom prst="rect">
            <a:avLst/>
          </a:prstGeom>
        </p:spPr>
        <p:txBody>
          <a:bodyPr wrap="none">
            <a:spAutoFit/>
          </a:bodyPr>
          <a:lstStyle/>
          <a:p>
            <a:r>
              <a:rPr lang="th-TH" sz="5000" b="1" dirty="0">
                <a:solidFill>
                  <a:schemeClr val="accent2">
                    <a:lumMod val="50000"/>
                  </a:schemeClr>
                </a:solidFill>
                <a:latin typeface="TH SarabunPSK" panose="020B0500040200020003" pitchFamily="34" charset="-34"/>
                <a:cs typeface="TH SarabunPSK" panose="020B0500040200020003" pitchFamily="34" charset="-34"/>
              </a:rPr>
              <a:t>การเข้าคู่ของแอลลีล</a:t>
            </a:r>
          </a:p>
        </p:txBody>
      </p:sp>
      <p:pic>
        <p:nvPicPr>
          <p:cNvPr id="15" name="รูปภาพ 14">
            <a:extLst>
              <a:ext uri="{FF2B5EF4-FFF2-40B4-BE49-F238E27FC236}">
                <a16:creationId xmlns:a16="http://schemas.microsoft.com/office/drawing/2014/main" id="{5A2A9A77-57D7-4E6A-9505-27825762F7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693" y="240348"/>
            <a:ext cx="540000" cy="540000"/>
          </a:xfrm>
          <a:prstGeom prst="rect">
            <a:avLst/>
          </a:prstGeom>
        </p:spPr>
      </p:pic>
    </p:spTree>
    <p:extLst>
      <p:ext uri="{BB962C8B-B14F-4D97-AF65-F5344CB8AC3E}">
        <p14:creationId xmlns:p14="http://schemas.microsoft.com/office/powerpoint/2010/main" val="392369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85058" y="1198212"/>
            <a:ext cx="9016410" cy="3384003"/>
          </a:xfrm>
          <a:prstGeom prst="rect">
            <a:avLst/>
          </a:prstGeom>
        </p:spPr>
        <p:txBody>
          <a:bodyPr wrap="square">
            <a:spAutoFit/>
          </a:bodyPr>
          <a:lstStyle/>
          <a:p>
            <a:pPr indent="457200">
              <a:lnSpc>
                <a:spcPct val="115000"/>
              </a:lnSpc>
              <a:spcAft>
                <a:spcPts val="0"/>
              </a:spcAft>
            </a:pP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ยีน </a:t>
            </a:r>
            <a:r>
              <a:rPr lang="en-US"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(gene)</a:t>
            </a: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ที่ควบคุมแต่ละลักษณะมีรูปแบบที่แตกต่างกันจึงปรากฏเป็นลักษณะที่ต่างกัน เรียก</a:t>
            </a:r>
            <a:r>
              <a:rPr lang="th-TH"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รูปแบบที่แตกต่างกันของยีนว่า แอลลีล (</a:t>
            </a:r>
            <a:r>
              <a:rPr lang="en-US"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allele) </a:t>
            </a:r>
          </a:p>
          <a:p>
            <a:pPr indent="457200">
              <a:lnSpc>
                <a:spcPct val="115000"/>
              </a:lnSpc>
              <a:spcAft>
                <a:spcPts val="0"/>
              </a:spcAft>
            </a:pP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ยืนที่ควบคุมลักษณะเดียวกันในตันถั่ว อาจมีแอลลีลที่เหมือนกันหรือแตกต่างกันก็ได้ ขึ้นอยู่กับแอลลีลที่ได้รับมาจากพ่อและแม่ เช่น </a:t>
            </a:r>
          </a:p>
          <a:p>
            <a:pPr indent="457200">
              <a:lnSpc>
                <a:spcPct val="115000"/>
              </a:lnSpc>
              <a:spcAft>
                <a:spcPts val="0"/>
              </a:spcAft>
            </a:pPr>
            <a:endParaRPr lang="th-TH" sz="12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endParaRPr>
          </a:p>
          <a:p>
            <a:pPr indent="457200">
              <a:lnSpc>
                <a:spcPct val="115000"/>
              </a:lnSpc>
              <a:spcAft>
                <a:spcPts val="0"/>
              </a:spcAft>
            </a:pPr>
            <a:r>
              <a:rPr lang="th-TH" sz="27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ถ้าพ่อและแม่มีแอลลีลที่</a:t>
            </a:r>
            <a:r>
              <a:rPr lang="th-TH" sz="27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เหมือนกัน</a:t>
            </a:r>
            <a:r>
              <a:rPr lang="th-TH" sz="27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ลูกจะมีแอลลีลที่อยู่บน</a:t>
            </a:r>
            <a:r>
              <a:rPr lang="th-TH" sz="27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ฮอมอโลกัสโครโมโซมเหมือนกัน</a:t>
            </a:r>
          </a:p>
          <a:p>
            <a:pPr indent="457200">
              <a:lnSpc>
                <a:spcPct val="115000"/>
              </a:lnSpc>
              <a:spcAft>
                <a:spcPts val="0"/>
              </a:spcAft>
            </a:pPr>
            <a:r>
              <a:rPr lang="th-TH" sz="27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ถ้าพ่อและแม่มีแอลลีล</a:t>
            </a:r>
            <a:r>
              <a:rPr lang="th-TH" sz="27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ต่างกัน</a:t>
            </a:r>
            <a:r>
              <a:rPr lang="th-TH" sz="27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7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ลูกก็จะมีแอลลีลบน</a:t>
            </a:r>
            <a:r>
              <a:rPr lang="th-TH" sz="27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ฮอมอโลกัสโครโมโซมต่างกัน</a:t>
            </a:r>
            <a:endParaRPr lang="en-US" sz="27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6" name="สี่เหลี่ยมผืนผ้า 5">
            <a:extLst>
              <a:ext uri="{FF2B5EF4-FFF2-40B4-BE49-F238E27FC236}">
                <a16:creationId xmlns:a16="http://schemas.microsoft.com/office/drawing/2014/main" id="{12D8617B-F1E9-49E1-8B14-34EA25A26904}"/>
              </a:ext>
            </a:extLst>
          </p:cNvPr>
          <p:cNvSpPr/>
          <p:nvPr/>
        </p:nvSpPr>
        <p:spPr>
          <a:xfrm>
            <a:off x="2889693" y="300342"/>
            <a:ext cx="3732112" cy="861774"/>
          </a:xfrm>
          <a:prstGeom prst="rect">
            <a:avLst/>
          </a:prstGeom>
        </p:spPr>
        <p:txBody>
          <a:bodyPr wrap="none">
            <a:spAutoFit/>
          </a:bodyPr>
          <a:lstStyle/>
          <a:p>
            <a:r>
              <a:rPr lang="th-TH" sz="5000" b="1" dirty="0">
                <a:solidFill>
                  <a:schemeClr val="accent2">
                    <a:lumMod val="50000"/>
                  </a:schemeClr>
                </a:solidFill>
                <a:latin typeface="TH SarabunPSK" panose="020B0500040200020003" pitchFamily="34" charset="-34"/>
                <a:cs typeface="TH SarabunPSK" panose="020B0500040200020003" pitchFamily="34" charset="-34"/>
              </a:rPr>
              <a:t>การเข้าคู่ของแอลลีล</a:t>
            </a:r>
          </a:p>
        </p:txBody>
      </p:sp>
      <p:pic>
        <p:nvPicPr>
          <p:cNvPr id="8" name="รูปภาพ 7">
            <a:extLst>
              <a:ext uri="{FF2B5EF4-FFF2-40B4-BE49-F238E27FC236}">
                <a16:creationId xmlns:a16="http://schemas.microsoft.com/office/drawing/2014/main" id="{CB88204D-D7C1-4E2F-A3E0-BF85045A36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9242" y="449197"/>
            <a:ext cx="540000" cy="540000"/>
          </a:xfrm>
          <a:prstGeom prst="rect">
            <a:avLst/>
          </a:prstGeom>
        </p:spPr>
      </p:pic>
    </p:spTree>
    <p:extLst>
      <p:ext uri="{BB962C8B-B14F-4D97-AF65-F5344CB8AC3E}">
        <p14:creationId xmlns:p14="http://schemas.microsoft.com/office/powerpoint/2010/main" val="41146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189708" y="1175829"/>
            <a:ext cx="8807116" cy="3560975"/>
          </a:xfrm>
          <a:prstGeom prst="rect">
            <a:avLst/>
          </a:prstGeom>
        </p:spPr>
        <p:txBody>
          <a:bodyPr wrap="square">
            <a:spAutoFit/>
          </a:bodyPr>
          <a:lstStyle/>
          <a:p>
            <a:pPr indent="457200">
              <a:lnSpc>
                <a:spcPct val="115000"/>
              </a:lnSpc>
              <a:spcAft>
                <a:spcPts val="0"/>
              </a:spcAft>
            </a:pP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แอลลีลที่ควบคุมลักษณะเด่น เรียกว่า </a:t>
            </a:r>
            <a:r>
              <a:rPr lang="th-TH"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แอลลีลเด่น (</a:t>
            </a:r>
            <a:r>
              <a:rPr lang="en-US"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dominant allele) </a:t>
            </a: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ส่วนแอลลีลที่ควบคุมลักษณะด้อยเรียกว่า </a:t>
            </a:r>
            <a:r>
              <a:rPr lang="th-TH"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แอลลีลด้อย (</a:t>
            </a:r>
            <a:r>
              <a:rPr lang="en-US"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recessive allele) </a:t>
            </a: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เมื่อมาเข้าคู่แอลลีลเด่นจะสามารถข่มแอลลีลด้อยไม่ให้ปรากฏลักษณะด้อยออกมา เรียก แอลลีลเด่นที่ข่มแอลลีลด้อยแบบนี้ว่า </a:t>
            </a:r>
            <a:r>
              <a:rPr lang="th-TH"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การข่มอย่างสมบูรณ์ (</a:t>
            </a:r>
            <a:r>
              <a:rPr lang="en-US"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complete dominant) </a:t>
            </a:r>
            <a:endParaRPr lang="th-TH"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endParaRPr>
          </a:p>
          <a:p>
            <a:pPr indent="457200">
              <a:lnSpc>
                <a:spcPct val="115000"/>
              </a:lnSpc>
              <a:spcAft>
                <a:spcPts val="0"/>
              </a:spcAft>
            </a:pP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p>
          <a:p>
            <a:pPr indent="457200">
              <a:lnSpc>
                <a:spcPct val="115000"/>
              </a:lnSpc>
              <a:spcAft>
                <a:spcPts val="0"/>
              </a:spcAft>
            </a:pPr>
            <a:r>
              <a:rPr lang="th-TH"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ดังนั้นแม้มีแอลลีลเด่นเพียงแอลลีลเดียว สิ่งมีชีวิตก็จะแสดงลักษณะเด่นออก มาได้ ส่วนสิ่งมีชีวิตที่แสดงลักษณะด้อยจะต้องมีแอลลีลด้อยทั้งสองแอลลีล</a:t>
            </a:r>
            <a:endParaRPr lang="en-US"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6" name="สี่เหลี่ยมผืนผ้า 5"/>
          <p:cNvSpPr/>
          <p:nvPr/>
        </p:nvSpPr>
        <p:spPr>
          <a:xfrm>
            <a:off x="189707" y="3475233"/>
            <a:ext cx="8720377" cy="126157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CB34E43A-9439-4EB6-A67C-752F3102423E}"/>
              </a:ext>
            </a:extLst>
          </p:cNvPr>
          <p:cNvSpPr/>
          <p:nvPr/>
        </p:nvSpPr>
        <p:spPr>
          <a:xfrm>
            <a:off x="2910959" y="314055"/>
            <a:ext cx="3732112" cy="861774"/>
          </a:xfrm>
          <a:prstGeom prst="rect">
            <a:avLst/>
          </a:prstGeom>
        </p:spPr>
        <p:txBody>
          <a:bodyPr wrap="none">
            <a:spAutoFit/>
          </a:bodyPr>
          <a:lstStyle/>
          <a:p>
            <a:r>
              <a:rPr lang="th-TH" sz="5000" b="1" dirty="0">
                <a:solidFill>
                  <a:schemeClr val="accent2">
                    <a:lumMod val="50000"/>
                  </a:schemeClr>
                </a:solidFill>
                <a:latin typeface="TH SarabunPSK" panose="020B0500040200020003" pitchFamily="34" charset="-34"/>
                <a:cs typeface="TH SarabunPSK" panose="020B0500040200020003" pitchFamily="34" charset="-34"/>
              </a:rPr>
              <a:t>การเข้าคู่ของแอลลีล</a:t>
            </a:r>
          </a:p>
        </p:txBody>
      </p:sp>
      <p:pic>
        <p:nvPicPr>
          <p:cNvPr id="10" name="รูปภาพ 9">
            <a:extLst>
              <a:ext uri="{FF2B5EF4-FFF2-40B4-BE49-F238E27FC236}">
                <a16:creationId xmlns:a16="http://schemas.microsoft.com/office/drawing/2014/main" id="{435DBC30-4D5D-4857-9685-801CDFD4E0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1274" y="406696"/>
            <a:ext cx="540000" cy="540000"/>
          </a:xfrm>
          <a:prstGeom prst="rect">
            <a:avLst/>
          </a:prstGeom>
        </p:spPr>
      </p:pic>
    </p:spTree>
    <p:extLst>
      <p:ext uri="{BB962C8B-B14F-4D97-AF65-F5344CB8AC3E}">
        <p14:creationId xmlns:p14="http://schemas.microsoft.com/office/powerpoint/2010/main" val="762952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60215" y="1058680"/>
            <a:ext cx="9023570" cy="3189335"/>
          </a:xfrm>
          <a:prstGeom prst="rect">
            <a:avLst/>
          </a:prstGeom>
        </p:spPr>
        <p:txBody>
          <a:bodyPr wrap="square">
            <a:spAutoFit/>
          </a:bodyPr>
          <a:lstStyle/>
          <a:p>
            <a:pPr>
              <a:lnSpc>
                <a:spcPct val="115000"/>
              </a:lnSpc>
              <a:spcAft>
                <a:spcPts val="0"/>
              </a:spcAft>
              <a:tabLst>
                <a:tab pos="586740" algn="l"/>
                <a:tab pos="767080" algn="l"/>
              </a:tabLst>
            </a:pP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เมื่อนำถั่วรุ่นพ่อแม่ </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(P)</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ซึ่งเป็นถั่วต้นสูงพันธุ์แท้ที่มีจีโนไทป์ </a:t>
            </a:r>
            <a:r>
              <a:rPr lang="en-US" sz="25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TT</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ผสมพันธุ์กับถั่วต้นเตี้ยพันธุ์แท้</a:t>
            </a:r>
          </a:p>
          <a:p>
            <a:pPr>
              <a:lnSpc>
                <a:spcPct val="115000"/>
              </a:lnSpc>
              <a:spcAft>
                <a:spcPts val="0"/>
              </a:spcAft>
              <a:tabLst>
                <a:tab pos="586740" algn="l"/>
                <a:tab pos="767080" algn="l"/>
              </a:tabLst>
            </a:pP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ที่มีจีโนไทป์ </a:t>
            </a:r>
            <a:r>
              <a:rPr lang="en-US" sz="25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tt</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เมื่อมีการสร้างเซลล์สืบพันธุ์ แอลลีล </a:t>
            </a:r>
            <a:r>
              <a:rPr lang="en-US" sz="25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กับ </a:t>
            </a:r>
            <a:r>
              <a:rPr lang="en-US" sz="25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และ แอลลีล </a:t>
            </a:r>
            <a:r>
              <a:rPr lang="en-US" sz="25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กับ </a:t>
            </a:r>
            <a:r>
              <a:rPr lang="en-US" sz="25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จะแยกออกจากกันไปอยู่ในเชลล์สืบพันธุ์ ทำให้เชลล์สืบพันธุ์แต่ละเซลล์มีแอลลีลเดียว       </a:t>
            </a:r>
          </a:p>
          <a:p>
            <a:pPr>
              <a:lnSpc>
                <a:spcPct val="115000"/>
              </a:lnSpc>
              <a:spcAft>
                <a:spcPts val="0"/>
              </a:spcAft>
              <a:tabLst>
                <a:tab pos="586740" algn="l"/>
                <a:tab pos="767080" algn="l"/>
              </a:tabLst>
            </a:pP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และเมื่อเซลล์สืบพันธุ์มาปฏิสนธิกัน ทำให้ได้ไซโกต ซึ่งจะเจริญเป็นลูกรุ่นที่ </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1</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(F</a:t>
            </a:r>
            <a:r>
              <a:rPr lang="en-US" sz="2500" b="1" baseline="-20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1</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ที่มีแอลลีลมารวมกันเป็นคูใหม่ ผลจากการเข้าคู่กันของแอลลีล </a:t>
            </a:r>
            <a:r>
              <a:rPr lang="en-US" sz="25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a:t>
            </a:r>
            <a:r>
              <a:rPr lang="th-TH" sz="25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ที่เป็นแอลลีลเด่นควบคุมลักษณะตันสูง กับแอลลีล</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en-US" sz="25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ที่เป็นแอลลีลด้อย ซึ่งควบคุมลักษณะต้นเตี้ย ทำให้ลูกรุ่นที่ </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1</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ทุกต้นมีจีโนไทป์เป็น </a:t>
            </a:r>
            <a:r>
              <a:rPr lang="en-US" sz="25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Tt</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และมีลักษณะที่ปรากฏหรือลักษณะที่แสดงออกที่เรียกว่า พีโนไทป์ (</a:t>
            </a:r>
            <a:r>
              <a:rPr lang="en-US"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phenotype) </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เป็นต้นสูงทุกต้น</a:t>
            </a:r>
            <a:endParaRPr lang="en-US" sz="25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6" name="สี่เหลี่ยมผืนผ้า 5"/>
          <p:cNvSpPr/>
          <p:nvPr/>
        </p:nvSpPr>
        <p:spPr>
          <a:xfrm>
            <a:off x="902253" y="4353297"/>
            <a:ext cx="7844590" cy="630942"/>
          </a:xfrm>
          <a:prstGeom prst="rect">
            <a:avLst/>
          </a:prstGeom>
          <a:ln w="19050">
            <a:solidFill>
              <a:srgbClr val="C00000"/>
            </a:solidFill>
            <a:prstDash val="solid"/>
          </a:ln>
        </p:spPr>
        <p:txBody>
          <a:bodyPr wrap="square">
            <a:spAutoFit/>
          </a:bodyPr>
          <a:lstStyle/>
          <a:p>
            <a:pPr algn="ctr"/>
            <a:r>
              <a:rPr lang="th-TH" sz="3500" b="1" dirty="0">
                <a:solidFill>
                  <a:srgbClr val="002060"/>
                </a:solidFill>
                <a:latin typeface="TH SarabunPSK" panose="020B0500040200020003" pitchFamily="34" charset="-34"/>
                <a:cs typeface="TH SarabunPSK" panose="020B0500040200020003" pitchFamily="34" charset="-34"/>
              </a:rPr>
              <a:t>ฟีโน</a:t>
            </a:r>
            <a:r>
              <a:rPr lang="th-TH" sz="3500" b="1" dirty="0" err="1">
                <a:solidFill>
                  <a:srgbClr val="002060"/>
                </a:solidFill>
                <a:latin typeface="TH SarabunPSK" panose="020B0500040200020003" pitchFamily="34" charset="-34"/>
                <a:cs typeface="TH SarabunPSK" panose="020B0500040200020003" pitchFamily="34" charset="-34"/>
              </a:rPr>
              <a:t>ไทป์</a:t>
            </a:r>
            <a:r>
              <a:rPr lang="en-US" sz="3500" b="1" dirty="0">
                <a:solidFill>
                  <a:srgbClr val="002060"/>
                </a:solidFill>
                <a:latin typeface="TH SarabunPSK" panose="020B0500040200020003" pitchFamily="34" charset="-34"/>
                <a:cs typeface="TH SarabunPSK" panose="020B0500040200020003" pitchFamily="34" charset="-34"/>
              </a:rPr>
              <a:t> (F</a:t>
            </a:r>
            <a:r>
              <a:rPr lang="th-TH" sz="3500" b="1" dirty="0" err="1">
                <a:solidFill>
                  <a:srgbClr val="002060"/>
                </a:solidFill>
                <a:latin typeface="TH SarabunPSK" panose="020B0500040200020003" pitchFamily="34" charset="-34"/>
                <a:cs typeface="TH SarabunPSK" panose="020B0500040200020003" pitchFamily="34" charset="-34"/>
              </a:rPr>
              <a:t>enotype</a:t>
            </a:r>
            <a:r>
              <a:rPr lang="th-TH" sz="3500" b="1" dirty="0">
                <a:solidFill>
                  <a:srgbClr val="002060"/>
                </a:solidFill>
                <a:latin typeface="TH SarabunPSK" panose="020B0500040200020003" pitchFamily="34" charset="-34"/>
                <a:cs typeface="TH SarabunPSK" panose="020B0500040200020003" pitchFamily="34" charset="-34"/>
              </a:rPr>
              <a:t>) คือ ลักษณะที่แต่ละจีโนไทป์แสดงออกมา</a:t>
            </a:r>
            <a:endParaRPr lang="th-TH" sz="3500" b="1" i="1" dirty="0">
              <a:solidFill>
                <a:srgbClr val="002060"/>
              </a:solidFill>
              <a:latin typeface="TH SarabunPSK" panose="020B0500040200020003" pitchFamily="34" charset="-34"/>
              <a:cs typeface="TH SarabunPSK" panose="020B0500040200020003" pitchFamily="34" charset="-34"/>
            </a:endParaRPr>
          </a:p>
        </p:txBody>
      </p:sp>
      <p:sp>
        <p:nvSpPr>
          <p:cNvPr id="7" name="สี่เหลี่ยมผืนผ้า 6">
            <a:extLst>
              <a:ext uri="{FF2B5EF4-FFF2-40B4-BE49-F238E27FC236}">
                <a16:creationId xmlns:a16="http://schemas.microsoft.com/office/drawing/2014/main" id="{0B59597B-5D4D-4281-BC5B-6F5955F8A98E}"/>
              </a:ext>
            </a:extLst>
          </p:cNvPr>
          <p:cNvSpPr/>
          <p:nvPr/>
        </p:nvSpPr>
        <p:spPr>
          <a:xfrm>
            <a:off x="1403579" y="199910"/>
            <a:ext cx="6841938" cy="861774"/>
          </a:xfrm>
          <a:prstGeom prst="rect">
            <a:avLst/>
          </a:prstGeom>
        </p:spPr>
        <p:txBody>
          <a:bodyPr wrap="none">
            <a:spAutoFit/>
          </a:bodyPr>
          <a:lstStyle/>
          <a:p>
            <a:r>
              <a:rPr lang="th-TH" sz="5000" b="1" dirty="0">
                <a:solidFill>
                  <a:schemeClr val="accent2">
                    <a:lumMod val="50000"/>
                  </a:schemeClr>
                </a:solidFill>
                <a:latin typeface="TH SarabunPSK" panose="020B0500040200020003" pitchFamily="34" charset="-34"/>
                <a:cs typeface="TH SarabunPSK" panose="020B0500040200020003" pitchFamily="34" charset="-34"/>
              </a:rPr>
              <a:t>อัตราส่วนการเกิดจีโนไทป์และฟีโนไทป์</a:t>
            </a:r>
          </a:p>
        </p:txBody>
      </p:sp>
      <p:pic>
        <p:nvPicPr>
          <p:cNvPr id="9" name="รูปภาพ 8">
            <a:extLst>
              <a:ext uri="{FF2B5EF4-FFF2-40B4-BE49-F238E27FC236}">
                <a16:creationId xmlns:a16="http://schemas.microsoft.com/office/drawing/2014/main" id="{6241AD6D-0561-40BD-812F-93E8EA135B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3579" y="265216"/>
            <a:ext cx="540000" cy="540000"/>
          </a:xfrm>
          <a:prstGeom prst="rect">
            <a:avLst/>
          </a:prstGeom>
        </p:spPr>
      </p:pic>
    </p:spTree>
    <p:extLst>
      <p:ext uri="{BB962C8B-B14F-4D97-AF65-F5344CB8AC3E}">
        <p14:creationId xmlns:p14="http://schemas.microsoft.com/office/powerpoint/2010/main" val="114123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p:cNvSpPr/>
          <p:nvPr/>
        </p:nvSpPr>
        <p:spPr>
          <a:xfrm>
            <a:off x="1634645" y="360359"/>
            <a:ext cx="6841938" cy="861774"/>
          </a:xfrm>
          <a:prstGeom prst="rect">
            <a:avLst/>
          </a:prstGeom>
        </p:spPr>
        <p:txBody>
          <a:bodyPr wrap="none">
            <a:spAutoFit/>
          </a:bodyPr>
          <a:lstStyle/>
          <a:p>
            <a:r>
              <a:rPr lang="th-TH" sz="5000" b="1" dirty="0">
                <a:solidFill>
                  <a:schemeClr val="accent2">
                    <a:lumMod val="50000"/>
                  </a:schemeClr>
                </a:solidFill>
                <a:latin typeface="TH SarabunPSK" panose="020B0500040200020003" pitchFamily="34" charset="-34"/>
                <a:cs typeface="TH SarabunPSK" panose="020B0500040200020003" pitchFamily="34" charset="-34"/>
              </a:rPr>
              <a:t>อัตราส่วนการเกิดจีโนไทป์และฟีโนไทป์</a:t>
            </a:r>
          </a:p>
        </p:txBody>
      </p:sp>
      <p:sp>
        <p:nvSpPr>
          <p:cNvPr id="3" name="สี่เหลี่ยมผืนผ้า 2"/>
          <p:cNvSpPr/>
          <p:nvPr/>
        </p:nvSpPr>
        <p:spPr>
          <a:xfrm>
            <a:off x="144380" y="1306354"/>
            <a:ext cx="8999620" cy="1815882"/>
          </a:xfrm>
          <a:prstGeom prst="rect">
            <a:avLst/>
          </a:prstGeom>
        </p:spPr>
        <p:txBody>
          <a:bodyPr wrap="square">
            <a:spAutoFit/>
          </a:bodyPr>
          <a:lstStyle/>
          <a:p>
            <a:r>
              <a:rPr lang="th-TH" sz="2800" b="1" dirty="0">
                <a:solidFill>
                  <a:srgbClr val="002060"/>
                </a:solidFill>
                <a:latin typeface="TH SarabunPSK" panose="020B0500040200020003" pitchFamily="34" charset="-34"/>
                <a:cs typeface="TH SarabunPSK" panose="020B0500040200020003" pitchFamily="34" charset="-34"/>
              </a:rPr>
              <a:t>          นักพันธุศาสตร์นิยมใช้ตัวอักษรภาษาอังกฤษตัวพิมพ์ใหญ่ ตัวเอียง แทนแอลลีลเด่น และอักษรตัวพิมพ์เล็ก ตัวเอียงแทนแอลลืล เช่น ใช้ตัวอักษร </a:t>
            </a:r>
            <a:r>
              <a:rPr lang="th-TH" sz="2800" b="1" i="1" dirty="0">
                <a:solidFill>
                  <a:srgbClr val="002060"/>
                </a:solidFill>
                <a:latin typeface="TH SarabunPSK" panose="020B0500040200020003" pitchFamily="34" charset="-34"/>
                <a:cs typeface="TH SarabunPSK" panose="020B0500040200020003" pitchFamily="34" charset="-34"/>
              </a:rPr>
              <a:t>T</a:t>
            </a:r>
            <a:r>
              <a:rPr lang="th-TH" sz="2800" b="1" dirty="0">
                <a:solidFill>
                  <a:srgbClr val="002060"/>
                </a:solidFill>
                <a:latin typeface="TH SarabunPSK" panose="020B0500040200020003" pitchFamily="34" charset="-34"/>
                <a:cs typeface="TH SarabunPSK" panose="020B0500040200020003" pitchFamily="34" charset="-34"/>
              </a:rPr>
              <a:t>  แทนแอลลีลเด่นที่ควบคุมลักษณะต้นสูง และแทน </a:t>
            </a:r>
            <a:r>
              <a:rPr lang="en-US" sz="2800" b="1" i="1" dirty="0">
                <a:solidFill>
                  <a:srgbClr val="002060"/>
                </a:solidFill>
                <a:latin typeface="TH SarabunPSK" panose="020B0500040200020003" pitchFamily="34" charset="-34"/>
                <a:cs typeface="TH SarabunPSK" panose="020B0500040200020003" pitchFamily="34" charset="-34"/>
              </a:rPr>
              <a:t>t</a:t>
            </a:r>
            <a:r>
              <a:rPr lang="en-US" sz="2800" b="1" dirty="0">
                <a:solidFill>
                  <a:srgbClr val="002060"/>
                </a:solidFill>
                <a:latin typeface="TH SarabunPSK" panose="020B0500040200020003" pitchFamily="34" charset="-34"/>
                <a:cs typeface="TH SarabunPSK" panose="020B0500040200020003" pitchFamily="34" charset="-34"/>
              </a:rPr>
              <a:t> </a:t>
            </a:r>
            <a:r>
              <a:rPr lang="th-TH" sz="2800" b="1" dirty="0">
                <a:solidFill>
                  <a:srgbClr val="002060"/>
                </a:solidFill>
                <a:latin typeface="TH SarabunPSK" panose="020B0500040200020003" pitchFamily="34" charset="-34"/>
                <a:cs typeface="TH SarabunPSK" panose="020B0500040200020003" pitchFamily="34" charset="-34"/>
              </a:rPr>
              <a:t> แอลลีลด้อยที่ควบคุมลักษณะตันเตี้ย เมื่อมีการจับคู่ของแอลลีลเป็น </a:t>
            </a:r>
            <a:r>
              <a:rPr lang="th-TH" sz="2800" b="1" i="1" dirty="0">
                <a:solidFill>
                  <a:srgbClr val="002060"/>
                </a:solidFill>
                <a:latin typeface="TH SarabunPSK" panose="020B0500040200020003" pitchFamily="34" charset="-34"/>
                <a:cs typeface="TH SarabunPSK" panose="020B0500040200020003" pitchFamily="34" charset="-34"/>
              </a:rPr>
              <a:t>Tt</a:t>
            </a:r>
            <a:r>
              <a:rPr lang="th-TH" sz="2800" b="1" dirty="0">
                <a:solidFill>
                  <a:srgbClr val="002060"/>
                </a:solidFill>
                <a:latin typeface="TH SarabunPSK" panose="020B0500040200020003" pitchFamily="34" charset="-34"/>
                <a:cs typeface="TH SarabunPSK" panose="020B0500040200020003" pitchFamily="34" charset="-34"/>
              </a:rPr>
              <a:t> เรียกรูปแบบคู่ของแอลลีลเช่นนี้ว่า จีโนไทป์</a:t>
            </a:r>
            <a:r>
              <a:rPr lang="en-US" sz="2800" b="1" dirty="0">
                <a:solidFill>
                  <a:srgbClr val="002060"/>
                </a:solidFill>
                <a:latin typeface="TH SarabunPSK" panose="020B0500040200020003" pitchFamily="34" charset="-34"/>
                <a:cs typeface="TH SarabunPSK" panose="020B0500040200020003" pitchFamily="34" charset="-34"/>
              </a:rPr>
              <a:t>(</a:t>
            </a:r>
            <a:r>
              <a:rPr lang="th-TH" sz="2800" b="1" dirty="0">
                <a:solidFill>
                  <a:srgbClr val="002060"/>
                </a:solidFill>
                <a:latin typeface="TH SarabunPSK" panose="020B0500040200020003" pitchFamily="34" charset="-34"/>
                <a:cs typeface="TH SarabunPSK" panose="020B0500040200020003" pitchFamily="34" charset="-34"/>
              </a:rPr>
              <a:t>genotype) </a:t>
            </a:r>
          </a:p>
        </p:txBody>
      </p:sp>
      <p:sp>
        <p:nvSpPr>
          <p:cNvPr id="7" name="สี่เหลี่ยมผืนผ้า 6"/>
          <p:cNvSpPr/>
          <p:nvPr/>
        </p:nvSpPr>
        <p:spPr>
          <a:xfrm>
            <a:off x="651696" y="3446019"/>
            <a:ext cx="7984988" cy="1169551"/>
          </a:xfrm>
          <a:prstGeom prst="rect">
            <a:avLst/>
          </a:prstGeom>
          <a:ln w="19050">
            <a:solidFill>
              <a:srgbClr val="C00000"/>
            </a:solidFill>
            <a:prstDash val="solid"/>
          </a:ln>
        </p:spPr>
        <p:txBody>
          <a:bodyPr wrap="square">
            <a:spAutoFit/>
          </a:bodyPr>
          <a:lstStyle/>
          <a:p>
            <a:pPr algn="ctr"/>
            <a:r>
              <a:rPr lang="th-TH" sz="3500" b="1" u="sng" dirty="0">
                <a:solidFill>
                  <a:schemeClr val="accent2">
                    <a:lumMod val="50000"/>
                  </a:schemeClr>
                </a:solidFill>
                <a:latin typeface="TH SarabunPSK" panose="020B0500040200020003" pitchFamily="34" charset="-34"/>
                <a:cs typeface="TH SarabunPSK" panose="020B0500040200020003" pitchFamily="34" charset="-34"/>
              </a:rPr>
              <a:t>จีโนไทป์</a:t>
            </a:r>
            <a:r>
              <a:rPr lang="en-US" sz="3500" b="1" u="sng" dirty="0">
                <a:solidFill>
                  <a:schemeClr val="accent2">
                    <a:lumMod val="50000"/>
                  </a:schemeClr>
                </a:solidFill>
                <a:latin typeface="TH SarabunPSK" panose="020B0500040200020003" pitchFamily="34" charset="-34"/>
                <a:cs typeface="TH SarabunPSK" panose="020B0500040200020003" pitchFamily="34" charset="-34"/>
              </a:rPr>
              <a:t>(</a:t>
            </a:r>
            <a:r>
              <a:rPr lang="th-TH" sz="3500" b="1" u="sng" dirty="0">
                <a:solidFill>
                  <a:schemeClr val="accent2">
                    <a:lumMod val="50000"/>
                  </a:schemeClr>
                </a:solidFill>
                <a:latin typeface="TH SarabunPSK" panose="020B0500040200020003" pitchFamily="34" charset="-34"/>
                <a:cs typeface="TH SarabunPSK" panose="020B0500040200020003" pitchFamily="34" charset="-34"/>
              </a:rPr>
              <a:t>genotype)</a:t>
            </a:r>
            <a:r>
              <a:rPr lang="th-TH" sz="3500" b="1" dirty="0">
                <a:solidFill>
                  <a:schemeClr val="accent2">
                    <a:lumMod val="50000"/>
                  </a:schemeClr>
                </a:solidFill>
                <a:latin typeface="TH SarabunPSK" panose="020B0500040200020003" pitchFamily="34" charset="-34"/>
                <a:cs typeface="TH SarabunPSK" panose="020B0500040200020003" pitchFamily="34" charset="-34"/>
              </a:rPr>
              <a:t> คือ</a:t>
            </a:r>
            <a:r>
              <a:rPr lang="th-TH" sz="3500" b="1" dirty="0">
                <a:solidFill>
                  <a:srgbClr val="002060"/>
                </a:solidFill>
                <a:latin typeface="TH SarabunPSK" panose="020B0500040200020003" pitchFamily="34" charset="-34"/>
                <a:cs typeface="TH SarabunPSK" panose="020B0500040200020003" pitchFamily="34" charset="-34"/>
              </a:rPr>
              <a:t> </a:t>
            </a:r>
            <a:r>
              <a:rPr lang="th-TH" sz="3500" b="1" dirty="0">
                <a:solidFill>
                  <a:schemeClr val="accent2">
                    <a:lumMod val="50000"/>
                  </a:schemeClr>
                </a:solidFill>
                <a:latin typeface="TH SarabunPSK" panose="020B0500040200020003" pitchFamily="34" charset="-34"/>
                <a:cs typeface="TH SarabunPSK" panose="020B0500040200020003" pitchFamily="34" charset="-34"/>
              </a:rPr>
              <a:t>รูปแบบคู่ของแอลลีลที่มีอยู่ในเซลล์ </a:t>
            </a:r>
          </a:p>
          <a:p>
            <a:pPr algn="ctr"/>
            <a:r>
              <a:rPr lang="th-TH" sz="3500" b="1" dirty="0">
                <a:solidFill>
                  <a:srgbClr val="002060"/>
                </a:solidFill>
                <a:latin typeface="TH SarabunPSK" panose="020B0500040200020003" pitchFamily="34" charset="-34"/>
                <a:cs typeface="TH SarabunPSK" panose="020B0500040200020003" pitchFamily="34" charset="-34"/>
              </a:rPr>
              <a:t>ซึ่งเขียนแทนโดยใช้ตัวภาษาอังกฤษ เช่น </a:t>
            </a:r>
            <a:r>
              <a:rPr lang="en-US" sz="3500" b="1" i="1" dirty="0">
                <a:solidFill>
                  <a:srgbClr val="002060"/>
                </a:solidFill>
                <a:latin typeface="TH SarabunPSK" panose="020B0500040200020003" pitchFamily="34" charset="-34"/>
                <a:cs typeface="TH SarabunPSK" panose="020B0500040200020003" pitchFamily="34" charset="-34"/>
              </a:rPr>
              <a:t>TT Tt </a:t>
            </a:r>
            <a:r>
              <a:rPr lang="th-TH" sz="3500" b="1" dirty="0">
                <a:solidFill>
                  <a:srgbClr val="002060"/>
                </a:solidFill>
                <a:latin typeface="TH SarabunPSK" panose="020B0500040200020003" pitchFamily="34" charset="-34"/>
                <a:cs typeface="TH SarabunPSK" panose="020B0500040200020003" pitchFamily="34" charset="-34"/>
              </a:rPr>
              <a:t>และ </a:t>
            </a:r>
            <a:r>
              <a:rPr lang="en-US" sz="3500" b="1" i="1" dirty="0">
                <a:solidFill>
                  <a:srgbClr val="002060"/>
                </a:solidFill>
                <a:latin typeface="TH SarabunPSK" panose="020B0500040200020003" pitchFamily="34" charset="-34"/>
                <a:cs typeface="TH SarabunPSK" panose="020B0500040200020003" pitchFamily="34" charset="-34"/>
              </a:rPr>
              <a:t>tt</a:t>
            </a:r>
            <a:endParaRPr lang="th-TH" sz="3500" b="1" i="1" dirty="0">
              <a:solidFill>
                <a:srgbClr val="002060"/>
              </a:solidFill>
              <a:latin typeface="TH SarabunPSK" panose="020B0500040200020003" pitchFamily="34" charset="-34"/>
              <a:cs typeface="TH SarabunPSK" panose="020B0500040200020003" pitchFamily="34" charset="-34"/>
            </a:endParaRPr>
          </a:p>
        </p:txBody>
      </p:sp>
      <p:pic>
        <p:nvPicPr>
          <p:cNvPr id="8" name="รูปภาพ 7">
            <a:extLst>
              <a:ext uri="{FF2B5EF4-FFF2-40B4-BE49-F238E27FC236}">
                <a16:creationId xmlns:a16="http://schemas.microsoft.com/office/drawing/2014/main" id="{8E26026C-9ACB-42A1-B254-871EE0ABAD3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7958" y="454244"/>
            <a:ext cx="540000" cy="540000"/>
          </a:xfrm>
          <a:prstGeom prst="rect">
            <a:avLst/>
          </a:prstGeom>
        </p:spPr>
      </p:pic>
    </p:spTree>
    <p:extLst>
      <p:ext uri="{BB962C8B-B14F-4D97-AF65-F5344CB8AC3E}">
        <p14:creationId xmlns:p14="http://schemas.microsoft.com/office/powerpoint/2010/main" val="34159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สี่เหลี่ยมผืนผ้า 3"/>
          <p:cNvSpPr/>
          <p:nvPr/>
        </p:nvSpPr>
        <p:spPr>
          <a:xfrm>
            <a:off x="1155029" y="215846"/>
            <a:ext cx="7122696" cy="784830"/>
          </a:xfrm>
          <a:prstGeom prst="rect">
            <a:avLst/>
          </a:prstGeom>
        </p:spPr>
        <p:txBody>
          <a:bodyPr wrap="square">
            <a:spAutoFit/>
          </a:bodyPr>
          <a:lstStyle/>
          <a:p>
            <a:pPr algn="ctr"/>
            <a:r>
              <a:rPr lang="th-TH" sz="4500" b="1" dirty="0">
                <a:solidFill>
                  <a:srgbClr val="002060"/>
                </a:solidFill>
                <a:latin typeface="TH SarabunPSK" panose="020B0500040200020003" pitchFamily="34" charset="-34"/>
                <a:cs typeface="TH SarabunPSK" panose="020B0500040200020003" pitchFamily="34" charset="-34"/>
              </a:rPr>
              <a:t>แผนผังการผสมพันธุ์ระหว่างถั่วรุ่นพ่อแม่</a:t>
            </a:r>
            <a:r>
              <a:rPr lang="en-US" sz="4500" b="1" dirty="0">
                <a:solidFill>
                  <a:srgbClr val="002060"/>
                </a:solidFill>
                <a:latin typeface="TH SarabunPSK" panose="020B0500040200020003" pitchFamily="34" charset="-34"/>
                <a:cs typeface="TH SarabunPSK" panose="020B0500040200020003" pitchFamily="34" charset="-34"/>
              </a:rPr>
              <a:t> (P) </a:t>
            </a:r>
            <a:endParaRPr lang="th-TH" sz="4500" b="1" dirty="0">
              <a:solidFill>
                <a:srgbClr val="002060"/>
              </a:solidFill>
              <a:latin typeface="TH SarabunPSK" panose="020B0500040200020003" pitchFamily="34" charset="-34"/>
              <a:cs typeface="TH SarabunPSK" panose="020B0500040200020003" pitchFamily="34" charset="-34"/>
            </a:endParaRPr>
          </a:p>
        </p:txBody>
      </p:sp>
      <p:pic>
        <p:nvPicPr>
          <p:cNvPr id="3" name="รูปภาพ 2"/>
          <p:cNvPicPr>
            <a:picLocks noChangeAspect="1"/>
          </p:cNvPicPr>
          <p:nvPr/>
        </p:nvPicPr>
        <p:blipFill rotWithShape="1">
          <a:blip r:embed="rId2"/>
          <a:srcRect l="3508" r="2702"/>
          <a:stretch/>
        </p:blipFill>
        <p:spPr>
          <a:xfrm>
            <a:off x="1155029" y="1039795"/>
            <a:ext cx="7122696" cy="3887859"/>
          </a:xfrm>
          <a:prstGeom prst="rect">
            <a:avLst/>
          </a:prstGeom>
          <a:ln>
            <a:solidFill>
              <a:schemeClr val="accent4"/>
            </a:solidFill>
          </a:ln>
        </p:spPr>
      </p:pic>
      <p:sp>
        <p:nvSpPr>
          <p:cNvPr id="7" name="สี่เหลี่ยมผืนผ้า 6"/>
          <p:cNvSpPr/>
          <p:nvPr/>
        </p:nvSpPr>
        <p:spPr>
          <a:xfrm>
            <a:off x="6990345" y="4099043"/>
            <a:ext cx="1287380" cy="6784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สี่เหลี่ยมผืนผ้า 7"/>
          <p:cNvSpPr/>
          <p:nvPr/>
        </p:nvSpPr>
        <p:spPr>
          <a:xfrm>
            <a:off x="1155028" y="3353954"/>
            <a:ext cx="2045369" cy="43313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สี่เหลี่ยมผืนผ้า 8"/>
          <p:cNvSpPr/>
          <p:nvPr/>
        </p:nvSpPr>
        <p:spPr>
          <a:xfrm>
            <a:off x="1155028" y="4099043"/>
            <a:ext cx="2045369" cy="43313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11" name="รูปภาพ 10">
            <a:extLst>
              <a:ext uri="{FF2B5EF4-FFF2-40B4-BE49-F238E27FC236}">
                <a16:creationId xmlns:a16="http://schemas.microsoft.com/office/drawing/2014/main" id="{F84C7003-4F42-48EE-9D4C-4E2B3535C8B0}"/>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5028" y="338261"/>
            <a:ext cx="540000" cy="540000"/>
          </a:xfrm>
          <a:prstGeom prst="rect">
            <a:avLst/>
          </a:prstGeom>
          <a:noFill/>
        </p:spPr>
      </p:pic>
    </p:spTree>
    <p:extLst>
      <p:ext uri="{BB962C8B-B14F-4D97-AF65-F5344CB8AC3E}">
        <p14:creationId xmlns:p14="http://schemas.microsoft.com/office/powerpoint/2010/main" val="22936383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รูปภาพ 1"/>
          <p:cNvPicPr>
            <a:picLocks noChangeAspect="1"/>
          </p:cNvPicPr>
          <p:nvPr/>
        </p:nvPicPr>
        <p:blipFill>
          <a:blip r:embed="rId2"/>
          <a:stretch>
            <a:fillRect/>
          </a:stretch>
        </p:blipFill>
        <p:spPr>
          <a:xfrm>
            <a:off x="498892" y="995398"/>
            <a:ext cx="8179555" cy="3880811"/>
          </a:xfrm>
          <a:prstGeom prst="rect">
            <a:avLst/>
          </a:prstGeom>
        </p:spPr>
      </p:pic>
      <p:sp>
        <p:nvSpPr>
          <p:cNvPr id="7" name="สี่เหลี่ยมผืนผ้า 6"/>
          <p:cNvSpPr/>
          <p:nvPr/>
        </p:nvSpPr>
        <p:spPr>
          <a:xfrm>
            <a:off x="6184232" y="3519240"/>
            <a:ext cx="2472908" cy="9444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 name="สี่เหลี่ยมผืนผ้า 7"/>
          <p:cNvSpPr/>
          <p:nvPr/>
        </p:nvSpPr>
        <p:spPr>
          <a:xfrm>
            <a:off x="635318" y="2972073"/>
            <a:ext cx="2045369" cy="43313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 name="สี่เหลี่ยมผืนผ้า 8"/>
          <p:cNvSpPr/>
          <p:nvPr/>
        </p:nvSpPr>
        <p:spPr>
          <a:xfrm>
            <a:off x="635317" y="3690904"/>
            <a:ext cx="2045369" cy="43313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 name="สี่เหลี่ยมผืนผ้า 11">
            <a:extLst>
              <a:ext uri="{FF2B5EF4-FFF2-40B4-BE49-F238E27FC236}">
                <a16:creationId xmlns:a16="http://schemas.microsoft.com/office/drawing/2014/main" id="{53F51ED7-6C57-450C-A32B-1287D7FB0A4D}"/>
              </a:ext>
            </a:extLst>
          </p:cNvPr>
          <p:cNvSpPr/>
          <p:nvPr/>
        </p:nvSpPr>
        <p:spPr>
          <a:xfrm>
            <a:off x="498892" y="215846"/>
            <a:ext cx="8179555" cy="830997"/>
          </a:xfrm>
          <a:prstGeom prst="rect">
            <a:avLst/>
          </a:prstGeom>
        </p:spPr>
        <p:txBody>
          <a:bodyPr wrap="square">
            <a:spAutoFit/>
          </a:bodyPr>
          <a:lstStyle/>
          <a:p>
            <a:pPr algn="ctr"/>
            <a:r>
              <a:rPr lang="th-TH" sz="4500" b="1" dirty="0">
                <a:solidFill>
                  <a:srgbClr val="002060"/>
                </a:solidFill>
                <a:latin typeface="TH SarabunPSK" panose="020B0500040200020003" pitchFamily="34" charset="-34"/>
                <a:cs typeface="TH SarabunPSK" panose="020B0500040200020003" pitchFamily="34" charset="-34"/>
              </a:rPr>
              <a:t>แผนผังการผสมพันธุ์</a:t>
            </a:r>
            <a:r>
              <a:rPr lang="th-TH" sz="4800" b="1" dirty="0">
                <a:solidFill>
                  <a:srgbClr val="002060"/>
                </a:solidFill>
                <a:latin typeface="TH SarabunPSK" panose="020B0500040200020003" pitchFamily="34" charset="-34"/>
                <a:cs typeface="TH SarabunPSK" panose="020B0500040200020003" pitchFamily="34" charset="-34"/>
              </a:rPr>
              <a:t>ระหว่างลูกรุ่นที่ 1</a:t>
            </a:r>
            <a:r>
              <a:rPr lang="en-US" sz="4800" b="1" dirty="0">
                <a:solidFill>
                  <a:srgbClr val="002060"/>
                </a:solidFill>
                <a:latin typeface="TH SarabunPSK" panose="020B0500040200020003" pitchFamily="34" charset="-34"/>
                <a:cs typeface="TH SarabunPSK" panose="020B0500040200020003" pitchFamily="34" charset="-34"/>
              </a:rPr>
              <a:t> (F</a:t>
            </a:r>
            <a:r>
              <a:rPr lang="en-US" sz="4800" b="1" baseline="-2000" dirty="0">
                <a:solidFill>
                  <a:srgbClr val="002060"/>
                </a:solidFill>
                <a:latin typeface="TH SarabunPSK" panose="020B0500040200020003" pitchFamily="34" charset="-34"/>
                <a:cs typeface="TH SarabunPSK" panose="020B0500040200020003" pitchFamily="34" charset="-34"/>
              </a:rPr>
              <a:t>1</a:t>
            </a:r>
            <a:r>
              <a:rPr lang="en-US" sz="4800" b="1" dirty="0">
                <a:solidFill>
                  <a:srgbClr val="002060"/>
                </a:solidFill>
                <a:latin typeface="TH SarabunPSK" panose="020B0500040200020003" pitchFamily="34" charset="-34"/>
                <a:cs typeface="TH SarabunPSK" panose="020B0500040200020003" pitchFamily="34" charset="-34"/>
              </a:rPr>
              <a:t>) </a:t>
            </a:r>
            <a:endParaRPr lang="th-TH" sz="4500" b="1" dirty="0">
              <a:solidFill>
                <a:srgbClr val="002060"/>
              </a:solidFill>
              <a:latin typeface="TH SarabunPSK" panose="020B0500040200020003" pitchFamily="34" charset="-34"/>
              <a:cs typeface="TH SarabunPSK" panose="020B0500040200020003" pitchFamily="34" charset="-34"/>
            </a:endParaRPr>
          </a:p>
        </p:txBody>
      </p:sp>
      <p:pic>
        <p:nvPicPr>
          <p:cNvPr id="14" name="รูปภาพ 13">
            <a:extLst>
              <a:ext uri="{FF2B5EF4-FFF2-40B4-BE49-F238E27FC236}">
                <a16:creationId xmlns:a16="http://schemas.microsoft.com/office/drawing/2014/main" id="{C0BAC54E-1B66-4D72-980E-2C00A45BB33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0924" y="323590"/>
            <a:ext cx="540000" cy="540000"/>
          </a:xfrm>
          <a:prstGeom prst="rect">
            <a:avLst/>
          </a:prstGeom>
          <a:noFill/>
        </p:spPr>
      </p:pic>
    </p:spTree>
    <p:extLst>
      <p:ext uri="{BB962C8B-B14F-4D97-AF65-F5344CB8AC3E}">
        <p14:creationId xmlns:p14="http://schemas.microsoft.com/office/powerpoint/2010/main" val="642877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539008" y="1648429"/>
            <a:ext cx="8065984" cy="2569934"/>
          </a:xfrm>
          <a:prstGeom prst="rect">
            <a:avLst/>
          </a:prstGeom>
        </p:spPr>
        <p:txBody>
          <a:bodyPr wrap="square">
            <a:spAutoFit/>
          </a:bodyPr>
          <a:lstStyle/>
          <a:p>
            <a:pPr algn="thaiDist">
              <a:lnSpc>
                <a:spcPct val="115000"/>
              </a:lnSpc>
              <a:spcAft>
                <a:spcPts val="0"/>
              </a:spcAft>
              <a:tabLst>
                <a:tab pos="586740" algn="l"/>
                <a:tab pos="767080" algn="l"/>
              </a:tabLst>
            </a:pP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ลูกรุ่นที่ </a:t>
            </a:r>
            <a:r>
              <a:rPr lang="en-US"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2 (F</a:t>
            </a:r>
            <a:r>
              <a:rPr lang="en-US" sz="2800" b="1" baseline="-20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2</a:t>
            </a:r>
            <a:r>
              <a:rPr lang="en-US"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a:t>
            </a: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เกิดจากการผสมพันธุ์กันระหว่างลูกรุ่นที่ </a:t>
            </a:r>
            <a:r>
              <a:rPr lang="en-US"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1</a:t>
            </a: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ที่มีจีโนไทป์ </a:t>
            </a:r>
            <a:r>
              <a:rPr lang="en-US" sz="28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Tt</a:t>
            </a:r>
            <a:r>
              <a:rPr lang="en-US"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เมื่อมีการสร้างเซลล์สืบพันธุ์และมีการปฏิสนธิของเซลล์สืบพันธุ์จะมี</a:t>
            </a:r>
            <a:r>
              <a:rPr lang="th-TH"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การเข้าคู่กันของแอลลีลได้ </a:t>
            </a:r>
            <a:r>
              <a:rPr lang="en-US"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3</a:t>
            </a:r>
            <a:r>
              <a:rPr lang="th-TH"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รูปแบบ คือ </a:t>
            </a:r>
            <a:r>
              <a:rPr lang="en-US" sz="2800" b="1" i="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TT</a:t>
            </a:r>
            <a:r>
              <a:rPr lang="en-US"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a:t>
            </a:r>
            <a:r>
              <a:rPr lang="en-US" sz="2800" b="1" i="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Tt</a:t>
            </a:r>
            <a:r>
              <a:rPr lang="en-US"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และ </a:t>
            </a:r>
            <a:r>
              <a:rPr lang="en-US" sz="2800" b="1" i="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tt</a:t>
            </a:r>
            <a:r>
              <a:rPr lang="en-US"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เรียกจีโนไทป์ที่ประกอบด้วยคู่ของ                  แอลลีลที่เหมือนกัน เช่น </a:t>
            </a:r>
            <a:r>
              <a:rPr lang="en-US" sz="28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TT</a:t>
            </a: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หรือ </a:t>
            </a:r>
            <a:r>
              <a:rPr lang="en-US" sz="28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tt</a:t>
            </a: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ว่า </a:t>
            </a:r>
            <a:r>
              <a:rPr lang="th-TH" sz="28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ฮอมอไซกัส (</a:t>
            </a:r>
            <a:r>
              <a:rPr lang="en-US" sz="28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homozygous)</a:t>
            </a: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และ                แอลลีลที่แตกต่างกัน เช่น </a:t>
            </a:r>
            <a:r>
              <a:rPr lang="en-US" sz="2800" b="1" i="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Tt</a:t>
            </a:r>
            <a:r>
              <a:rPr lang="en-US"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ว่า </a:t>
            </a:r>
            <a:r>
              <a:rPr lang="th-TH" sz="28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เฮเทอโรไซกัส (</a:t>
            </a:r>
            <a:r>
              <a:rPr lang="en-US" sz="28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heterozygous)</a:t>
            </a:r>
            <a:endParaRPr lang="en-US" sz="1800" b="1" u="sng"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6" name="สี่เหลี่ยมผืนผ้า 5">
            <a:extLst>
              <a:ext uri="{FF2B5EF4-FFF2-40B4-BE49-F238E27FC236}">
                <a16:creationId xmlns:a16="http://schemas.microsoft.com/office/drawing/2014/main" id="{AB6EE813-3437-4EB3-B2E0-EEBF810048A3}"/>
              </a:ext>
            </a:extLst>
          </p:cNvPr>
          <p:cNvSpPr/>
          <p:nvPr/>
        </p:nvSpPr>
        <p:spPr>
          <a:xfrm>
            <a:off x="1511863" y="566439"/>
            <a:ext cx="6841938" cy="861774"/>
          </a:xfrm>
          <a:prstGeom prst="rect">
            <a:avLst/>
          </a:prstGeom>
        </p:spPr>
        <p:txBody>
          <a:bodyPr wrap="none">
            <a:spAutoFit/>
          </a:bodyPr>
          <a:lstStyle/>
          <a:p>
            <a:r>
              <a:rPr lang="th-TH" sz="5000" b="1" dirty="0">
                <a:solidFill>
                  <a:schemeClr val="accent2">
                    <a:lumMod val="50000"/>
                  </a:schemeClr>
                </a:solidFill>
                <a:latin typeface="TH SarabunPSK" panose="020B0500040200020003" pitchFamily="34" charset="-34"/>
                <a:cs typeface="TH SarabunPSK" panose="020B0500040200020003" pitchFamily="34" charset="-34"/>
              </a:rPr>
              <a:t>อัตราส่วนการเกิดจีโนไทป์และฟีโนไทป์</a:t>
            </a:r>
          </a:p>
        </p:txBody>
      </p:sp>
      <p:pic>
        <p:nvPicPr>
          <p:cNvPr id="8" name="รูปภาพ 7">
            <a:extLst>
              <a:ext uri="{FF2B5EF4-FFF2-40B4-BE49-F238E27FC236}">
                <a16:creationId xmlns:a16="http://schemas.microsoft.com/office/drawing/2014/main" id="{672DF79C-5B9C-44D2-A7EF-D60053F22A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863" y="566439"/>
            <a:ext cx="540000" cy="540000"/>
          </a:xfrm>
          <a:prstGeom prst="rect">
            <a:avLst/>
          </a:prstGeom>
        </p:spPr>
      </p:pic>
    </p:spTree>
    <p:extLst>
      <p:ext uri="{BB962C8B-B14F-4D97-AF65-F5344CB8AC3E}">
        <p14:creationId xmlns:p14="http://schemas.microsoft.com/office/powerpoint/2010/main" val="254890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0" y="290684"/>
            <a:ext cx="9144000" cy="707886"/>
          </a:xfrm>
          <a:prstGeom prst="rect">
            <a:avLst/>
          </a:prstGeom>
        </p:spPr>
        <p:txBody>
          <a:bodyPr wrap="square">
            <a:spAutoFit/>
          </a:bodyPr>
          <a:lstStyle/>
          <a:p>
            <a:pPr algn="ctr"/>
            <a:r>
              <a:rPr lang="th-TH" sz="4000" b="1" u="sng" dirty="0">
                <a:solidFill>
                  <a:srgbClr val="002060"/>
                </a:solidFill>
                <a:latin typeface="TH SarabunPSK" panose="020B0500040200020003" pitchFamily="34" charset="-34"/>
                <a:cs typeface="TH SarabunPSK" panose="020B0500040200020003" pitchFamily="34" charset="-34"/>
              </a:rPr>
              <a:t>ตัวอย่างการ</a:t>
            </a:r>
            <a:r>
              <a:rPr lang="th-TH" sz="4000" b="1" u="sng"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ผสมพันธุ์ต้นถั่วลันเตา</a:t>
            </a:r>
            <a:endParaRPr lang="th-TH" sz="4000" b="1" u="sng" dirty="0">
              <a:solidFill>
                <a:srgbClr val="002060"/>
              </a:solidFill>
              <a:latin typeface="TH SarabunPSK" panose="020B0500040200020003" pitchFamily="34" charset="-34"/>
              <a:cs typeface="TH SarabunPSK" panose="020B0500040200020003" pitchFamily="34" charset="-34"/>
            </a:endParaRPr>
          </a:p>
        </p:txBody>
      </p:sp>
      <p:sp>
        <p:nvSpPr>
          <p:cNvPr id="5" name="สี่เหลี่ยมผืนผ้า 4"/>
          <p:cNvSpPr/>
          <p:nvPr/>
        </p:nvSpPr>
        <p:spPr>
          <a:xfrm>
            <a:off x="419986" y="1091609"/>
            <a:ext cx="8507449" cy="1569660"/>
          </a:xfrm>
          <a:prstGeom prst="rect">
            <a:avLst/>
          </a:prstGeom>
        </p:spPr>
        <p:txBody>
          <a:bodyPr wrap="square">
            <a:spAutoFit/>
          </a:bodyPr>
          <a:lstStyle/>
          <a:p>
            <a:r>
              <a:rPr lang="th-TH" sz="2400" b="1" dirty="0">
                <a:solidFill>
                  <a:schemeClr val="accent2">
                    <a:lumMod val="50000"/>
                  </a:schemeClr>
                </a:solidFill>
                <a:latin typeface="TH SarabunPSK" panose="020B0500040200020003" pitchFamily="34" charset="-34"/>
                <a:cs typeface="TH SarabunPSK" panose="020B0500040200020003" pitchFamily="34" charset="-34"/>
              </a:rPr>
              <a:t>กำหนด</a:t>
            </a:r>
            <a:r>
              <a:rPr lang="en-US" sz="2400" b="1" dirty="0">
                <a:solidFill>
                  <a:schemeClr val="accent2">
                    <a:lumMod val="50000"/>
                  </a:schemeClr>
                </a:solidFill>
                <a:latin typeface="TH SarabunPSK" panose="020B0500040200020003" pitchFamily="34" charset="-34"/>
                <a:cs typeface="TH SarabunPSK" panose="020B0500040200020003" pitchFamily="34" charset="-34"/>
              </a:rPr>
              <a:t>&gt;&gt;</a:t>
            </a:r>
            <a:r>
              <a:rPr lang="th-TH" sz="2400" b="1" dirty="0">
                <a:solidFill>
                  <a:schemeClr val="accent2">
                    <a:lumMod val="50000"/>
                  </a:schemeClr>
                </a:solidFill>
                <a:latin typeface="TH SarabunPSK" panose="020B0500040200020003" pitchFamily="34" charset="-34"/>
                <a:cs typeface="TH SarabunPSK" panose="020B0500040200020003" pitchFamily="34" charset="-34"/>
              </a:rPr>
              <a:t> </a:t>
            </a:r>
            <a:r>
              <a:rPr lang="th-TH" sz="2400" b="1" dirty="0">
                <a:solidFill>
                  <a:srgbClr val="002060"/>
                </a:solidFill>
                <a:latin typeface="TH SarabunPSK" panose="020B0500040200020003" pitchFamily="34" charset="-34"/>
                <a:cs typeface="TH SarabunPSK" panose="020B0500040200020003" pitchFamily="34" charset="-34"/>
              </a:rPr>
              <a:t>ถั่วลันเตาที่มีแอลลีลควบคุมลักษณะเมล็ดกลม (</a:t>
            </a:r>
            <a:r>
              <a:rPr lang="en-US" sz="2400" b="1" dirty="0">
                <a:solidFill>
                  <a:srgbClr val="002060"/>
                </a:solidFill>
                <a:latin typeface="TH SarabunPSK" panose="020B0500040200020003" pitchFamily="34" charset="-34"/>
                <a:cs typeface="TH SarabunPSK" panose="020B0500040200020003" pitchFamily="34" charset="-34"/>
              </a:rPr>
              <a:t>R) </a:t>
            </a:r>
            <a:r>
              <a:rPr lang="th-TH" sz="2400" b="1" dirty="0">
                <a:solidFill>
                  <a:srgbClr val="002060"/>
                </a:solidFill>
                <a:latin typeface="TH SarabunPSK" panose="020B0500040200020003" pitchFamily="34" charset="-34"/>
                <a:cs typeface="TH SarabunPSK" panose="020B0500040200020003" pitchFamily="34" charset="-34"/>
              </a:rPr>
              <a:t>เป็นแอลลีลเด่น และ</a:t>
            </a:r>
          </a:p>
          <a:p>
            <a:r>
              <a:rPr lang="th-TH" sz="2400" b="1" dirty="0">
                <a:solidFill>
                  <a:srgbClr val="002060"/>
                </a:solidFill>
                <a:latin typeface="TH SarabunPSK" panose="020B0500040200020003" pitchFamily="34" charset="-34"/>
                <a:cs typeface="TH SarabunPSK" panose="020B0500040200020003" pitchFamily="34" charset="-34"/>
              </a:rPr>
              <a:t>	    แอลลีลควบคุมเมล็ดขรุขระ (</a:t>
            </a:r>
            <a:r>
              <a:rPr lang="en-US" sz="2400" b="1" dirty="0">
                <a:solidFill>
                  <a:srgbClr val="002060"/>
                </a:solidFill>
                <a:latin typeface="TH SarabunPSK" panose="020B0500040200020003" pitchFamily="34" charset="-34"/>
                <a:cs typeface="TH SarabunPSK" panose="020B0500040200020003" pitchFamily="34" charset="-34"/>
              </a:rPr>
              <a:t>r) </a:t>
            </a:r>
            <a:r>
              <a:rPr lang="th-TH" sz="2400" b="1" dirty="0">
                <a:solidFill>
                  <a:srgbClr val="002060"/>
                </a:solidFill>
                <a:latin typeface="TH SarabunPSK" panose="020B0500040200020003" pitchFamily="34" charset="-34"/>
                <a:cs typeface="TH SarabunPSK" panose="020B0500040200020003" pitchFamily="34" charset="-34"/>
              </a:rPr>
              <a:t>เป็นแอลลีลด้อย </a:t>
            </a:r>
          </a:p>
          <a:p>
            <a:r>
              <a:rPr lang="th-TH" sz="2400" b="1" dirty="0">
                <a:solidFill>
                  <a:schemeClr val="accent2">
                    <a:lumMod val="50000"/>
                  </a:schemeClr>
                </a:solidFill>
                <a:latin typeface="TH SarabunPSK" panose="020B0500040200020003" pitchFamily="34" charset="-34"/>
                <a:cs typeface="TH SarabunPSK" panose="020B0500040200020003" pitchFamily="34" charset="-34"/>
              </a:rPr>
              <a:t>โจทย์</a:t>
            </a:r>
            <a:r>
              <a:rPr lang="en-US" sz="2400" b="1" dirty="0">
                <a:solidFill>
                  <a:schemeClr val="accent2">
                    <a:lumMod val="50000"/>
                  </a:schemeClr>
                </a:solidFill>
                <a:latin typeface="TH SarabunPSK" panose="020B0500040200020003" pitchFamily="34" charset="-34"/>
                <a:cs typeface="TH SarabunPSK" panose="020B0500040200020003" pitchFamily="34" charset="-34"/>
              </a:rPr>
              <a:t>&gt;&gt;</a:t>
            </a:r>
            <a:r>
              <a:rPr lang="th-TH" sz="2400" b="1" dirty="0">
                <a:solidFill>
                  <a:schemeClr val="accent2">
                    <a:lumMod val="50000"/>
                  </a:schemeClr>
                </a:solidFill>
                <a:latin typeface="TH SarabunPSK" panose="020B0500040200020003" pitchFamily="34" charset="-34"/>
                <a:cs typeface="TH SarabunPSK" panose="020B0500040200020003" pitchFamily="34" charset="-34"/>
              </a:rPr>
              <a:t>    </a:t>
            </a:r>
            <a:r>
              <a:rPr lang="th-TH" sz="2400" b="1" dirty="0">
                <a:solidFill>
                  <a:srgbClr val="002060"/>
                </a:solidFill>
                <a:latin typeface="TH SarabunPSK" panose="020B0500040200020003" pitchFamily="34" charset="-34"/>
                <a:cs typeface="TH SarabunPSK" panose="020B0500040200020003" pitchFamily="34" charset="-34"/>
              </a:rPr>
              <a:t>ถ้านำถั่วลันเตา</a:t>
            </a:r>
            <a:r>
              <a:rPr lang="th-TH" sz="2400" b="1" u="sng" dirty="0">
                <a:solidFill>
                  <a:schemeClr val="accent2">
                    <a:lumMod val="50000"/>
                  </a:schemeClr>
                </a:solidFill>
                <a:latin typeface="TH SarabunPSK" panose="020B0500040200020003" pitchFamily="34" charset="-34"/>
                <a:cs typeface="TH SarabunPSK" panose="020B0500040200020003" pitchFamily="34" charset="-34"/>
              </a:rPr>
              <a:t>เมล็ดกลมที่มีจีโนไทป์ </a:t>
            </a:r>
            <a:r>
              <a:rPr lang="en-US" sz="2400" b="1" u="sng" dirty="0">
                <a:solidFill>
                  <a:schemeClr val="accent2">
                    <a:lumMod val="50000"/>
                  </a:schemeClr>
                </a:solidFill>
                <a:latin typeface="TH SarabunPSK" panose="020B0500040200020003" pitchFamily="34" charset="-34"/>
                <a:cs typeface="TH SarabunPSK" panose="020B0500040200020003" pitchFamily="34" charset="-34"/>
              </a:rPr>
              <a:t>RR</a:t>
            </a:r>
            <a:r>
              <a:rPr lang="en-US" sz="2400" b="1" u="sng" dirty="0">
                <a:solidFill>
                  <a:srgbClr val="002060"/>
                </a:solidFill>
                <a:latin typeface="TH SarabunPSK" panose="020B0500040200020003" pitchFamily="34" charset="-34"/>
                <a:cs typeface="TH SarabunPSK" panose="020B0500040200020003" pitchFamily="34" charset="-34"/>
              </a:rPr>
              <a:t> </a:t>
            </a:r>
            <a:r>
              <a:rPr lang="th-TH" sz="2400" b="1" dirty="0">
                <a:solidFill>
                  <a:srgbClr val="002060"/>
                </a:solidFill>
                <a:latin typeface="TH SarabunPSK" panose="020B0500040200020003" pitchFamily="34" charset="-34"/>
                <a:cs typeface="TH SarabunPSK" panose="020B0500040200020003" pitchFamily="34" charset="-34"/>
              </a:rPr>
              <a:t>ผสมพันธุ์กับถั่วลันเตา</a:t>
            </a:r>
            <a:r>
              <a:rPr lang="th-TH" sz="2400" b="1" u="sng" dirty="0">
                <a:solidFill>
                  <a:schemeClr val="accent2">
                    <a:lumMod val="50000"/>
                  </a:schemeClr>
                </a:solidFill>
                <a:latin typeface="TH SarabunPSK" panose="020B0500040200020003" pitchFamily="34" charset="-34"/>
                <a:cs typeface="TH SarabunPSK" panose="020B0500040200020003" pitchFamily="34" charset="-34"/>
              </a:rPr>
              <a:t>เมล็ดกลมที่มีจีโนไทป์ </a:t>
            </a:r>
            <a:r>
              <a:rPr lang="en-US" sz="2400" b="1" u="sng" dirty="0">
                <a:solidFill>
                  <a:schemeClr val="accent2">
                    <a:lumMod val="50000"/>
                  </a:schemeClr>
                </a:solidFill>
                <a:latin typeface="TH SarabunPSK" panose="020B0500040200020003" pitchFamily="34" charset="-34"/>
                <a:cs typeface="TH SarabunPSK" panose="020B0500040200020003" pitchFamily="34" charset="-34"/>
              </a:rPr>
              <a:t>Rr </a:t>
            </a:r>
            <a:endParaRPr lang="th-TH" sz="2400" b="1" u="sng" dirty="0">
              <a:solidFill>
                <a:schemeClr val="accent2">
                  <a:lumMod val="50000"/>
                </a:schemeClr>
              </a:solidFill>
              <a:latin typeface="TH SarabunPSK" panose="020B0500040200020003" pitchFamily="34" charset="-34"/>
              <a:cs typeface="TH SarabunPSK" panose="020B0500040200020003" pitchFamily="34" charset="-34"/>
            </a:endParaRPr>
          </a:p>
          <a:p>
            <a:r>
              <a:rPr lang="th-TH" sz="2400" b="1" dirty="0">
                <a:solidFill>
                  <a:srgbClr val="002060"/>
                </a:solidFill>
                <a:latin typeface="TH SarabunPSK" panose="020B0500040200020003" pitchFamily="34" charset="-34"/>
                <a:cs typeface="TH SarabunPSK" panose="020B0500040200020003" pitchFamily="34" charset="-34"/>
              </a:rPr>
              <a:t>	    ให้นักเรียนเขียนแผนภาพเพื่อคำนวณหาอัตราส่วนของจีโนไทป์และฟีโนไทป์ในรุ่นลูก</a:t>
            </a:r>
          </a:p>
        </p:txBody>
      </p:sp>
      <p:sp>
        <p:nvSpPr>
          <p:cNvPr id="8" name="สี่เหลี่ยมผืนผ้า 7"/>
          <p:cNvSpPr/>
          <p:nvPr/>
        </p:nvSpPr>
        <p:spPr>
          <a:xfrm>
            <a:off x="300792" y="3770334"/>
            <a:ext cx="8843208" cy="954107"/>
          </a:xfrm>
          <a:prstGeom prst="rect">
            <a:avLst/>
          </a:prstGeom>
          <a:ln>
            <a:solidFill>
              <a:schemeClr val="accent2"/>
            </a:solidFill>
            <a:prstDash val="sysDash"/>
          </a:ln>
        </p:spPr>
        <p:txBody>
          <a:bodyPr wrap="square">
            <a:spAutoFit/>
          </a:bodyPr>
          <a:lstStyle/>
          <a:p>
            <a:r>
              <a:rPr lang="th-TH" sz="2800" b="1" dirty="0">
                <a:solidFill>
                  <a:schemeClr val="accent2">
                    <a:lumMod val="50000"/>
                  </a:schemeClr>
                </a:solidFill>
                <a:latin typeface="TH SarabunPSK" panose="020B0500040200020003" pitchFamily="34" charset="-34"/>
                <a:cs typeface="TH SarabunPSK" panose="020B0500040200020003" pitchFamily="34" charset="-34"/>
              </a:rPr>
              <a:t>วิเคราะห์จากโจทย์</a:t>
            </a:r>
            <a:r>
              <a:rPr lang="en-US" sz="2800" b="1" dirty="0">
                <a:solidFill>
                  <a:schemeClr val="accent2">
                    <a:lumMod val="50000"/>
                  </a:schemeClr>
                </a:solidFill>
                <a:latin typeface="TH SarabunPSK" panose="020B0500040200020003" pitchFamily="34" charset="-34"/>
                <a:cs typeface="TH SarabunPSK" panose="020B0500040200020003" pitchFamily="34" charset="-34"/>
              </a:rPr>
              <a:t>&gt;&gt;</a:t>
            </a:r>
            <a:r>
              <a:rPr lang="th-TH" sz="2800" b="1" dirty="0">
                <a:solidFill>
                  <a:schemeClr val="accent2">
                    <a:lumMod val="50000"/>
                  </a:schemeClr>
                </a:solidFill>
                <a:latin typeface="TH SarabunPSK" panose="020B0500040200020003" pitchFamily="34" charset="-34"/>
                <a:cs typeface="TH SarabunPSK" panose="020B0500040200020003" pitchFamily="34" charset="-34"/>
              </a:rPr>
              <a:t> </a:t>
            </a:r>
            <a:r>
              <a:rPr lang="th-TH" sz="2800" b="1" dirty="0">
                <a:solidFill>
                  <a:srgbClr val="002060"/>
                </a:solidFill>
                <a:latin typeface="TH SarabunPSK" panose="020B0500040200020003" pitchFamily="34" charset="-34"/>
                <a:cs typeface="TH SarabunPSK" panose="020B0500040200020003" pitchFamily="34" charset="-34"/>
              </a:rPr>
              <a:t>ถั่วลันเตา</a:t>
            </a:r>
            <a:r>
              <a:rPr lang="th-TH" sz="2800" b="1" u="sng" dirty="0">
                <a:solidFill>
                  <a:schemeClr val="accent2">
                    <a:lumMod val="50000"/>
                  </a:schemeClr>
                </a:solidFill>
                <a:latin typeface="TH SarabunPSK" panose="020B0500040200020003" pitchFamily="34" charset="-34"/>
                <a:cs typeface="TH SarabunPSK" panose="020B0500040200020003" pitchFamily="34" charset="-34"/>
              </a:rPr>
              <a:t>เมล็ดกลมที่มีจีโนไทป์ </a:t>
            </a:r>
            <a:r>
              <a:rPr lang="en-US" sz="2800" b="1" u="sng" dirty="0">
                <a:solidFill>
                  <a:schemeClr val="accent2">
                    <a:lumMod val="50000"/>
                  </a:schemeClr>
                </a:solidFill>
                <a:latin typeface="TH SarabunPSK" panose="020B0500040200020003" pitchFamily="34" charset="-34"/>
                <a:cs typeface="TH SarabunPSK" panose="020B0500040200020003" pitchFamily="34" charset="-34"/>
              </a:rPr>
              <a:t>RR </a:t>
            </a:r>
            <a:r>
              <a:rPr lang="th-TH" sz="2800" b="1" dirty="0">
                <a:solidFill>
                  <a:schemeClr val="accent2">
                    <a:lumMod val="50000"/>
                  </a:schemeClr>
                </a:solidFill>
                <a:latin typeface="TH SarabunPSK" panose="020B0500040200020003" pitchFamily="34" charset="-34"/>
                <a:cs typeface="TH SarabunPSK" panose="020B0500040200020003" pitchFamily="34" charset="-34"/>
              </a:rPr>
              <a:t> </a:t>
            </a:r>
            <a:r>
              <a:rPr lang="th-TH" sz="2800" b="1" dirty="0">
                <a:solidFill>
                  <a:srgbClr val="002060"/>
                </a:solidFill>
                <a:latin typeface="TH SarabunPSK" panose="020B0500040200020003" pitchFamily="34" charset="-34"/>
                <a:cs typeface="TH SarabunPSK" panose="020B0500040200020003" pitchFamily="34" charset="-34"/>
              </a:rPr>
              <a:t>คือ ถั่วลันเตาเม็ดกลมพันธุ์แท้</a:t>
            </a:r>
          </a:p>
          <a:p>
            <a:r>
              <a:rPr lang="th-TH" sz="2800" b="1" dirty="0">
                <a:solidFill>
                  <a:srgbClr val="002060"/>
                </a:solidFill>
                <a:latin typeface="TH SarabunPSK" panose="020B0500040200020003" pitchFamily="34" charset="-34"/>
                <a:cs typeface="TH SarabunPSK" panose="020B0500040200020003" pitchFamily="34" charset="-34"/>
              </a:rPr>
              <a:t>			  ถั่วลันเตา</a:t>
            </a:r>
            <a:r>
              <a:rPr lang="th-TH" sz="2800" b="1" u="sng" dirty="0">
                <a:solidFill>
                  <a:schemeClr val="accent2">
                    <a:lumMod val="50000"/>
                  </a:schemeClr>
                </a:solidFill>
                <a:latin typeface="TH SarabunPSK" panose="020B0500040200020003" pitchFamily="34" charset="-34"/>
                <a:cs typeface="TH SarabunPSK" panose="020B0500040200020003" pitchFamily="34" charset="-34"/>
              </a:rPr>
              <a:t>เมล็ดกลมที่มีจีโนไทป์ </a:t>
            </a:r>
            <a:r>
              <a:rPr lang="en-US" sz="2800" b="1" u="sng" dirty="0">
                <a:solidFill>
                  <a:schemeClr val="accent2">
                    <a:lumMod val="50000"/>
                  </a:schemeClr>
                </a:solidFill>
                <a:latin typeface="TH SarabunPSK" panose="020B0500040200020003" pitchFamily="34" charset="-34"/>
                <a:cs typeface="TH SarabunPSK" panose="020B0500040200020003" pitchFamily="34" charset="-34"/>
              </a:rPr>
              <a:t>Rr  </a:t>
            </a:r>
            <a:r>
              <a:rPr lang="th-TH" sz="2800" b="1" dirty="0">
                <a:solidFill>
                  <a:srgbClr val="002060"/>
                </a:solidFill>
                <a:latin typeface="TH SarabunPSK" panose="020B0500040200020003" pitchFamily="34" charset="-34"/>
                <a:cs typeface="TH SarabunPSK" panose="020B0500040200020003" pitchFamily="34" charset="-34"/>
              </a:rPr>
              <a:t>คือ ถั่วลันเตาเม็ดกลมพันธุ์ทาง</a:t>
            </a:r>
            <a:endParaRPr lang="th-TH" sz="2800" b="1" u="sng" dirty="0">
              <a:solidFill>
                <a:srgbClr val="002060"/>
              </a:solidFill>
              <a:latin typeface="TH SarabunPSK" panose="020B0500040200020003" pitchFamily="34" charset="-34"/>
              <a:cs typeface="TH SarabunPSK" panose="020B0500040200020003" pitchFamily="34" charset="-34"/>
            </a:endParaRPr>
          </a:p>
        </p:txBody>
      </p:sp>
      <p:sp>
        <p:nvSpPr>
          <p:cNvPr id="10" name="ลูกศรลง 9"/>
          <p:cNvSpPr/>
          <p:nvPr/>
        </p:nvSpPr>
        <p:spPr>
          <a:xfrm>
            <a:off x="4140683" y="2666692"/>
            <a:ext cx="696011" cy="954107"/>
          </a:xfrm>
          <a:prstGeom prst="downArrow">
            <a:avLst/>
          </a:prstGeom>
          <a:solidFill>
            <a:srgbClr val="2A5154"/>
          </a:solidFill>
          <a:ln>
            <a:solidFill>
              <a:srgbClr val="A8C4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002060"/>
              </a:solidFill>
              <a:latin typeface="TH SarabunPSK" panose="020B0500040200020003" pitchFamily="34" charset="-34"/>
              <a:cs typeface="TH SarabunPSK" panose="020B0500040200020003" pitchFamily="34" charset="-34"/>
            </a:endParaRPr>
          </a:p>
        </p:txBody>
      </p:sp>
      <p:pic>
        <p:nvPicPr>
          <p:cNvPr id="9" name="รูปภาพ 8">
            <a:extLst>
              <a:ext uri="{FF2B5EF4-FFF2-40B4-BE49-F238E27FC236}">
                <a16:creationId xmlns:a16="http://schemas.microsoft.com/office/drawing/2014/main" id="{8D382933-5D2D-4D41-9A56-B42B7CA01059}"/>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39812" y="374627"/>
            <a:ext cx="540000" cy="540000"/>
          </a:xfrm>
          <a:prstGeom prst="rect">
            <a:avLst/>
          </a:prstGeom>
          <a:noFill/>
        </p:spPr>
      </p:pic>
    </p:spTree>
    <p:extLst>
      <p:ext uri="{BB962C8B-B14F-4D97-AF65-F5344CB8AC3E}">
        <p14:creationId xmlns:p14="http://schemas.microsoft.com/office/powerpoint/2010/main" val="29412760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598335" y="650458"/>
            <a:ext cx="4572000" cy="461665"/>
          </a:xfrm>
          <a:prstGeom prst="rect">
            <a:avLst/>
          </a:prstGeom>
        </p:spPr>
        <p:txBody>
          <a:bodyPr>
            <a:spAutoFit/>
          </a:bodyPr>
          <a:lstStyle/>
          <a:p>
            <a:r>
              <a:rPr lang="th-TH" sz="2400" b="1" dirty="0">
                <a:solidFill>
                  <a:schemeClr val="accent2">
                    <a:lumMod val="50000"/>
                  </a:schemeClr>
                </a:solidFill>
                <a:latin typeface="TH SarabunPSK" panose="020B0500040200020003" pitchFamily="34" charset="-34"/>
                <a:cs typeface="TH SarabunPSK" panose="020B0500040200020003" pitchFamily="34" charset="-34"/>
              </a:rPr>
              <a:t>แนวคำตอบ </a:t>
            </a:r>
            <a:r>
              <a:rPr lang="th-TH" sz="2400" dirty="0">
                <a:solidFill>
                  <a:schemeClr val="accent2">
                    <a:lumMod val="50000"/>
                  </a:schemeClr>
                </a:solidFill>
                <a:latin typeface="TH SarabunPSK" panose="020B0500040200020003" pitchFamily="34" charset="-34"/>
                <a:cs typeface="TH SarabunPSK" panose="020B0500040200020003" pitchFamily="34" charset="-34"/>
              </a:rPr>
              <a:t>แผนภาพการผสมพันธุ์ถั่วลันเตา เป็นดังนี้</a:t>
            </a:r>
          </a:p>
        </p:txBody>
      </p:sp>
      <p:sp>
        <p:nvSpPr>
          <p:cNvPr id="3" name="สี่เหลี่ยมผืนผ้า 2"/>
          <p:cNvSpPr/>
          <p:nvPr/>
        </p:nvSpPr>
        <p:spPr>
          <a:xfrm>
            <a:off x="974559" y="35524"/>
            <a:ext cx="7351294" cy="707886"/>
          </a:xfrm>
          <a:prstGeom prst="rect">
            <a:avLst/>
          </a:prstGeom>
        </p:spPr>
        <p:txBody>
          <a:bodyPr wrap="square">
            <a:spAutoFit/>
          </a:bodyPr>
          <a:lstStyle/>
          <a:p>
            <a:pPr algn="ctr"/>
            <a:r>
              <a:rPr lang="th-TH" sz="4000" b="1" u="sng" dirty="0">
                <a:solidFill>
                  <a:srgbClr val="002060"/>
                </a:solidFill>
                <a:latin typeface="TH SarabunPSK" panose="020B0500040200020003" pitchFamily="34" charset="-34"/>
                <a:cs typeface="TH SarabunPSK" panose="020B0500040200020003" pitchFamily="34" charset="-34"/>
              </a:rPr>
              <a:t>ตัวอย่างการ</a:t>
            </a:r>
            <a:r>
              <a:rPr lang="th-TH" sz="4000" b="1" u="sng"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ผสมพันธุ์ต้นถั่วลันเตา</a:t>
            </a:r>
            <a:endParaRPr lang="th-TH" sz="4000" b="1" u="sng" dirty="0">
              <a:solidFill>
                <a:srgbClr val="002060"/>
              </a:solidFill>
              <a:latin typeface="TH SarabunPSK" panose="020B0500040200020003" pitchFamily="34" charset="-34"/>
              <a:cs typeface="TH SarabunPSK" panose="020B0500040200020003" pitchFamily="34" charset="-34"/>
            </a:endParaRPr>
          </a:p>
        </p:txBody>
      </p:sp>
      <p:grpSp>
        <p:nvGrpSpPr>
          <p:cNvPr id="5" name="กลุ่ม 4"/>
          <p:cNvGrpSpPr>
            <a:grpSpLocks noChangeAspect="1"/>
          </p:cNvGrpSpPr>
          <p:nvPr/>
        </p:nvGrpSpPr>
        <p:grpSpPr>
          <a:xfrm>
            <a:off x="1817575" y="1156469"/>
            <a:ext cx="5296936" cy="2953384"/>
            <a:chOff x="1" y="0"/>
            <a:chExt cx="3192312" cy="1470660"/>
          </a:xfrm>
        </p:grpSpPr>
        <p:grpSp>
          <p:nvGrpSpPr>
            <p:cNvPr id="6" name="กลุ่ม 5"/>
            <p:cNvGrpSpPr/>
            <p:nvPr/>
          </p:nvGrpSpPr>
          <p:grpSpPr>
            <a:xfrm>
              <a:off x="992037" y="0"/>
              <a:ext cx="2200276" cy="1470660"/>
              <a:chOff x="0" y="0"/>
              <a:chExt cx="3925570" cy="2499360"/>
            </a:xfrm>
          </p:grpSpPr>
          <p:sp>
            <p:nvSpPr>
              <p:cNvPr id="10" name="วงรี 9"/>
              <p:cNvSpPr/>
              <p:nvPr/>
            </p:nvSpPr>
            <p:spPr>
              <a:xfrm>
                <a:off x="885825" y="0"/>
                <a:ext cx="715993" cy="50895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sz="2000">
                  <a:solidFill>
                    <a:srgbClr val="002060"/>
                  </a:solidFill>
                  <a:latin typeface="TH SarabunPSK" panose="020B0500040200020003" pitchFamily="34" charset="-34"/>
                  <a:cs typeface="TH SarabunPSK" panose="020B0500040200020003" pitchFamily="34" charset="-34"/>
                </a:endParaRPr>
              </a:p>
            </p:txBody>
          </p:sp>
          <p:sp>
            <p:nvSpPr>
              <p:cNvPr id="11" name="วงรี 10"/>
              <p:cNvSpPr/>
              <p:nvPr/>
            </p:nvSpPr>
            <p:spPr>
              <a:xfrm>
                <a:off x="2581275" y="0"/>
                <a:ext cx="715993" cy="50895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sz="2000">
                  <a:solidFill>
                    <a:srgbClr val="002060"/>
                  </a:solidFill>
                  <a:latin typeface="TH SarabunPSK" panose="020B0500040200020003" pitchFamily="34" charset="-34"/>
                  <a:cs typeface="TH SarabunPSK" panose="020B0500040200020003" pitchFamily="34" charset="-34"/>
                </a:endParaRPr>
              </a:p>
            </p:txBody>
          </p:sp>
          <p:sp>
            <p:nvSpPr>
              <p:cNvPr id="12" name="วงรี 11"/>
              <p:cNvSpPr/>
              <p:nvPr/>
            </p:nvSpPr>
            <p:spPr>
              <a:xfrm>
                <a:off x="0" y="952500"/>
                <a:ext cx="715645" cy="50863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sz="2000">
                  <a:solidFill>
                    <a:srgbClr val="002060"/>
                  </a:solidFill>
                  <a:latin typeface="TH SarabunPSK" panose="020B0500040200020003" pitchFamily="34" charset="-34"/>
                  <a:cs typeface="TH SarabunPSK" panose="020B0500040200020003" pitchFamily="34" charset="-34"/>
                </a:endParaRPr>
              </a:p>
            </p:txBody>
          </p:sp>
          <p:sp>
            <p:nvSpPr>
              <p:cNvPr id="13" name="วงรี 12"/>
              <p:cNvSpPr/>
              <p:nvPr/>
            </p:nvSpPr>
            <p:spPr>
              <a:xfrm>
                <a:off x="2352675" y="933450"/>
                <a:ext cx="715645" cy="50863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sz="2000">
                  <a:solidFill>
                    <a:srgbClr val="002060"/>
                  </a:solidFill>
                  <a:latin typeface="TH SarabunPSK" panose="020B0500040200020003" pitchFamily="34" charset="-34"/>
                  <a:cs typeface="TH SarabunPSK" panose="020B0500040200020003" pitchFamily="34" charset="-34"/>
                </a:endParaRPr>
              </a:p>
            </p:txBody>
          </p:sp>
          <p:sp>
            <p:nvSpPr>
              <p:cNvPr id="14" name="วงรี 13"/>
              <p:cNvSpPr/>
              <p:nvPr/>
            </p:nvSpPr>
            <p:spPr>
              <a:xfrm>
                <a:off x="838200" y="962025"/>
                <a:ext cx="715645" cy="50863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sz="2000">
                  <a:solidFill>
                    <a:srgbClr val="002060"/>
                  </a:solidFill>
                  <a:latin typeface="TH SarabunPSK" panose="020B0500040200020003" pitchFamily="34" charset="-34"/>
                  <a:cs typeface="TH SarabunPSK" panose="020B0500040200020003" pitchFamily="34" charset="-34"/>
                </a:endParaRPr>
              </a:p>
            </p:txBody>
          </p:sp>
          <p:sp>
            <p:nvSpPr>
              <p:cNvPr id="15" name="วงรี 14"/>
              <p:cNvSpPr/>
              <p:nvPr/>
            </p:nvSpPr>
            <p:spPr>
              <a:xfrm>
                <a:off x="3209925" y="933450"/>
                <a:ext cx="715645" cy="50863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sz="2000">
                  <a:solidFill>
                    <a:srgbClr val="002060"/>
                  </a:solidFill>
                  <a:latin typeface="TH SarabunPSK" panose="020B0500040200020003" pitchFamily="34" charset="-34"/>
                  <a:cs typeface="TH SarabunPSK" panose="020B0500040200020003" pitchFamily="34" charset="-34"/>
                </a:endParaRPr>
              </a:p>
            </p:txBody>
          </p:sp>
          <p:cxnSp>
            <p:nvCxnSpPr>
              <p:cNvPr id="16" name="ตัวเชื่อมต่อตรง 15"/>
              <p:cNvCxnSpPr/>
              <p:nvPr/>
            </p:nvCxnSpPr>
            <p:spPr>
              <a:xfrm>
                <a:off x="276225" y="1457325"/>
                <a:ext cx="238125" cy="52228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ตัวเชื่อมต่อตรง 16"/>
              <p:cNvCxnSpPr/>
              <p:nvPr/>
            </p:nvCxnSpPr>
            <p:spPr>
              <a:xfrm flipV="1">
                <a:off x="714375" y="1333500"/>
                <a:ext cx="1708150" cy="6505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ตัวเชื่อมต่อตรง 17"/>
              <p:cNvCxnSpPr/>
              <p:nvPr/>
            </p:nvCxnSpPr>
            <p:spPr>
              <a:xfrm>
                <a:off x="647700" y="1343025"/>
                <a:ext cx="819150" cy="6477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ตัวเชื่อมต่อตรง 18"/>
              <p:cNvCxnSpPr/>
              <p:nvPr/>
            </p:nvCxnSpPr>
            <p:spPr>
              <a:xfrm flipV="1">
                <a:off x="1685925" y="1409700"/>
                <a:ext cx="1704975" cy="58356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ตัวเชื่อมต่อตรง 19"/>
              <p:cNvCxnSpPr/>
              <p:nvPr/>
            </p:nvCxnSpPr>
            <p:spPr>
              <a:xfrm>
                <a:off x="1466850" y="1381125"/>
                <a:ext cx="969963" cy="6191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ตัวเชื่อมต่อตรง 20"/>
              <p:cNvCxnSpPr/>
              <p:nvPr/>
            </p:nvCxnSpPr>
            <p:spPr>
              <a:xfrm flipV="1">
                <a:off x="2628900" y="1438275"/>
                <a:ext cx="0" cy="54578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ตัวเชื่อมต่อตรง 21"/>
              <p:cNvCxnSpPr/>
              <p:nvPr/>
            </p:nvCxnSpPr>
            <p:spPr>
              <a:xfrm>
                <a:off x="1543050" y="1238250"/>
                <a:ext cx="1800225" cy="7572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ตัวเชื่อมต่อตรง 22"/>
              <p:cNvCxnSpPr/>
              <p:nvPr/>
            </p:nvCxnSpPr>
            <p:spPr>
              <a:xfrm flipV="1">
                <a:off x="3514725" y="1438275"/>
                <a:ext cx="72072" cy="54991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วงรี 23"/>
              <p:cNvSpPr/>
              <p:nvPr/>
            </p:nvSpPr>
            <p:spPr>
              <a:xfrm>
                <a:off x="266700" y="1981200"/>
                <a:ext cx="715645" cy="50863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sz="2000">
                  <a:solidFill>
                    <a:srgbClr val="002060"/>
                  </a:solidFill>
                  <a:latin typeface="TH SarabunPSK" panose="020B0500040200020003" pitchFamily="34" charset="-34"/>
                  <a:cs typeface="TH SarabunPSK" panose="020B0500040200020003" pitchFamily="34" charset="-34"/>
                </a:endParaRPr>
              </a:p>
            </p:txBody>
          </p:sp>
          <p:sp>
            <p:nvSpPr>
              <p:cNvPr id="25" name="วงรี 24"/>
              <p:cNvSpPr/>
              <p:nvPr/>
            </p:nvSpPr>
            <p:spPr>
              <a:xfrm>
                <a:off x="2200275" y="1990725"/>
                <a:ext cx="715645" cy="50863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sz="2000">
                  <a:solidFill>
                    <a:srgbClr val="002060"/>
                  </a:solidFill>
                  <a:latin typeface="TH SarabunPSK" panose="020B0500040200020003" pitchFamily="34" charset="-34"/>
                  <a:cs typeface="TH SarabunPSK" panose="020B0500040200020003" pitchFamily="34" charset="-34"/>
                </a:endParaRPr>
              </a:p>
            </p:txBody>
          </p:sp>
          <p:sp>
            <p:nvSpPr>
              <p:cNvPr id="26" name="วงรี 25"/>
              <p:cNvSpPr/>
              <p:nvPr/>
            </p:nvSpPr>
            <p:spPr>
              <a:xfrm>
                <a:off x="1219200" y="1990725"/>
                <a:ext cx="715645" cy="50863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sz="2000">
                  <a:solidFill>
                    <a:srgbClr val="002060"/>
                  </a:solidFill>
                  <a:latin typeface="TH SarabunPSK" panose="020B0500040200020003" pitchFamily="34" charset="-34"/>
                  <a:cs typeface="TH SarabunPSK" panose="020B0500040200020003" pitchFamily="34" charset="-34"/>
                </a:endParaRPr>
              </a:p>
            </p:txBody>
          </p:sp>
          <p:sp>
            <p:nvSpPr>
              <p:cNvPr id="27" name="วงรี 26"/>
              <p:cNvSpPr/>
              <p:nvPr/>
            </p:nvSpPr>
            <p:spPr>
              <a:xfrm>
                <a:off x="3133725" y="1990725"/>
                <a:ext cx="715645" cy="508635"/>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sz="2000">
                  <a:solidFill>
                    <a:srgbClr val="002060"/>
                  </a:solidFill>
                  <a:latin typeface="TH SarabunPSK" panose="020B0500040200020003" pitchFamily="34" charset="-34"/>
                  <a:cs typeface="TH SarabunPSK" panose="020B0500040200020003" pitchFamily="34" charset="-34"/>
                </a:endParaRPr>
              </a:p>
            </p:txBody>
          </p:sp>
          <p:cxnSp>
            <p:nvCxnSpPr>
              <p:cNvPr id="28" name="ตัวเชื่อมต่อตรง 27"/>
              <p:cNvCxnSpPr/>
              <p:nvPr/>
            </p:nvCxnSpPr>
            <p:spPr>
              <a:xfrm flipH="1">
                <a:off x="419100" y="390525"/>
                <a:ext cx="504507" cy="5667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ตัวเชื่อมต่อตรง 28"/>
              <p:cNvCxnSpPr/>
              <p:nvPr/>
            </p:nvCxnSpPr>
            <p:spPr>
              <a:xfrm>
                <a:off x="1219200" y="504825"/>
                <a:ext cx="0" cy="44862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p:cNvCxnSpPr/>
              <p:nvPr/>
            </p:nvCxnSpPr>
            <p:spPr>
              <a:xfrm flipH="1">
                <a:off x="2724150" y="476250"/>
                <a:ext cx="28575" cy="44767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p:cNvCxnSpPr/>
              <p:nvPr/>
            </p:nvCxnSpPr>
            <p:spPr>
              <a:xfrm>
                <a:off x="3162300" y="447675"/>
                <a:ext cx="357188" cy="47625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ตัวเชื่อมต่อตรง 31"/>
              <p:cNvCxnSpPr/>
              <p:nvPr/>
            </p:nvCxnSpPr>
            <p:spPr>
              <a:xfrm>
                <a:off x="1905000" y="142875"/>
                <a:ext cx="219075" cy="1619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ตัวเชื่อมต่อตรง 32"/>
              <p:cNvCxnSpPr/>
              <p:nvPr/>
            </p:nvCxnSpPr>
            <p:spPr>
              <a:xfrm flipV="1">
                <a:off x="1933575" y="142875"/>
                <a:ext cx="187960" cy="1619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Text Box 386"/>
            <p:cNvSpPr txBox="1"/>
            <p:nvPr/>
          </p:nvSpPr>
          <p:spPr>
            <a:xfrm>
              <a:off x="8625" y="0"/>
              <a:ext cx="930930" cy="217474"/>
            </a:xfrm>
            <a:prstGeom prst="rect">
              <a:avLst/>
            </a:prstGeom>
            <a:no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h-TH" sz="20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จีโนไทป์ของพ่อแม่</a:t>
              </a:r>
              <a:endParaRPr lang="en-US" sz="2000"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8" name="Text Box 387"/>
            <p:cNvSpPr txBox="1"/>
            <p:nvPr/>
          </p:nvSpPr>
          <p:spPr>
            <a:xfrm>
              <a:off x="8626" y="577970"/>
              <a:ext cx="655016" cy="212286"/>
            </a:xfrm>
            <a:prstGeom prst="rect">
              <a:avLst/>
            </a:prstGeom>
            <a:no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h-TH" sz="20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เซลล์สืบพันธุ์</a:t>
              </a:r>
              <a:endParaRPr lang="en-US" sz="2000"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9" name="Text Box 388"/>
            <p:cNvSpPr txBox="1"/>
            <p:nvPr/>
          </p:nvSpPr>
          <p:spPr>
            <a:xfrm>
              <a:off x="1" y="1164566"/>
              <a:ext cx="994349" cy="251375"/>
            </a:xfrm>
            <a:prstGeom prst="rect">
              <a:avLst/>
            </a:prstGeom>
            <a:no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h-TH" sz="20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จีโนไทป์ของลูก</a:t>
              </a:r>
              <a:r>
                <a:rPr lang="en-US" sz="20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 (F1)</a:t>
              </a:r>
              <a:endParaRPr lang="en-US" sz="2000"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grpSp>
      <p:sp>
        <p:nvSpPr>
          <p:cNvPr id="34" name="Text Box 453"/>
          <p:cNvSpPr txBox="1">
            <a:spLocks noChangeAspect="1"/>
          </p:cNvSpPr>
          <p:nvPr/>
        </p:nvSpPr>
        <p:spPr>
          <a:xfrm>
            <a:off x="4364555" y="1239732"/>
            <a:ext cx="2401375" cy="50763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0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RR                         Rr</a:t>
            </a:r>
          </a:p>
          <a:p>
            <a:pPr>
              <a:lnSpc>
                <a:spcPct val="115000"/>
              </a:lnSpc>
              <a:spcAft>
                <a:spcPts val="1000"/>
              </a:spcAft>
            </a:pPr>
            <a:r>
              <a:rPr lang="en-US" sz="20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a:t>
            </a:r>
          </a:p>
        </p:txBody>
      </p:sp>
      <p:sp>
        <p:nvSpPr>
          <p:cNvPr id="35" name="Text Box 454"/>
          <p:cNvSpPr txBox="1">
            <a:spLocks noChangeAspect="1"/>
          </p:cNvSpPr>
          <p:nvPr/>
        </p:nvSpPr>
        <p:spPr>
          <a:xfrm>
            <a:off x="3502182" y="2363910"/>
            <a:ext cx="3694260" cy="66055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0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R            R                      R             r</a:t>
            </a:r>
          </a:p>
          <a:p>
            <a:pPr>
              <a:lnSpc>
                <a:spcPct val="115000"/>
              </a:lnSpc>
              <a:spcAft>
                <a:spcPts val="1000"/>
              </a:spcAft>
            </a:pPr>
            <a:r>
              <a:rPr lang="en-US" sz="20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a:t>
            </a:r>
          </a:p>
        </p:txBody>
      </p:sp>
      <p:sp>
        <p:nvSpPr>
          <p:cNvPr id="36" name="Text Box 455"/>
          <p:cNvSpPr txBox="1">
            <a:spLocks noChangeAspect="1"/>
          </p:cNvSpPr>
          <p:nvPr/>
        </p:nvSpPr>
        <p:spPr>
          <a:xfrm>
            <a:off x="3738153" y="3588291"/>
            <a:ext cx="3694260" cy="66055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0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RR            Rr             RR            Rr</a:t>
            </a:r>
          </a:p>
          <a:p>
            <a:pPr>
              <a:lnSpc>
                <a:spcPct val="115000"/>
              </a:lnSpc>
              <a:spcAft>
                <a:spcPts val="1000"/>
              </a:spcAft>
            </a:pPr>
            <a:r>
              <a:rPr lang="en-US" sz="20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a:t>
            </a:r>
          </a:p>
          <a:p>
            <a:pPr>
              <a:lnSpc>
                <a:spcPct val="115000"/>
              </a:lnSpc>
              <a:spcAft>
                <a:spcPts val="1000"/>
              </a:spcAft>
            </a:pPr>
            <a:r>
              <a:rPr lang="en-US" sz="20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a:t>
            </a:r>
          </a:p>
        </p:txBody>
      </p:sp>
      <p:sp>
        <p:nvSpPr>
          <p:cNvPr id="37" name="สี่เหลี่ยมผืนผ้า 36"/>
          <p:cNvSpPr/>
          <p:nvPr/>
        </p:nvSpPr>
        <p:spPr>
          <a:xfrm>
            <a:off x="3686829" y="4273566"/>
            <a:ext cx="3359888" cy="477054"/>
          </a:xfrm>
          <a:prstGeom prst="rect">
            <a:avLst/>
          </a:prstGeom>
        </p:spPr>
        <p:txBody>
          <a:bodyPr wrap="square">
            <a:spAutoFit/>
          </a:bodyPr>
          <a:lstStyle/>
          <a:p>
            <a:pPr algn="ctr"/>
            <a:r>
              <a:rPr lang="th-TH" sz="2500" b="1" dirty="0">
                <a:solidFill>
                  <a:schemeClr val="accent2">
                    <a:lumMod val="50000"/>
                  </a:schemeClr>
                </a:solidFill>
                <a:latin typeface="TH SarabunPSK" panose="020B0500040200020003" pitchFamily="34" charset="-34"/>
                <a:cs typeface="TH SarabunPSK" panose="020B0500040200020003" pitchFamily="34" charset="-34"/>
              </a:rPr>
              <a:t>ฟีโนไทป์ของรุ่นลูก เมล็ดกลม</a:t>
            </a:r>
          </a:p>
        </p:txBody>
      </p:sp>
      <p:sp>
        <p:nvSpPr>
          <p:cNvPr id="38" name="Text Box 388"/>
          <p:cNvSpPr txBox="1"/>
          <p:nvPr/>
        </p:nvSpPr>
        <p:spPr>
          <a:xfrm>
            <a:off x="1819494" y="4096676"/>
            <a:ext cx="1646064" cy="504812"/>
          </a:xfrm>
          <a:prstGeom prst="rect">
            <a:avLst/>
          </a:prstGeom>
          <a:no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h-TH" sz="20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ฟีโนไทป์ของลูก</a:t>
            </a:r>
            <a:r>
              <a:rPr lang="en-US" sz="20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 (F1)</a:t>
            </a:r>
            <a:endParaRPr lang="en-US" sz="2000"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39" name="สี่เหลี่ยมผืนผ้า 38"/>
          <p:cNvSpPr/>
          <p:nvPr/>
        </p:nvSpPr>
        <p:spPr>
          <a:xfrm>
            <a:off x="-44952" y="4699834"/>
            <a:ext cx="9144000" cy="477054"/>
          </a:xfrm>
          <a:prstGeom prst="rect">
            <a:avLst/>
          </a:prstGeom>
        </p:spPr>
        <p:txBody>
          <a:bodyPr wrap="square">
            <a:spAutoFit/>
          </a:bodyPr>
          <a:lstStyle/>
          <a:p>
            <a:pPr algn="ctr"/>
            <a:r>
              <a:rPr lang="th-TH" sz="2500" b="1" dirty="0">
                <a:solidFill>
                  <a:schemeClr val="accent2">
                    <a:lumMod val="50000"/>
                  </a:schemeClr>
                </a:solidFill>
                <a:latin typeface="TH SarabunPSK" panose="020B0500040200020003" pitchFamily="34" charset="-34"/>
                <a:cs typeface="TH SarabunPSK" panose="020B0500040200020003" pitchFamily="34" charset="-34"/>
              </a:rPr>
              <a:t>*ในรุ่นลูกจะมีอัตราส่วนจีโนไทป์ </a:t>
            </a:r>
            <a:r>
              <a:rPr lang="en-US" sz="2500" b="1" i="1" dirty="0">
                <a:solidFill>
                  <a:schemeClr val="accent2">
                    <a:lumMod val="50000"/>
                  </a:schemeClr>
                </a:solidFill>
                <a:latin typeface="TH SarabunPSK" panose="020B0500040200020003" pitchFamily="34" charset="-34"/>
                <a:cs typeface="TH SarabunPSK" panose="020B0500040200020003" pitchFamily="34" charset="-34"/>
              </a:rPr>
              <a:t>RR : Rr </a:t>
            </a:r>
            <a:r>
              <a:rPr lang="th-TH" sz="2500" b="1" dirty="0">
                <a:solidFill>
                  <a:schemeClr val="accent2">
                    <a:lumMod val="50000"/>
                  </a:schemeClr>
                </a:solidFill>
                <a:latin typeface="TH SarabunPSK" panose="020B0500040200020003" pitchFamily="34" charset="-34"/>
                <a:cs typeface="TH SarabunPSK" panose="020B0500040200020003" pitchFamily="34" charset="-34"/>
              </a:rPr>
              <a:t>เท่ากับ 1 : 1 ส่วนฟีโนไทป์จะมีเมล็ดกลมทุกต้น</a:t>
            </a:r>
          </a:p>
        </p:txBody>
      </p:sp>
      <p:pic>
        <p:nvPicPr>
          <p:cNvPr id="40" name="รูปภาพ 39">
            <a:extLst>
              <a:ext uri="{FF2B5EF4-FFF2-40B4-BE49-F238E27FC236}">
                <a16:creationId xmlns:a16="http://schemas.microsoft.com/office/drawing/2014/main" id="{72F27E50-1520-4A12-94D4-D8F2D8DCAAB3}"/>
              </a:ext>
            </a:extLst>
          </p:cNvPr>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672160" y="133335"/>
            <a:ext cx="540000" cy="540000"/>
          </a:xfrm>
          <a:prstGeom prst="rect">
            <a:avLst/>
          </a:prstGeom>
          <a:noFill/>
        </p:spPr>
      </p:pic>
    </p:spTree>
    <p:extLst>
      <p:ext uri="{BB962C8B-B14F-4D97-AF65-F5344CB8AC3E}">
        <p14:creationId xmlns:p14="http://schemas.microsoft.com/office/powerpoint/2010/main" val="160332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สี่เหลี่ยมผืนผ้า 9"/>
          <p:cNvSpPr/>
          <p:nvPr/>
        </p:nvSpPr>
        <p:spPr>
          <a:xfrm>
            <a:off x="2231670" y="207898"/>
            <a:ext cx="4680659" cy="861774"/>
          </a:xfrm>
          <a:prstGeom prst="rect">
            <a:avLst/>
          </a:prstGeom>
        </p:spPr>
        <p:txBody>
          <a:bodyPr wrap="square">
            <a:spAutoFit/>
          </a:bodyPr>
          <a:lstStyle/>
          <a:p>
            <a:r>
              <a:rPr lang="th-TH" sz="5000" b="1" u="sng" dirty="0">
                <a:solidFill>
                  <a:schemeClr val="accent2">
                    <a:lumMod val="50000"/>
                  </a:schemeClr>
                </a:solidFill>
                <a:latin typeface="TH SarabunPSK" panose="020B0500040200020003" pitchFamily="34" charset="-34"/>
                <a:cs typeface="TH SarabunPSK" panose="020B0500040200020003" pitchFamily="34" charset="-34"/>
              </a:rPr>
              <a:t>ทบทวนความรู้ก่อนเรียน</a:t>
            </a:r>
          </a:p>
        </p:txBody>
      </p:sp>
      <p:sp>
        <p:nvSpPr>
          <p:cNvPr id="11" name="สี่เหลี่ยมผืนผ้า 10"/>
          <p:cNvSpPr/>
          <p:nvPr/>
        </p:nvSpPr>
        <p:spPr>
          <a:xfrm>
            <a:off x="1370314" y="1154694"/>
            <a:ext cx="7957165" cy="3939540"/>
          </a:xfrm>
          <a:prstGeom prst="rect">
            <a:avLst/>
          </a:prstGeom>
        </p:spPr>
        <p:txBody>
          <a:bodyPr wrap="square">
            <a:spAutoFit/>
          </a:bodyPr>
          <a:lstStyle/>
          <a:p>
            <a:r>
              <a:rPr lang="th-TH" sz="2500" b="1" dirty="0">
                <a:solidFill>
                  <a:srgbClr val="2A5154"/>
                </a:solidFill>
                <a:latin typeface="TH SarabunPSK" panose="020B0500040200020003" pitchFamily="34" charset="-34"/>
                <a:cs typeface="TH SarabunPSK" panose="020B0500040200020003" pitchFamily="34" charset="-34"/>
              </a:rPr>
              <a:t>*เลือกข้อที่ถูกต้องที่สุดเพียงข้อเดียว</a:t>
            </a:r>
          </a:p>
          <a:p>
            <a:r>
              <a:rPr lang="th-TH" sz="2500" b="1" dirty="0">
                <a:solidFill>
                  <a:srgbClr val="2A5154"/>
                </a:solidFill>
                <a:latin typeface="TH SarabunPSK" panose="020B0500040200020003" pitchFamily="34" charset="-34"/>
                <a:cs typeface="TH SarabunPSK" panose="020B0500040200020003" pitchFamily="34" charset="-34"/>
              </a:rPr>
              <a:t>1. ลักษณะใดไม่ได้เป็นลักษณะทางพันธุกรรม</a:t>
            </a:r>
          </a:p>
          <a:p>
            <a:r>
              <a:rPr lang="th-TH" sz="2500" b="1" dirty="0">
                <a:solidFill>
                  <a:srgbClr val="2A5154"/>
                </a:solidFill>
                <a:latin typeface="TH SarabunPSK" panose="020B0500040200020003" pitchFamily="34" charset="-34"/>
                <a:cs typeface="TH SarabunPSK" panose="020B0500040200020003" pitchFamily="34" charset="-34"/>
              </a:rPr>
              <a:t>   ก. การห่อลิ้น                              ข. การมีลักยิ้ม</a:t>
            </a:r>
          </a:p>
          <a:p>
            <a:r>
              <a:rPr lang="th-TH" sz="2500" b="1" dirty="0">
                <a:solidFill>
                  <a:srgbClr val="2A5154"/>
                </a:solidFill>
                <a:latin typeface="TH SarabunPSK" panose="020B0500040200020003" pitchFamily="34" charset="-34"/>
                <a:cs typeface="TH SarabunPSK" panose="020B0500040200020003" pitchFamily="34" charset="-34"/>
              </a:rPr>
              <a:t>   ค. การมีรอยสัก                           ง. ลักษณะเชิงผมที่หน้าผาก</a:t>
            </a:r>
          </a:p>
          <a:p>
            <a:r>
              <a:rPr lang="th-TH" sz="2500" b="1" dirty="0">
                <a:solidFill>
                  <a:srgbClr val="2A5154"/>
                </a:solidFill>
                <a:latin typeface="TH SarabunPSK" panose="020B0500040200020003" pitchFamily="34" charset="-34"/>
                <a:cs typeface="TH SarabunPSK" panose="020B0500040200020003" pitchFamily="34" charset="-34"/>
              </a:rPr>
              <a:t>2. เด็กหญิง ก มีหนังตาชั้นเดียวซึ่งเป็นการถ่ายทอดลักษณะทางพันธุกรรมมาจากบุคคลใด</a:t>
            </a:r>
          </a:p>
          <a:p>
            <a:r>
              <a:rPr lang="th-TH" sz="2500" b="1" dirty="0">
                <a:solidFill>
                  <a:srgbClr val="2A5154"/>
                </a:solidFill>
                <a:latin typeface="TH SarabunPSK" panose="020B0500040200020003" pitchFamily="34" charset="-34"/>
                <a:cs typeface="TH SarabunPSK" panose="020B0500040200020003" pitchFamily="34" charset="-34"/>
              </a:rPr>
              <a:t>   ก. ป้า                                      ข. พ่อ</a:t>
            </a:r>
          </a:p>
          <a:p>
            <a:r>
              <a:rPr lang="th-TH" sz="2500" b="1" dirty="0">
                <a:solidFill>
                  <a:srgbClr val="2A5154"/>
                </a:solidFill>
                <a:latin typeface="TH SarabunPSK" panose="020B0500040200020003" pitchFamily="34" charset="-34"/>
                <a:cs typeface="TH SarabunPSK" panose="020B0500040200020003" pitchFamily="34" charset="-34"/>
              </a:rPr>
              <a:t>   ค. อา                                      ง. ลุง</a:t>
            </a:r>
          </a:p>
          <a:p>
            <a:r>
              <a:rPr lang="th-TH" sz="2500" b="1" dirty="0">
                <a:solidFill>
                  <a:srgbClr val="2A5154"/>
                </a:solidFill>
                <a:latin typeface="TH SarabunPSK" panose="020B0500040200020003" pitchFamily="34" charset="-34"/>
                <a:cs typeface="TH SarabunPSK" panose="020B0500040200020003" pitchFamily="34" charset="-34"/>
              </a:rPr>
              <a:t>3. สารพันธุกรรมพบอยู่ในโครงสร้างใดของเซลล์พืชและเซลล์สัตว์</a:t>
            </a:r>
          </a:p>
          <a:p>
            <a:r>
              <a:rPr lang="th-TH" sz="2500" b="1" dirty="0">
                <a:solidFill>
                  <a:srgbClr val="2A5154"/>
                </a:solidFill>
                <a:latin typeface="TH SarabunPSK" panose="020B0500040200020003" pitchFamily="34" charset="-34"/>
                <a:cs typeface="TH SarabunPSK" panose="020B0500040200020003" pitchFamily="34" charset="-34"/>
              </a:rPr>
              <a:t>   ก. นิวเคลียส                              ข. เยื่อหุ้มเซลล์</a:t>
            </a:r>
          </a:p>
          <a:p>
            <a:r>
              <a:rPr lang="th-TH" sz="2500" b="1" dirty="0">
                <a:solidFill>
                  <a:srgbClr val="2A5154"/>
                </a:solidFill>
                <a:latin typeface="TH SarabunPSK" panose="020B0500040200020003" pitchFamily="34" charset="-34"/>
                <a:cs typeface="TH SarabunPSK" panose="020B0500040200020003" pitchFamily="34" charset="-34"/>
              </a:rPr>
              <a:t>   ค. แวคิวโอล                              ง. ผนังเซลล์</a:t>
            </a:r>
          </a:p>
        </p:txBody>
      </p:sp>
      <p:pic>
        <p:nvPicPr>
          <p:cNvPr id="13" name="รูปภาพ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6835" y="163426"/>
            <a:ext cx="831968" cy="764752"/>
          </a:xfrm>
          <a:prstGeom prst="rect">
            <a:avLst/>
          </a:prstGeom>
        </p:spPr>
      </p:pic>
      <p:grpSp>
        <p:nvGrpSpPr>
          <p:cNvPr id="6" name="Group 14">
            <a:extLst>
              <a:ext uri="{FF2B5EF4-FFF2-40B4-BE49-F238E27FC236}">
                <a16:creationId xmlns:a16="http://schemas.microsoft.com/office/drawing/2014/main" id="{1F82B778-0E7A-4865-8BDC-2DD2825D4AF4}"/>
              </a:ext>
            </a:extLst>
          </p:cNvPr>
          <p:cNvGrpSpPr/>
          <p:nvPr/>
        </p:nvGrpSpPr>
        <p:grpSpPr>
          <a:xfrm>
            <a:off x="211513" y="1066664"/>
            <a:ext cx="1052368" cy="3696329"/>
            <a:chOff x="4058860" y="987781"/>
            <a:chExt cx="1052368" cy="3696329"/>
          </a:xfrm>
        </p:grpSpPr>
        <p:sp>
          <p:nvSpPr>
            <p:cNvPr id="7" name="Rectangle 8">
              <a:extLst>
                <a:ext uri="{FF2B5EF4-FFF2-40B4-BE49-F238E27FC236}">
                  <a16:creationId xmlns:a16="http://schemas.microsoft.com/office/drawing/2014/main" id="{BAA2B968-D0B1-48B0-B1BC-6AB11E697087}"/>
                </a:ext>
              </a:extLst>
            </p:cNvPr>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TH SarabunPSK" panose="020B0500040200020003" pitchFamily="34" charset="-34"/>
                <a:cs typeface="TH SarabunPSK" panose="020B0500040200020003" pitchFamily="34" charset="-34"/>
              </a:endParaRPr>
            </a:p>
          </p:txBody>
        </p:sp>
        <p:sp>
          <p:nvSpPr>
            <p:cNvPr id="8" name="Rectangle 8">
              <a:extLst>
                <a:ext uri="{FF2B5EF4-FFF2-40B4-BE49-F238E27FC236}">
                  <a16:creationId xmlns:a16="http://schemas.microsoft.com/office/drawing/2014/main" id="{522B6A9B-2C97-4ABC-ADFD-E3B7D847361D}"/>
                </a:ext>
              </a:extLst>
            </p:cNvPr>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TH SarabunPSK" panose="020B0500040200020003" pitchFamily="34" charset="-34"/>
                <a:cs typeface="TH SarabunPSK" panose="020B0500040200020003" pitchFamily="34" charset="-34"/>
              </a:endParaRPr>
            </a:p>
          </p:txBody>
        </p:sp>
        <p:sp>
          <p:nvSpPr>
            <p:cNvPr id="9" name="Rectangle 2">
              <a:extLst>
                <a:ext uri="{FF2B5EF4-FFF2-40B4-BE49-F238E27FC236}">
                  <a16:creationId xmlns:a16="http://schemas.microsoft.com/office/drawing/2014/main" id="{E57B8389-BF49-4159-ACE5-DEA04267A1DB}"/>
                </a:ext>
              </a:extLst>
            </p:cNvPr>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TH SarabunPSK" panose="020B0500040200020003" pitchFamily="34" charset="-34"/>
                <a:cs typeface="TH SarabunPSK" panose="020B0500040200020003" pitchFamily="34" charset="-34"/>
              </a:endParaRPr>
            </a:p>
          </p:txBody>
        </p:sp>
        <p:sp>
          <p:nvSpPr>
            <p:cNvPr id="12" name="Rectangle 2">
              <a:extLst>
                <a:ext uri="{FF2B5EF4-FFF2-40B4-BE49-F238E27FC236}">
                  <a16:creationId xmlns:a16="http://schemas.microsoft.com/office/drawing/2014/main" id="{1789D7C5-00CE-4341-97D0-EB02A6F10E51}"/>
                </a:ext>
              </a:extLst>
            </p:cNvPr>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TH SarabunPSK" panose="020B0500040200020003" pitchFamily="34" charset="-34"/>
                <a:cs typeface="TH SarabunPSK" panose="020B0500040200020003" pitchFamily="34" charset="-34"/>
              </a:endParaRPr>
            </a:p>
          </p:txBody>
        </p:sp>
        <p:sp>
          <p:nvSpPr>
            <p:cNvPr id="14" name="Rectangle 2">
              <a:extLst>
                <a:ext uri="{FF2B5EF4-FFF2-40B4-BE49-F238E27FC236}">
                  <a16:creationId xmlns:a16="http://schemas.microsoft.com/office/drawing/2014/main" id="{D3E45C4F-5536-471C-A9B5-652B5AC92048}"/>
                </a:ext>
              </a:extLst>
            </p:cNvPr>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TH SarabunPSK" panose="020B0500040200020003" pitchFamily="34" charset="-34"/>
                <a:cs typeface="TH SarabunPSK" panose="020B0500040200020003" pitchFamily="34" charset="-34"/>
              </a:endParaRPr>
            </a:p>
          </p:txBody>
        </p:sp>
        <p:sp>
          <p:nvSpPr>
            <p:cNvPr id="15" name="Isosceles Triangle 10">
              <a:extLst>
                <a:ext uri="{FF2B5EF4-FFF2-40B4-BE49-F238E27FC236}">
                  <a16:creationId xmlns:a16="http://schemas.microsoft.com/office/drawing/2014/main" id="{D156E4EB-3F6F-4D03-96EF-37E4ED1FC3B7}"/>
                </a:ext>
              </a:extLst>
            </p:cNvPr>
            <p:cNvSpPr/>
            <p:nvPr/>
          </p:nvSpPr>
          <p:spPr>
            <a:xfrm rot="10800000">
              <a:off x="4468813" y="4423239"/>
              <a:ext cx="196906" cy="2608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latin typeface="TH SarabunPSK" panose="020B0500040200020003" pitchFamily="34" charset="-34"/>
                <a:cs typeface="TH SarabunPSK" panose="020B0500040200020003" pitchFamily="34" charset="-34"/>
              </a:endParaRPr>
            </a:p>
          </p:txBody>
        </p:sp>
        <p:sp>
          <p:nvSpPr>
            <p:cNvPr id="17" name="Parallelogram 15">
              <a:extLst>
                <a:ext uri="{FF2B5EF4-FFF2-40B4-BE49-F238E27FC236}">
                  <a16:creationId xmlns:a16="http://schemas.microsoft.com/office/drawing/2014/main" id="{1E38D1E5-F3C7-465C-A948-C2718C863583}"/>
                </a:ext>
              </a:extLst>
            </p:cNvPr>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latin typeface="TH SarabunPSK" panose="020B0500040200020003" pitchFamily="34" charset="-34"/>
                <a:cs typeface="TH SarabunPSK" panose="020B0500040200020003" pitchFamily="34" charset="-34"/>
              </a:endParaRPr>
            </a:p>
          </p:txBody>
        </p:sp>
      </p:grpSp>
    </p:spTree>
    <p:extLst>
      <p:ext uri="{BB962C8B-B14F-4D97-AF65-F5344CB8AC3E}">
        <p14:creationId xmlns:p14="http://schemas.microsoft.com/office/powerpoint/2010/main" val="27812180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542730" y="1279892"/>
            <a:ext cx="4775228" cy="3323987"/>
          </a:xfrm>
          <a:prstGeom prst="rect">
            <a:avLst/>
          </a:prstGeom>
        </p:spPr>
        <p:txBody>
          <a:bodyPr wrap="square">
            <a:spAutoFit/>
          </a:bodyPr>
          <a:lstStyle/>
          <a:p>
            <a:r>
              <a:rPr lang="th-TH" sz="3000" b="1" dirty="0">
                <a:solidFill>
                  <a:srgbClr val="002060"/>
                </a:solidFill>
                <a:latin typeface="TH SarabunPSK" panose="020B0500040200020003" pitchFamily="34" charset="-34"/>
                <a:cs typeface="TH SarabunPSK" panose="020B0500040200020003" pitchFamily="34" charset="-34"/>
              </a:rPr>
              <a:t>-ลักษณะทางพันธุกรรม (</a:t>
            </a:r>
            <a:r>
              <a:rPr lang="th-TH" sz="3000" b="1" dirty="0" err="1">
                <a:solidFill>
                  <a:srgbClr val="002060"/>
                </a:solidFill>
                <a:latin typeface="TH SarabunPSK" panose="020B0500040200020003" pitchFamily="34" charset="-34"/>
                <a:cs typeface="TH SarabunPSK" panose="020B0500040200020003" pitchFamily="34" charset="-34"/>
              </a:rPr>
              <a:t>genetic</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trait</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-โครโมโซม (chromosome)</a:t>
            </a:r>
          </a:p>
          <a:p>
            <a:r>
              <a:rPr lang="th-TH" sz="3000" b="1" dirty="0">
                <a:solidFill>
                  <a:srgbClr val="002060"/>
                </a:solidFill>
                <a:latin typeface="TH SarabunPSK" panose="020B0500040200020003" pitchFamily="34" charset="-34"/>
                <a:cs typeface="TH SarabunPSK" panose="020B0500040200020003" pitchFamily="34" charset="-34"/>
              </a:rPr>
              <a:t>-โครมาทิน (</a:t>
            </a:r>
            <a:r>
              <a:rPr lang="th-TH" sz="3000" b="1" dirty="0" err="1">
                <a:solidFill>
                  <a:srgbClr val="002060"/>
                </a:solidFill>
                <a:latin typeface="TH SarabunPSK" panose="020B0500040200020003" pitchFamily="34" charset="-34"/>
                <a:cs typeface="TH SarabunPSK" panose="020B0500040200020003" pitchFamily="34" charset="-34"/>
              </a:rPr>
              <a:t>chromatin</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-โครมาทิด (</a:t>
            </a:r>
            <a:r>
              <a:rPr lang="th-TH" sz="3000" b="1" dirty="0" err="1">
                <a:solidFill>
                  <a:srgbClr val="002060"/>
                </a:solidFill>
                <a:latin typeface="TH SarabunPSK" panose="020B0500040200020003" pitchFamily="34" charset="-34"/>
                <a:cs typeface="TH SarabunPSK" panose="020B0500040200020003" pitchFamily="34" charset="-34"/>
              </a:rPr>
              <a:t>chromatid</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-เซนโทรเมียร์ (</a:t>
            </a:r>
            <a:r>
              <a:rPr lang="th-TH" sz="3000" b="1" dirty="0" err="1">
                <a:solidFill>
                  <a:srgbClr val="002060"/>
                </a:solidFill>
                <a:latin typeface="TH SarabunPSK" panose="020B0500040200020003" pitchFamily="34" charset="-34"/>
                <a:cs typeface="TH SarabunPSK" panose="020B0500040200020003" pitchFamily="34" charset="-34"/>
              </a:rPr>
              <a:t>centromere</a:t>
            </a:r>
            <a:r>
              <a:rPr lang="th-TH" sz="3000" b="1" dirty="0">
                <a:solidFill>
                  <a:srgbClr val="002060"/>
                </a:solidFill>
                <a:latin typeface="TH SarabunPSK" panose="020B0500040200020003" pitchFamily="34" charset="-34"/>
                <a:cs typeface="TH SarabunPSK" panose="020B0500040200020003" pitchFamily="34" charset="-34"/>
              </a:rPr>
              <a:t>)</a:t>
            </a:r>
          </a:p>
          <a:p>
            <a:r>
              <a:rPr lang="th-TH" sz="3000" b="1" dirty="0">
                <a:solidFill>
                  <a:srgbClr val="002060"/>
                </a:solidFill>
                <a:latin typeface="TH SarabunPSK" panose="020B0500040200020003" pitchFamily="34" charset="-34"/>
                <a:cs typeface="TH SarabunPSK" panose="020B0500040200020003" pitchFamily="34" charset="-34"/>
              </a:rPr>
              <a:t>-กรดดีออกซีไรโบนิวคลีอิก หรือ </a:t>
            </a:r>
          </a:p>
          <a:p>
            <a:r>
              <a:rPr lang="th-TH" sz="3000" b="1" dirty="0">
                <a:solidFill>
                  <a:srgbClr val="002060"/>
                </a:solidFill>
                <a:latin typeface="TH SarabunPSK" panose="020B0500040200020003" pitchFamily="34" charset="-34"/>
                <a:cs typeface="TH SarabunPSK" panose="020B0500040200020003" pitchFamily="34" charset="-34"/>
              </a:rPr>
              <a:t>ดีเอ็นเอ (deoxyribonucleic acid : DNA) </a:t>
            </a:r>
          </a:p>
        </p:txBody>
      </p:sp>
      <p:sp>
        <p:nvSpPr>
          <p:cNvPr id="4" name="กล่องข้อความ 3"/>
          <p:cNvSpPr txBox="1"/>
          <p:nvPr/>
        </p:nvSpPr>
        <p:spPr>
          <a:xfrm>
            <a:off x="998622" y="442454"/>
            <a:ext cx="8061237" cy="707886"/>
          </a:xfrm>
          <a:prstGeom prst="rect">
            <a:avLst/>
          </a:prstGeom>
          <a:noFill/>
        </p:spPr>
        <p:txBody>
          <a:bodyPr wrap="square" rtlCol="0">
            <a:spAutoFit/>
          </a:bodyPr>
          <a:lstStyle/>
          <a:p>
            <a:r>
              <a:rPr lang="th-TH" sz="4000" b="1" u="sng" dirty="0">
                <a:solidFill>
                  <a:schemeClr val="accent2">
                    <a:lumMod val="50000"/>
                  </a:schemeClr>
                </a:solidFill>
                <a:latin typeface="TH SarabunPSK" panose="020B0500040200020003" pitchFamily="34" charset="-34"/>
                <a:cs typeface="TH SarabunPSK" panose="020B0500040200020003" pitchFamily="34" charset="-34"/>
              </a:rPr>
              <a:t>ทบทวนคำศัพท์ โครโมโซมและการค้นพบของเมนเดล</a:t>
            </a:r>
          </a:p>
        </p:txBody>
      </p:sp>
      <p:pic>
        <p:nvPicPr>
          <p:cNvPr id="14" name="รูปภาพ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899" y="462761"/>
            <a:ext cx="540000" cy="540000"/>
          </a:xfrm>
          <a:prstGeom prst="rect">
            <a:avLst/>
          </a:prstGeom>
        </p:spPr>
      </p:pic>
      <p:sp>
        <p:nvSpPr>
          <p:cNvPr id="2" name="สี่เหลี่ยมผืนผ้า 1">
            <a:extLst>
              <a:ext uri="{FF2B5EF4-FFF2-40B4-BE49-F238E27FC236}">
                <a16:creationId xmlns:a16="http://schemas.microsoft.com/office/drawing/2014/main" id="{F64DAEED-6B2F-4D10-9DDC-7C4E85A456B7}"/>
              </a:ext>
            </a:extLst>
          </p:cNvPr>
          <p:cNvSpPr/>
          <p:nvPr/>
        </p:nvSpPr>
        <p:spPr>
          <a:xfrm>
            <a:off x="5229029" y="1279892"/>
            <a:ext cx="3818715" cy="3323987"/>
          </a:xfrm>
          <a:prstGeom prst="rect">
            <a:avLst/>
          </a:prstGeom>
        </p:spPr>
        <p:txBody>
          <a:bodyPr wrap="square">
            <a:spAutoFit/>
          </a:bodyPr>
          <a:lstStyle/>
          <a:p>
            <a:r>
              <a:rPr lang="th-TH" sz="3000" b="1" dirty="0">
                <a:solidFill>
                  <a:srgbClr val="002060"/>
                </a:solidFill>
                <a:latin typeface="TH SarabunPSK" panose="020B0500040200020003" pitchFamily="34" charset="-34"/>
                <a:cs typeface="TH SarabunPSK" panose="020B0500040200020003" pitchFamily="34" charset="-34"/>
              </a:rPr>
              <a:t>-ยีน (gene) </a:t>
            </a:r>
          </a:p>
          <a:p>
            <a:r>
              <a:rPr lang="th-TH" sz="3000" b="1" dirty="0">
                <a:solidFill>
                  <a:srgbClr val="002060"/>
                </a:solidFill>
                <a:latin typeface="TH SarabunPSK" panose="020B0500040200020003" pitchFamily="34" charset="-34"/>
                <a:cs typeface="TH SarabunPSK" panose="020B0500040200020003" pitchFamily="34" charset="-34"/>
              </a:rPr>
              <a:t>-แอลลีล (</a:t>
            </a:r>
            <a:r>
              <a:rPr lang="th-TH" sz="3000" b="1" dirty="0" err="1">
                <a:solidFill>
                  <a:srgbClr val="002060"/>
                </a:solidFill>
                <a:latin typeface="TH SarabunPSK" panose="020B0500040200020003" pitchFamily="34" charset="-34"/>
                <a:cs typeface="TH SarabunPSK" panose="020B0500040200020003" pitchFamily="34" charset="-34"/>
              </a:rPr>
              <a:t>allele</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-โลคัส (</a:t>
            </a:r>
            <a:r>
              <a:rPr lang="th-TH" sz="3000" b="1" dirty="0" err="1">
                <a:solidFill>
                  <a:srgbClr val="002060"/>
                </a:solidFill>
                <a:latin typeface="TH SarabunPSK" panose="020B0500040200020003" pitchFamily="34" charset="-34"/>
                <a:cs typeface="TH SarabunPSK" panose="020B0500040200020003" pitchFamily="34" charset="-34"/>
              </a:rPr>
              <a:t>locus</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a:t>
            </a:r>
            <a:r>
              <a:rPr lang="th-TH" sz="3000" b="1" dirty="0" err="1">
                <a:solidFill>
                  <a:srgbClr val="002060"/>
                </a:solidFill>
                <a:latin typeface="TH SarabunPSK" panose="020B0500040200020003" pitchFamily="34" charset="-34"/>
                <a:cs typeface="TH SarabunPSK" panose="020B0500040200020003" pitchFamily="34" charset="-34"/>
              </a:rPr>
              <a:t>ฮอ</a:t>
            </a:r>
            <a:r>
              <a:rPr lang="th-TH" sz="3000" b="1" dirty="0">
                <a:solidFill>
                  <a:srgbClr val="002060"/>
                </a:solidFill>
                <a:latin typeface="TH SarabunPSK" panose="020B0500040200020003" pitchFamily="34" charset="-34"/>
                <a:cs typeface="TH SarabunPSK" panose="020B0500040200020003" pitchFamily="34" charset="-34"/>
              </a:rPr>
              <a:t>มอโลก</a:t>
            </a:r>
            <a:r>
              <a:rPr lang="th-TH" sz="3000" b="1" dirty="0" err="1">
                <a:solidFill>
                  <a:srgbClr val="002060"/>
                </a:solidFill>
                <a:latin typeface="TH SarabunPSK" panose="020B0500040200020003" pitchFamily="34" charset="-34"/>
                <a:cs typeface="TH SarabunPSK" panose="020B0500040200020003" pitchFamily="34" charset="-34"/>
              </a:rPr>
              <a:t>ัส</a:t>
            </a:r>
            <a:r>
              <a:rPr lang="th-TH" sz="3000" b="1" dirty="0">
                <a:solidFill>
                  <a:srgbClr val="002060"/>
                </a:solidFill>
                <a:latin typeface="TH SarabunPSK" panose="020B0500040200020003" pitchFamily="34" charset="-34"/>
                <a:cs typeface="TH SarabunPSK" panose="020B0500040200020003" pitchFamily="34" charset="-34"/>
              </a:rPr>
              <a:t>โครโมโซม </a:t>
            </a:r>
          </a:p>
          <a:p>
            <a:r>
              <a:rPr lang="th-TH" sz="3000" b="1" dirty="0">
                <a:solidFill>
                  <a:srgbClr val="002060"/>
                </a:solidFill>
                <a:latin typeface="TH SarabunPSK" panose="020B0500040200020003" pitchFamily="34" charset="-34"/>
                <a:cs typeface="TH SarabunPSK" panose="020B0500040200020003" pitchFamily="34" charset="-34"/>
              </a:rPr>
              <a:t>(</a:t>
            </a:r>
            <a:r>
              <a:rPr lang="th-TH" sz="3000" b="1" dirty="0" err="1">
                <a:solidFill>
                  <a:srgbClr val="002060"/>
                </a:solidFill>
                <a:latin typeface="TH SarabunPSK" panose="020B0500040200020003" pitchFamily="34" charset="-34"/>
                <a:cs typeface="TH SarabunPSK" panose="020B0500040200020003" pitchFamily="34" charset="-34"/>
              </a:rPr>
              <a:t>homologous</a:t>
            </a:r>
            <a:r>
              <a:rPr lang="th-TH" sz="3000" b="1" dirty="0">
                <a:solidFill>
                  <a:srgbClr val="002060"/>
                </a:solidFill>
                <a:latin typeface="TH SarabunPSK" panose="020B0500040200020003" pitchFamily="34" charset="-34"/>
                <a:cs typeface="TH SarabunPSK" panose="020B0500040200020003" pitchFamily="34" charset="-34"/>
              </a:rPr>
              <a:t> </a:t>
            </a:r>
            <a:r>
              <a:rPr lang="en-US" sz="3000" b="1" dirty="0">
                <a:solidFill>
                  <a:srgbClr val="002060"/>
                </a:solidFill>
                <a:latin typeface="TH SarabunPSK" panose="020B0500040200020003" pitchFamily="34" charset="-34"/>
                <a:cs typeface="TH SarabunPSK" panose="020B0500040200020003" pitchFamily="34" charset="-34"/>
              </a:rPr>
              <a:t>chromosome</a:t>
            </a:r>
            <a:r>
              <a:rPr lang="th-TH" sz="3000" b="1" dirty="0">
                <a:solidFill>
                  <a:srgbClr val="002060"/>
                </a:solidFill>
                <a:latin typeface="TH SarabunPSK" panose="020B0500040200020003" pitchFamily="34" charset="-34"/>
                <a:cs typeface="TH SarabunPSK" panose="020B0500040200020003" pitchFamily="34" charset="-34"/>
              </a:rPr>
              <a:t>)</a:t>
            </a:r>
          </a:p>
          <a:p>
            <a:r>
              <a:rPr lang="th-TH" sz="3000" b="1" dirty="0">
                <a:solidFill>
                  <a:srgbClr val="002060"/>
                </a:solidFill>
                <a:latin typeface="TH SarabunPSK" panose="020B0500040200020003" pitchFamily="34" charset="-34"/>
                <a:cs typeface="TH SarabunPSK" panose="020B0500040200020003" pitchFamily="34" charset="-34"/>
              </a:rPr>
              <a:t>-เกรกอร์ โย</a:t>
            </a:r>
            <a:r>
              <a:rPr lang="th-TH" sz="3000" b="1" dirty="0" err="1">
                <a:solidFill>
                  <a:srgbClr val="002060"/>
                </a:solidFill>
                <a:latin typeface="TH SarabunPSK" panose="020B0500040200020003" pitchFamily="34" charset="-34"/>
                <a:cs typeface="TH SarabunPSK" panose="020B0500040200020003" pitchFamily="34" charset="-34"/>
              </a:rPr>
              <a:t>ฮันน์</a:t>
            </a:r>
            <a:r>
              <a:rPr lang="th-TH" sz="3000" b="1" dirty="0">
                <a:solidFill>
                  <a:srgbClr val="002060"/>
                </a:solidFill>
                <a:latin typeface="TH SarabunPSK" panose="020B0500040200020003" pitchFamily="34" charset="-34"/>
                <a:cs typeface="TH SarabunPSK" panose="020B0500040200020003" pitchFamily="34" charset="-34"/>
              </a:rPr>
              <a:t> เมนเดล </a:t>
            </a:r>
          </a:p>
          <a:p>
            <a:r>
              <a:rPr lang="th-TH" sz="3000" b="1" dirty="0">
                <a:solidFill>
                  <a:srgbClr val="002060"/>
                </a:solidFill>
                <a:latin typeface="TH SarabunPSK" panose="020B0500040200020003" pitchFamily="34" charset="-34"/>
                <a:cs typeface="TH SarabunPSK" panose="020B0500040200020003" pitchFamily="34" charset="-34"/>
              </a:rPr>
              <a:t>(</a:t>
            </a:r>
            <a:r>
              <a:rPr lang="th-TH" sz="3000" b="1" dirty="0" err="1">
                <a:solidFill>
                  <a:srgbClr val="002060"/>
                </a:solidFill>
                <a:latin typeface="TH SarabunPSK" panose="020B0500040200020003" pitchFamily="34" charset="-34"/>
                <a:cs typeface="TH SarabunPSK" panose="020B0500040200020003" pitchFamily="34" charset="-34"/>
              </a:rPr>
              <a:t>Gregor</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Johann</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Mendel</a:t>
            </a:r>
            <a:r>
              <a:rPr lang="th-TH" sz="3000" b="1" dirty="0">
                <a:solidFill>
                  <a:srgbClr val="002060"/>
                </a:solidFill>
                <a:latin typeface="TH SarabunPSK" panose="020B0500040200020003" pitchFamily="34" charset="-34"/>
                <a:cs typeface="TH SarabunPSK" panose="020B0500040200020003" pitchFamily="34" charset="-34"/>
              </a:rPr>
              <a:t>) </a:t>
            </a:r>
          </a:p>
        </p:txBody>
      </p:sp>
      <p:cxnSp>
        <p:nvCxnSpPr>
          <p:cNvPr id="6" name="ตัวเชื่อมต่อตรง 5">
            <a:extLst>
              <a:ext uri="{FF2B5EF4-FFF2-40B4-BE49-F238E27FC236}">
                <a16:creationId xmlns:a16="http://schemas.microsoft.com/office/drawing/2014/main" id="{81D85DCF-130F-4E4E-AEE3-E023888C0AF7}"/>
              </a:ext>
            </a:extLst>
          </p:cNvPr>
          <p:cNvCxnSpPr/>
          <p:nvPr/>
        </p:nvCxnSpPr>
        <p:spPr>
          <a:xfrm>
            <a:off x="533316" y="1422739"/>
            <a:ext cx="0" cy="2988000"/>
          </a:xfrm>
          <a:prstGeom prst="line">
            <a:avLst/>
          </a:prstGeom>
          <a:ln>
            <a:solidFill>
              <a:srgbClr val="2A5154"/>
            </a:solidFill>
          </a:ln>
        </p:spPr>
        <p:style>
          <a:lnRef idx="1">
            <a:schemeClr val="accent1"/>
          </a:lnRef>
          <a:fillRef idx="0">
            <a:schemeClr val="accent1"/>
          </a:fillRef>
          <a:effectRef idx="0">
            <a:schemeClr val="accent1"/>
          </a:effectRef>
          <a:fontRef idx="minor">
            <a:schemeClr val="tx1"/>
          </a:fontRef>
        </p:style>
      </p:cxnSp>
      <p:cxnSp>
        <p:nvCxnSpPr>
          <p:cNvPr id="8" name="ตัวเชื่อมต่อตรง 7">
            <a:extLst>
              <a:ext uri="{FF2B5EF4-FFF2-40B4-BE49-F238E27FC236}">
                <a16:creationId xmlns:a16="http://schemas.microsoft.com/office/drawing/2014/main" id="{20908684-3EFD-4044-925E-DC5B3573A831}"/>
              </a:ext>
            </a:extLst>
          </p:cNvPr>
          <p:cNvCxnSpPr/>
          <p:nvPr/>
        </p:nvCxnSpPr>
        <p:spPr>
          <a:xfrm>
            <a:off x="5216913" y="1422739"/>
            <a:ext cx="0" cy="2988000"/>
          </a:xfrm>
          <a:prstGeom prst="line">
            <a:avLst/>
          </a:prstGeom>
          <a:ln>
            <a:solidFill>
              <a:srgbClr val="2A51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66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733926" y="1016110"/>
            <a:ext cx="7401774" cy="3785652"/>
          </a:xfrm>
          <a:prstGeom prst="rect">
            <a:avLst/>
          </a:prstGeom>
        </p:spPr>
        <p:txBody>
          <a:bodyPr wrap="square">
            <a:spAutoFit/>
          </a:bodyPr>
          <a:lstStyle/>
          <a:p>
            <a:r>
              <a:rPr lang="th-TH" sz="3000" b="1" dirty="0">
                <a:solidFill>
                  <a:srgbClr val="002060"/>
                </a:solidFill>
                <a:latin typeface="TH SarabunPSK" panose="020B0500040200020003" pitchFamily="34" charset="-34"/>
                <a:cs typeface="TH SarabunPSK" panose="020B0500040200020003" pitchFamily="34" charset="-34"/>
              </a:rPr>
              <a:t>-การผสมโดยพิจารณาลักษณะเดียว </a:t>
            </a:r>
          </a:p>
          <a:p>
            <a:r>
              <a:rPr lang="th-TH" sz="3000" b="1" dirty="0">
                <a:solidFill>
                  <a:srgbClr val="002060"/>
                </a:solidFill>
                <a:latin typeface="TH SarabunPSK" panose="020B0500040200020003" pitchFamily="34" charset="-34"/>
                <a:cs typeface="TH SarabunPSK" panose="020B0500040200020003" pitchFamily="34" charset="-34"/>
              </a:rPr>
              <a:t>(monohybrid cross)</a:t>
            </a:r>
          </a:p>
          <a:p>
            <a:r>
              <a:rPr lang="th-TH" sz="3000" b="1" dirty="0">
                <a:solidFill>
                  <a:srgbClr val="002060"/>
                </a:solidFill>
                <a:latin typeface="TH SarabunPSK" panose="020B0500040200020003" pitchFamily="34" charset="-34"/>
                <a:cs typeface="TH SarabunPSK" panose="020B0500040200020003" pitchFamily="34" charset="-34"/>
              </a:rPr>
              <a:t>-ลักษณะเด่น (</a:t>
            </a:r>
            <a:r>
              <a:rPr lang="th-TH" sz="3000" b="1" dirty="0" err="1">
                <a:solidFill>
                  <a:srgbClr val="002060"/>
                </a:solidFill>
                <a:latin typeface="TH SarabunPSK" panose="020B0500040200020003" pitchFamily="34" charset="-34"/>
                <a:cs typeface="TH SarabunPSK" panose="020B0500040200020003" pitchFamily="34" charset="-34"/>
              </a:rPr>
              <a:t>dominant</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trait</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-ลักษณะด้อย (</a:t>
            </a:r>
            <a:r>
              <a:rPr lang="th-TH" sz="3000" b="1" dirty="0" err="1">
                <a:solidFill>
                  <a:srgbClr val="002060"/>
                </a:solidFill>
                <a:latin typeface="TH SarabunPSK" panose="020B0500040200020003" pitchFamily="34" charset="-34"/>
                <a:cs typeface="TH SarabunPSK" panose="020B0500040200020003" pitchFamily="34" charset="-34"/>
              </a:rPr>
              <a:t>recessive</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trait</a:t>
            </a:r>
            <a:r>
              <a:rPr lang="th-TH" sz="3000" b="1" dirty="0">
                <a:solidFill>
                  <a:srgbClr val="002060"/>
                </a:solidFill>
                <a:latin typeface="TH SarabunPSK" panose="020B0500040200020003" pitchFamily="34" charset="-34"/>
                <a:cs typeface="TH SarabunPSK" panose="020B0500040200020003" pitchFamily="34" charset="-34"/>
              </a:rPr>
              <a:t>)</a:t>
            </a:r>
          </a:p>
          <a:p>
            <a:r>
              <a:rPr lang="th-TH" sz="3000" b="1" dirty="0">
                <a:solidFill>
                  <a:srgbClr val="002060"/>
                </a:solidFill>
                <a:latin typeface="TH SarabunPSK" panose="020B0500040200020003" pitchFamily="34" charset="-34"/>
                <a:cs typeface="TH SarabunPSK" panose="020B0500040200020003" pitchFamily="34" charset="-34"/>
              </a:rPr>
              <a:t>-แฟกเตอร์ (</a:t>
            </a:r>
            <a:r>
              <a:rPr lang="th-TH" sz="3000" b="1" dirty="0" err="1">
                <a:solidFill>
                  <a:srgbClr val="002060"/>
                </a:solidFill>
                <a:latin typeface="TH SarabunPSK" panose="020B0500040200020003" pitchFamily="34" charset="-34"/>
                <a:cs typeface="TH SarabunPSK" panose="020B0500040200020003" pitchFamily="34" charset="-34"/>
              </a:rPr>
              <a:t>factor</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-กฎการแยก (</a:t>
            </a:r>
            <a:r>
              <a:rPr lang="th-TH" sz="3000" b="1" dirty="0" err="1">
                <a:solidFill>
                  <a:srgbClr val="002060"/>
                </a:solidFill>
                <a:latin typeface="TH SarabunPSK" panose="020B0500040200020003" pitchFamily="34" charset="-34"/>
                <a:cs typeface="TH SarabunPSK" panose="020B0500040200020003" pitchFamily="34" charset="-34"/>
              </a:rPr>
              <a:t>law</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of</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segregation</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-แอลลีลเด่น (</a:t>
            </a:r>
            <a:r>
              <a:rPr lang="th-TH" sz="3000" b="1" dirty="0" err="1">
                <a:solidFill>
                  <a:srgbClr val="002060"/>
                </a:solidFill>
                <a:latin typeface="TH SarabunPSK" panose="020B0500040200020003" pitchFamily="34" charset="-34"/>
                <a:cs typeface="TH SarabunPSK" panose="020B0500040200020003" pitchFamily="34" charset="-34"/>
              </a:rPr>
              <a:t>dominant</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allele</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-แอลลีลด้อย (</a:t>
            </a:r>
            <a:r>
              <a:rPr lang="th-TH" sz="3000" b="1" dirty="0" err="1">
                <a:solidFill>
                  <a:srgbClr val="002060"/>
                </a:solidFill>
                <a:latin typeface="TH SarabunPSK" panose="020B0500040200020003" pitchFamily="34" charset="-34"/>
                <a:cs typeface="TH SarabunPSK" panose="020B0500040200020003" pitchFamily="34" charset="-34"/>
              </a:rPr>
              <a:t>recessive</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allele</a:t>
            </a:r>
            <a:r>
              <a:rPr lang="th-TH" sz="3000" b="1" dirty="0">
                <a:solidFill>
                  <a:srgbClr val="002060"/>
                </a:solidFill>
                <a:latin typeface="TH SarabunPSK" panose="020B0500040200020003" pitchFamily="34" charset="-34"/>
                <a:cs typeface="TH SarabunPSK" panose="020B0500040200020003" pitchFamily="34" charset="-34"/>
              </a:rPr>
              <a:t>) </a:t>
            </a:r>
          </a:p>
        </p:txBody>
      </p:sp>
      <p:pic>
        <p:nvPicPr>
          <p:cNvPr id="5" name="รูปภาพ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4557" y="229888"/>
            <a:ext cx="540000" cy="540000"/>
          </a:xfrm>
          <a:prstGeom prst="rect">
            <a:avLst/>
          </a:prstGeom>
        </p:spPr>
      </p:pic>
      <p:sp>
        <p:nvSpPr>
          <p:cNvPr id="6" name="กล่องข้อความ 5"/>
          <p:cNvSpPr txBox="1"/>
          <p:nvPr/>
        </p:nvSpPr>
        <p:spPr>
          <a:xfrm>
            <a:off x="1263317" y="185113"/>
            <a:ext cx="7591923" cy="707886"/>
          </a:xfrm>
          <a:prstGeom prst="rect">
            <a:avLst/>
          </a:prstGeom>
          <a:noFill/>
        </p:spPr>
        <p:txBody>
          <a:bodyPr wrap="square" rtlCol="0">
            <a:spAutoFit/>
          </a:bodyPr>
          <a:lstStyle/>
          <a:p>
            <a:r>
              <a:rPr lang="th-TH" sz="4000" b="1" u="sng" dirty="0">
                <a:solidFill>
                  <a:schemeClr val="accent2">
                    <a:lumMod val="50000"/>
                  </a:schemeClr>
                </a:solidFill>
                <a:latin typeface="TH SarabunPSK" panose="020B0500040200020003" pitchFamily="34" charset="-34"/>
                <a:cs typeface="TH SarabunPSK" panose="020B0500040200020003" pitchFamily="34" charset="-34"/>
              </a:rPr>
              <a:t>ทบทวนคำศัพท์ โครโมโซมและการค้นพบของเมนเดล</a:t>
            </a:r>
          </a:p>
        </p:txBody>
      </p:sp>
      <p:cxnSp>
        <p:nvCxnSpPr>
          <p:cNvPr id="7" name="ตัวเชื่อมต่อตรง 6">
            <a:extLst>
              <a:ext uri="{FF2B5EF4-FFF2-40B4-BE49-F238E27FC236}">
                <a16:creationId xmlns:a16="http://schemas.microsoft.com/office/drawing/2014/main" id="{1F183179-1CA8-4F74-8F9C-84DA44C5AB42}"/>
              </a:ext>
            </a:extLst>
          </p:cNvPr>
          <p:cNvCxnSpPr/>
          <p:nvPr/>
        </p:nvCxnSpPr>
        <p:spPr>
          <a:xfrm>
            <a:off x="613610" y="1193788"/>
            <a:ext cx="0" cy="3420000"/>
          </a:xfrm>
          <a:prstGeom prst="line">
            <a:avLst/>
          </a:prstGeom>
          <a:ln>
            <a:solidFill>
              <a:srgbClr val="2A5154"/>
            </a:solidFill>
          </a:ln>
        </p:spPr>
        <p:style>
          <a:lnRef idx="1">
            <a:schemeClr val="accent1"/>
          </a:lnRef>
          <a:fillRef idx="0">
            <a:schemeClr val="accent1"/>
          </a:fillRef>
          <a:effectRef idx="0">
            <a:schemeClr val="accent1"/>
          </a:effectRef>
          <a:fontRef idx="minor">
            <a:schemeClr val="tx1"/>
          </a:fontRef>
        </p:style>
      </p:cxnSp>
      <p:sp>
        <p:nvSpPr>
          <p:cNvPr id="2" name="สี่เหลี่ยมผืนผ้า 1">
            <a:extLst>
              <a:ext uri="{FF2B5EF4-FFF2-40B4-BE49-F238E27FC236}">
                <a16:creationId xmlns:a16="http://schemas.microsoft.com/office/drawing/2014/main" id="{2F6F3F4D-A406-4375-A8F1-75861BF348A5}"/>
              </a:ext>
            </a:extLst>
          </p:cNvPr>
          <p:cNvSpPr/>
          <p:nvPr/>
        </p:nvSpPr>
        <p:spPr>
          <a:xfrm>
            <a:off x="4978586" y="1018677"/>
            <a:ext cx="4572000" cy="2862322"/>
          </a:xfrm>
          <a:prstGeom prst="rect">
            <a:avLst/>
          </a:prstGeom>
        </p:spPr>
        <p:txBody>
          <a:bodyPr>
            <a:spAutoFit/>
          </a:bodyPr>
          <a:lstStyle/>
          <a:p>
            <a:r>
              <a:rPr lang="th-TH" sz="3000" b="1" dirty="0">
                <a:solidFill>
                  <a:srgbClr val="002060"/>
                </a:solidFill>
                <a:latin typeface="TH SarabunPSK" panose="020B0500040200020003" pitchFamily="34" charset="-34"/>
                <a:cs typeface="TH SarabunPSK" panose="020B0500040200020003" pitchFamily="34" charset="-34"/>
              </a:rPr>
              <a:t>-การข่มอย่างสมบูรณ์ </a:t>
            </a:r>
          </a:p>
          <a:p>
            <a:r>
              <a:rPr lang="th-TH" sz="3000" b="1" dirty="0">
                <a:solidFill>
                  <a:srgbClr val="002060"/>
                </a:solidFill>
                <a:latin typeface="TH SarabunPSK" panose="020B0500040200020003" pitchFamily="34" charset="-34"/>
                <a:cs typeface="TH SarabunPSK" panose="020B0500040200020003" pitchFamily="34" charset="-34"/>
              </a:rPr>
              <a:t>(</a:t>
            </a:r>
            <a:r>
              <a:rPr lang="th-TH" sz="3000" b="1" dirty="0" err="1">
                <a:solidFill>
                  <a:srgbClr val="002060"/>
                </a:solidFill>
                <a:latin typeface="TH SarabunPSK" panose="020B0500040200020003" pitchFamily="34" charset="-34"/>
                <a:cs typeface="TH SarabunPSK" panose="020B0500040200020003" pitchFamily="34" charset="-34"/>
              </a:rPr>
              <a:t>complete</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dominant</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-จีโนไทป์(</a:t>
            </a:r>
            <a:r>
              <a:rPr lang="th-TH" sz="3000" b="1" dirty="0" err="1">
                <a:solidFill>
                  <a:srgbClr val="002060"/>
                </a:solidFill>
                <a:latin typeface="TH SarabunPSK" panose="020B0500040200020003" pitchFamily="34" charset="-34"/>
                <a:cs typeface="TH SarabunPSK" panose="020B0500040200020003" pitchFamily="34" charset="-34"/>
              </a:rPr>
              <a:t>genotype</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-ฟีโน</a:t>
            </a:r>
            <a:r>
              <a:rPr lang="th-TH" sz="3000" b="1" dirty="0" err="1">
                <a:solidFill>
                  <a:srgbClr val="002060"/>
                </a:solidFill>
                <a:latin typeface="TH SarabunPSK" panose="020B0500040200020003" pitchFamily="34" charset="-34"/>
                <a:cs typeface="TH SarabunPSK" panose="020B0500040200020003" pitchFamily="34" charset="-34"/>
              </a:rPr>
              <a:t>ไทป์</a:t>
            </a:r>
            <a:r>
              <a:rPr lang="th-TH" sz="3000" b="1" dirty="0">
                <a:solidFill>
                  <a:srgbClr val="002060"/>
                </a:solidFill>
                <a:latin typeface="TH SarabunPSK" panose="020B0500040200020003" pitchFamily="34" charset="-34"/>
                <a:cs typeface="TH SarabunPSK" panose="020B0500040200020003" pitchFamily="34" charset="-34"/>
              </a:rPr>
              <a:t>(</a:t>
            </a:r>
            <a:r>
              <a:rPr lang="en-US" sz="3000" b="1">
                <a:solidFill>
                  <a:srgbClr val="002060"/>
                </a:solidFill>
                <a:latin typeface="TH SarabunPSK" panose="020B0500040200020003" pitchFamily="34" charset="-34"/>
                <a:cs typeface="TH SarabunPSK" panose="020B0500040200020003" pitchFamily="34" charset="-34"/>
              </a:rPr>
              <a:t>f</a:t>
            </a:r>
            <a:r>
              <a:rPr lang="th-TH" sz="3000" b="1">
                <a:solidFill>
                  <a:srgbClr val="002060"/>
                </a:solidFill>
                <a:latin typeface="TH SarabunPSK" panose="020B0500040200020003" pitchFamily="34" charset="-34"/>
                <a:cs typeface="TH SarabunPSK" panose="020B0500040200020003" pitchFamily="34" charset="-34"/>
              </a:rPr>
              <a:t>enotype</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a:t>
            </a:r>
            <a:r>
              <a:rPr lang="th-TH" sz="3000" b="1" dirty="0" err="1">
                <a:solidFill>
                  <a:srgbClr val="002060"/>
                </a:solidFill>
                <a:latin typeface="TH SarabunPSK" panose="020B0500040200020003" pitchFamily="34" charset="-34"/>
                <a:cs typeface="TH SarabunPSK" panose="020B0500040200020003" pitchFamily="34" charset="-34"/>
              </a:rPr>
              <a:t>ฮอ</a:t>
            </a:r>
            <a:r>
              <a:rPr lang="th-TH" sz="3000" b="1" dirty="0">
                <a:solidFill>
                  <a:srgbClr val="002060"/>
                </a:solidFill>
                <a:latin typeface="TH SarabunPSK" panose="020B0500040200020003" pitchFamily="34" charset="-34"/>
                <a:cs typeface="TH SarabunPSK" panose="020B0500040200020003" pitchFamily="34" charset="-34"/>
              </a:rPr>
              <a:t>มอไซก</a:t>
            </a:r>
            <a:r>
              <a:rPr lang="th-TH" sz="3000" b="1" dirty="0" err="1">
                <a:solidFill>
                  <a:srgbClr val="002060"/>
                </a:solidFill>
                <a:latin typeface="TH SarabunPSK" panose="020B0500040200020003" pitchFamily="34" charset="-34"/>
                <a:cs typeface="TH SarabunPSK" panose="020B0500040200020003" pitchFamily="34" charset="-34"/>
              </a:rPr>
              <a:t>ัส</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homozygous</a:t>
            </a:r>
            <a:r>
              <a:rPr lang="th-TH" sz="3000" b="1" dirty="0">
                <a:solidFill>
                  <a:srgbClr val="002060"/>
                </a:solidFill>
                <a:latin typeface="TH SarabunPSK" panose="020B0500040200020003" pitchFamily="34" charset="-34"/>
                <a:cs typeface="TH SarabunPSK" panose="020B0500040200020003" pitchFamily="34" charset="-34"/>
              </a:rPr>
              <a:t>) </a:t>
            </a:r>
          </a:p>
          <a:p>
            <a:r>
              <a:rPr lang="th-TH" sz="3000" b="1" dirty="0">
                <a:solidFill>
                  <a:srgbClr val="002060"/>
                </a:solidFill>
                <a:latin typeface="TH SarabunPSK" panose="020B0500040200020003" pitchFamily="34" charset="-34"/>
                <a:cs typeface="TH SarabunPSK" panose="020B0500040200020003" pitchFamily="34" charset="-34"/>
              </a:rPr>
              <a:t>-เฮเทอ</a:t>
            </a:r>
            <a:r>
              <a:rPr lang="th-TH" sz="3000" b="1" dirty="0" err="1">
                <a:solidFill>
                  <a:srgbClr val="002060"/>
                </a:solidFill>
                <a:latin typeface="TH SarabunPSK" panose="020B0500040200020003" pitchFamily="34" charset="-34"/>
                <a:cs typeface="TH SarabunPSK" panose="020B0500040200020003" pitchFamily="34" charset="-34"/>
              </a:rPr>
              <a:t>โร</a:t>
            </a:r>
            <a:r>
              <a:rPr lang="th-TH" sz="3000" b="1" dirty="0">
                <a:solidFill>
                  <a:srgbClr val="002060"/>
                </a:solidFill>
                <a:latin typeface="TH SarabunPSK" panose="020B0500040200020003" pitchFamily="34" charset="-34"/>
                <a:cs typeface="TH SarabunPSK" panose="020B0500040200020003" pitchFamily="34" charset="-34"/>
              </a:rPr>
              <a:t>ไซก</a:t>
            </a:r>
            <a:r>
              <a:rPr lang="th-TH" sz="3000" b="1" dirty="0" err="1">
                <a:solidFill>
                  <a:srgbClr val="002060"/>
                </a:solidFill>
                <a:latin typeface="TH SarabunPSK" panose="020B0500040200020003" pitchFamily="34" charset="-34"/>
                <a:cs typeface="TH SarabunPSK" panose="020B0500040200020003" pitchFamily="34" charset="-34"/>
              </a:rPr>
              <a:t>ัส</a:t>
            </a:r>
            <a:r>
              <a:rPr lang="th-TH" sz="3000" b="1" dirty="0">
                <a:solidFill>
                  <a:srgbClr val="002060"/>
                </a:solidFill>
                <a:latin typeface="TH SarabunPSK" panose="020B0500040200020003" pitchFamily="34" charset="-34"/>
                <a:cs typeface="TH SarabunPSK" panose="020B0500040200020003" pitchFamily="34" charset="-34"/>
              </a:rPr>
              <a:t> (</a:t>
            </a:r>
            <a:r>
              <a:rPr lang="th-TH" sz="3000" b="1" dirty="0" err="1">
                <a:solidFill>
                  <a:srgbClr val="002060"/>
                </a:solidFill>
                <a:latin typeface="TH SarabunPSK" panose="020B0500040200020003" pitchFamily="34" charset="-34"/>
                <a:cs typeface="TH SarabunPSK" panose="020B0500040200020003" pitchFamily="34" charset="-34"/>
              </a:rPr>
              <a:t>heterozygous</a:t>
            </a:r>
            <a:r>
              <a:rPr lang="th-TH" sz="3000" b="1" dirty="0">
                <a:solidFill>
                  <a:srgbClr val="002060"/>
                </a:solidFill>
                <a:latin typeface="TH SarabunPSK" panose="020B0500040200020003" pitchFamily="34" charset="-34"/>
                <a:cs typeface="TH SarabunPSK" panose="020B0500040200020003" pitchFamily="34" charset="-34"/>
              </a:rPr>
              <a:t>)</a:t>
            </a:r>
            <a:endParaRPr lang="th-TH" sz="3000" dirty="0"/>
          </a:p>
        </p:txBody>
      </p:sp>
      <p:cxnSp>
        <p:nvCxnSpPr>
          <p:cNvPr id="8" name="ตัวเชื่อมต่อตรง 7">
            <a:extLst>
              <a:ext uri="{FF2B5EF4-FFF2-40B4-BE49-F238E27FC236}">
                <a16:creationId xmlns:a16="http://schemas.microsoft.com/office/drawing/2014/main" id="{0EC62408-A992-4F51-8632-E575425F900E}"/>
              </a:ext>
            </a:extLst>
          </p:cNvPr>
          <p:cNvCxnSpPr/>
          <p:nvPr/>
        </p:nvCxnSpPr>
        <p:spPr>
          <a:xfrm>
            <a:off x="4974575" y="1105556"/>
            <a:ext cx="0" cy="2664000"/>
          </a:xfrm>
          <a:prstGeom prst="line">
            <a:avLst/>
          </a:prstGeom>
          <a:ln>
            <a:solidFill>
              <a:srgbClr val="2A51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117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1149373" y="1088493"/>
            <a:ext cx="7659469" cy="630942"/>
          </a:xfrm>
          <a:prstGeom prst="rect">
            <a:avLst/>
          </a:prstGeom>
        </p:spPr>
        <p:txBody>
          <a:bodyPr wrap="none">
            <a:spAutoFit/>
          </a:bodyPr>
          <a:lstStyle/>
          <a:p>
            <a:r>
              <a:rPr lang="th-TH" sz="3500" b="1" u="sng" dirty="0">
                <a:solidFill>
                  <a:schemeClr val="accent2">
                    <a:lumMod val="50000"/>
                  </a:schemeClr>
                </a:solidFill>
                <a:latin typeface="TH SarabunPSK" panose="020B0500040200020003" pitchFamily="34" charset="-34"/>
                <a:cs typeface="TH SarabunPSK" panose="020B0500040200020003" pitchFamily="34" charset="-34"/>
              </a:rPr>
              <a:t>เรื่องที่ 2 โครโมโซมของมนุษย์และความผิดปกติทางพันธุกรรม</a:t>
            </a:r>
          </a:p>
        </p:txBody>
      </p:sp>
      <p:pic>
        <p:nvPicPr>
          <p:cNvPr id="9" name="รูปภาพ 8">
            <a:extLst>
              <a:ext uri="{FF2B5EF4-FFF2-40B4-BE49-F238E27FC236}">
                <a16:creationId xmlns:a16="http://schemas.microsoft.com/office/drawing/2014/main" id="{90212F2D-AD43-4DB2-A965-DDE8FF768C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6130" y="3578595"/>
            <a:ext cx="1052368" cy="1052368"/>
          </a:xfrm>
          <a:prstGeom prst="rect">
            <a:avLst/>
          </a:prstGeom>
        </p:spPr>
      </p:pic>
      <p:pic>
        <p:nvPicPr>
          <p:cNvPr id="12" name="รูปภาพ 11">
            <a:extLst>
              <a:ext uri="{FF2B5EF4-FFF2-40B4-BE49-F238E27FC236}">
                <a16:creationId xmlns:a16="http://schemas.microsoft.com/office/drawing/2014/main" id="{F002D61A-5926-43C3-9981-027A40FAF24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44493" y="2038617"/>
            <a:ext cx="540000" cy="540000"/>
          </a:xfrm>
          <a:prstGeom prst="rect">
            <a:avLst/>
          </a:prstGeom>
          <a:noFill/>
        </p:spPr>
      </p:pic>
      <p:pic>
        <p:nvPicPr>
          <p:cNvPr id="13" name="รูปภาพ 12">
            <a:extLst>
              <a:ext uri="{FF2B5EF4-FFF2-40B4-BE49-F238E27FC236}">
                <a16:creationId xmlns:a16="http://schemas.microsoft.com/office/drawing/2014/main" id="{546D2FC3-724A-4835-8E93-FC4F7A9E7FE4}"/>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50867" y="2682196"/>
            <a:ext cx="540000" cy="540000"/>
          </a:xfrm>
          <a:prstGeom prst="rect">
            <a:avLst/>
          </a:prstGeom>
          <a:noFill/>
        </p:spPr>
      </p:pic>
      <p:pic>
        <p:nvPicPr>
          <p:cNvPr id="14" name="รูปภาพ 13">
            <a:extLst>
              <a:ext uri="{FF2B5EF4-FFF2-40B4-BE49-F238E27FC236}">
                <a16:creationId xmlns:a16="http://schemas.microsoft.com/office/drawing/2014/main" id="{4D79242B-CD50-4CA7-A8E2-053911680A8A}"/>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81301" y="3308595"/>
            <a:ext cx="540000" cy="540000"/>
          </a:xfrm>
          <a:prstGeom prst="rect">
            <a:avLst/>
          </a:prstGeom>
          <a:noFill/>
        </p:spPr>
      </p:pic>
      <p:pic>
        <p:nvPicPr>
          <p:cNvPr id="15" name="รูปภาพ 14">
            <a:extLst>
              <a:ext uri="{FF2B5EF4-FFF2-40B4-BE49-F238E27FC236}">
                <a16:creationId xmlns:a16="http://schemas.microsoft.com/office/drawing/2014/main" id="{0D080C1D-60E1-45D2-846E-D95BD9CAB77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81301" y="3959058"/>
            <a:ext cx="540000" cy="540000"/>
          </a:xfrm>
          <a:prstGeom prst="rect">
            <a:avLst/>
          </a:prstGeom>
          <a:noFill/>
        </p:spPr>
      </p:pic>
      <p:pic>
        <p:nvPicPr>
          <p:cNvPr id="10" name="รูปภาพ 9">
            <a:extLst>
              <a:ext uri="{FF2B5EF4-FFF2-40B4-BE49-F238E27FC236}">
                <a16:creationId xmlns:a16="http://schemas.microsoft.com/office/drawing/2014/main" id="{69BB9AFB-1A90-4EEA-A903-7B50F13C61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392" y="1011272"/>
            <a:ext cx="593981" cy="593981"/>
          </a:xfrm>
          <a:prstGeom prst="rect">
            <a:avLst/>
          </a:prstGeom>
        </p:spPr>
      </p:pic>
      <p:sp>
        <p:nvSpPr>
          <p:cNvPr id="17" name="สี่เหลี่ยมผืนผ้า 16">
            <a:extLst>
              <a:ext uri="{FF2B5EF4-FFF2-40B4-BE49-F238E27FC236}">
                <a16:creationId xmlns:a16="http://schemas.microsoft.com/office/drawing/2014/main" id="{E6EDC87C-12DF-4E40-A56F-7A71A88B7B35}"/>
              </a:ext>
            </a:extLst>
          </p:cNvPr>
          <p:cNvSpPr/>
          <p:nvPr/>
        </p:nvSpPr>
        <p:spPr>
          <a:xfrm>
            <a:off x="2277630" y="2115961"/>
            <a:ext cx="5811253" cy="2492990"/>
          </a:xfrm>
          <a:prstGeom prst="rect">
            <a:avLst/>
          </a:prstGeom>
        </p:spPr>
        <p:txBody>
          <a:bodyPr wrap="square">
            <a:spAutoFit/>
          </a:bodyPr>
          <a:lstStyle/>
          <a:p>
            <a:r>
              <a:rPr lang="th-TH" sz="3000" b="1" dirty="0">
                <a:solidFill>
                  <a:srgbClr val="002060"/>
                </a:solidFill>
                <a:latin typeface="TH SarabunPSK" panose="020B0500040200020003" pitchFamily="34" charset="-34"/>
                <a:cs typeface="TH SarabunPSK" panose="020B0500040200020003" pitchFamily="34" charset="-34"/>
              </a:rPr>
              <a:t>โครโมโซมในเซลล์ร่างกายของมนุษย์</a:t>
            </a:r>
          </a:p>
          <a:p>
            <a:endParaRPr lang="th-TH" sz="1200" b="1" dirty="0">
              <a:solidFill>
                <a:srgbClr val="002060"/>
              </a:solidFill>
              <a:latin typeface="TH SarabunPSK" panose="020B0500040200020003" pitchFamily="34" charset="-34"/>
              <a:cs typeface="TH SarabunPSK" panose="020B0500040200020003" pitchFamily="34" charset="-34"/>
            </a:endParaRPr>
          </a:p>
          <a:p>
            <a:r>
              <a:rPr lang="th-TH" sz="3000" b="1" dirty="0">
                <a:solidFill>
                  <a:srgbClr val="002060"/>
                </a:solidFill>
                <a:latin typeface="TH SarabunPSK" panose="020B0500040200020003" pitchFamily="34" charset="-34"/>
                <a:cs typeface="TH SarabunPSK" panose="020B0500040200020003" pitchFamily="34" charset="-34"/>
              </a:rPr>
              <a:t>ความแตกต่างของการแบ่งเซลล์ของสิ่งมีชีวิต</a:t>
            </a:r>
          </a:p>
          <a:p>
            <a:endParaRPr lang="th-TH" sz="1200" b="1" dirty="0">
              <a:solidFill>
                <a:srgbClr val="002060"/>
              </a:solidFill>
              <a:latin typeface="TH SarabunPSK" panose="020B0500040200020003" pitchFamily="34" charset="-34"/>
              <a:cs typeface="TH SarabunPSK" panose="020B0500040200020003" pitchFamily="34" charset="-34"/>
            </a:endParaRPr>
          </a:p>
          <a:p>
            <a:r>
              <a:rPr lang="th-TH" sz="3000" b="1" dirty="0">
                <a:solidFill>
                  <a:srgbClr val="002060"/>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a:p>
            <a:endParaRPr lang="th-TH" sz="1200" b="1" dirty="0">
              <a:solidFill>
                <a:srgbClr val="002060"/>
              </a:solidFill>
              <a:latin typeface="TH SarabunPSK" panose="020B0500040200020003" pitchFamily="34" charset="-34"/>
              <a:cs typeface="TH SarabunPSK" panose="020B0500040200020003" pitchFamily="34" charset="-34"/>
            </a:endParaRPr>
          </a:p>
          <a:p>
            <a:r>
              <a:rPr lang="th-TH" sz="3000" b="1" dirty="0">
                <a:solidFill>
                  <a:srgbClr val="002060"/>
                </a:solidFill>
                <a:latin typeface="TH SarabunPSK" panose="020B0500040200020003" pitchFamily="34" charset="-34"/>
                <a:cs typeface="TH SarabunPSK" panose="020B0500040200020003" pitchFamily="34" charset="-34"/>
              </a:rPr>
              <a:t>โอกาสในการเกิดโรคทางพันธุกรรม</a:t>
            </a:r>
          </a:p>
        </p:txBody>
      </p:sp>
    </p:spTree>
    <p:extLst>
      <p:ext uri="{BB962C8B-B14F-4D97-AF65-F5344CB8AC3E}">
        <p14:creationId xmlns:p14="http://schemas.microsoft.com/office/powerpoint/2010/main" val="658812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9"/>
                                        </p:tgtEl>
                                        <p:attrNameLst>
                                          <p:attrName>r</p:attrName>
                                        </p:attrNameLst>
                                      </p:cBhvr>
                                    </p:animRot>
                                  </p:childTnLst>
                                </p:cTn>
                              </p:par>
                              <p:par>
                                <p:cTn id="7" presetID="8" presetClass="emph" presetSubtype="0" fill="hold" nodeType="withEffect">
                                  <p:stCondLst>
                                    <p:cond delay="0"/>
                                  </p:stCondLst>
                                  <p:childTnLst>
                                    <p:animRot by="21600000">
                                      <p:cBhvr>
                                        <p:cTn id="8" dur="3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2177715" y="185024"/>
            <a:ext cx="5474369" cy="707886"/>
          </a:xfrm>
          <a:prstGeom prst="rect">
            <a:avLst/>
          </a:prstGeom>
        </p:spPr>
        <p:txBody>
          <a:bodyPr wrap="square">
            <a:spAutoFit/>
          </a:bodyPr>
          <a:lstStyle/>
          <a:p>
            <a:r>
              <a:rPr lang="th-TH" sz="4000" b="1" dirty="0">
                <a:solidFill>
                  <a:srgbClr val="002060"/>
                </a:solidFill>
                <a:latin typeface="TH SarabunPSK" panose="020B0500040200020003" pitchFamily="34" charset="-34"/>
                <a:cs typeface="TH SarabunPSK" panose="020B0500040200020003" pitchFamily="34" charset="-34"/>
              </a:rPr>
              <a:t>โครโมโซมในเซลล์ร่างกายของมนุษย์</a:t>
            </a:r>
          </a:p>
        </p:txBody>
      </p:sp>
      <p:pic>
        <p:nvPicPr>
          <p:cNvPr id="4" name="รูปภาพ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1916" y="241976"/>
            <a:ext cx="593981" cy="593981"/>
          </a:xfrm>
          <a:prstGeom prst="rect">
            <a:avLst/>
          </a:prstGeom>
        </p:spPr>
      </p:pic>
      <p:sp>
        <p:nvSpPr>
          <p:cNvPr id="5" name="สี่เหลี่ยมผืนผ้า 4"/>
          <p:cNvSpPr/>
          <p:nvPr/>
        </p:nvSpPr>
        <p:spPr>
          <a:xfrm>
            <a:off x="305219" y="886884"/>
            <a:ext cx="8795084" cy="707886"/>
          </a:xfrm>
          <a:prstGeom prst="rect">
            <a:avLst/>
          </a:prstGeom>
        </p:spPr>
        <p:txBody>
          <a:bodyPr wrap="square">
            <a:spAutoFit/>
          </a:bodyPr>
          <a:lstStyle/>
          <a:p>
            <a:r>
              <a:rPr lang="th-TH" sz="2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สิ่งมีชีวิตต่างชนิดกันจะมีลักษณะแตกต่างกัน ลักษณะเหล่านี้ถูกควบคุมโดยยีนที่อยู่บนโครโมโซม ทำให้สิ่งมีชีวิตต่างชนิดกันจะมีจำนวนโครโมโซมแตกต่างกัน สิ่งมีชีวิตชนิดเดียวกันจะมีจำนวนโครโมโซมเท่ากันและมีจำนวนคงที่เสมอในแต่ละรุ่น</a:t>
            </a:r>
            <a:endParaRPr lang="th-TH" sz="1800" b="1" dirty="0">
              <a:solidFill>
                <a:srgbClr val="002060"/>
              </a:solidFill>
              <a:latin typeface="TH SarabunPSK" panose="020B0500040200020003" pitchFamily="34" charset="-34"/>
              <a:cs typeface="TH SarabunPSK" panose="020B0500040200020003" pitchFamily="34" charset="-34"/>
            </a:endParaRPr>
          </a:p>
        </p:txBody>
      </p:sp>
      <p:graphicFrame>
        <p:nvGraphicFramePr>
          <p:cNvPr id="6" name="ตาราง 5"/>
          <p:cNvGraphicFramePr>
            <a:graphicFrameLocks noGrp="1"/>
          </p:cNvGraphicFramePr>
          <p:nvPr>
            <p:extLst>
              <p:ext uri="{D42A27DB-BD31-4B8C-83A1-F6EECF244321}">
                <p14:modId xmlns:p14="http://schemas.microsoft.com/office/powerpoint/2010/main" val="1641877926"/>
              </p:ext>
            </p:extLst>
          </p:nvPr>
        </p:nvGraphicFramePr>
        <p:xfrm>
          <a:off x="2348050" y="1645697"/>
          <a:ext cx="4709421" cy="3470148"/>
        </p:xfrm>
        <a:graphic>
          <a:graphicData uri="http://schemas.openxmlformats.org/drawingml/2006/table">
            <a:tbl>
              <a:tblPr firstRow="1" firstCol="1" bandRow="1">
                <a:tableStyleId>{10A1B5D5-9B99-4C35-A422-299274C87663}</a:tableStyleId>
              </a:tblPr>
              <a:tblGrid>
                <a:gridCol w="2646589">
                  <a:extLst>
                    <a:ext uri="{9D8B030D-6E8A-4147-A177-3AD203B41FA5}">
                      <a16:colId xmlns:a16="http://schemas.microsoft.com/office/drawing/2014/main" val="20000"/>
                    </a:ext>
                  </a:extLst>
                </a:gridCol>
                <a:gridCol w="2062832">
                  <a:extLst>
                    <a:ext uri="{9D8B030D-6E8A-4147-A177-3AD203B41FA5}">
                      <a16:colId xmlns:a16="http://schemas.microsoft.com/office/drawing/2014/main" val="20001"/>
                    </a:ext>
                  </a:extLst>
                </a:gridCol>
              </a:tblGrid>
              <a:tr h="0">
                <a:tc>
                  <a:txBody>
                    <a:bodyPr/>
                    <a:lstStyle/>
                    <a:p>
                      <a:pPr algn="ctr">
                        <a:lnSpc>
                          <a:spcPct val="115000"/>
                        </a:lnSpc>
                        <a:spcAft>
                          <a:spcPts val="0"/>
                        </a:spcAft>
                      </a:pPr>
                      <a:r>
                        <a:rPr lang="th-TH" sz="2200" dirty="0">
                          <a:effectLst/>
                          <a:latin typeface="TH SarabunPSK" panose="020B0500040200020003" pitchFamily="34" charset="-34"/>
                          <a:cs typeface="TH SarabunPSK" panose="020B0500040200020003" pitchFamily="34" charset="-34"/>
                        </a:rPr>
                        <a:t>สิ่งมีชีวิต</a:t>
                      </a:r>
                      <a:endParaRPr lang="en-US" sz="2200"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h-TH" sz="2200">
                          <a:effectLst/>
                          <a:latin typeface="TH SarabunPSK" panose="020B0500040200020003" pitchFamily="34" charset="-34"/>
                          <a:cs typeface="TH SarabunPSK" panose="020B0500040200020003" pitchFamily="34" charset="-34"/>
                        </a:rPr>
                        <a:t>จำนวนโครโมโซม</a:t>
                      </a:r>
                      <a:endParaRPr lang="en-US" sz="22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0">
                <a:tc>
                  <a:txBody>
                    <a:bodyPr/>
                    <a:lstStyle/>
                    <a:p>
                      <a:pPr algn="ctr">
                        <a:lnSpc>
                          <a:spcPct val="115000"/>
                        </a:lnSpc>
                        <a:spcAft>
                          <a:spcPts val="0"/>
                        </a:spcAft>
                      </a:pPr>
                      <a:r>
                        <a:rPr lang="th-TH" sz="2200" dirty="0">
                          <a:effectLst/>
                          <a:latin typeface="TH SarabunPSK" panose="020B0500040200020003" pitchFamily="34" charset="-34"/>
                          <a:cs typeface="TH SarabunPSK" panose="020B0500040200020003" pitchFamily="34" charset="-34"/>
                        </a:rPr>
                        <a:t>ถั่วลันเตา</a:t>
                      </a:r>
                      <a:endParaRPr lang="en-US" sz="2200"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h-TH" sz="2200" b="1" dirty="0">
                          <a:effectLst/>
                          <a:latin typeface="TH SarabunPSK" panose="020B0500040200020003" pitchFamily="34" charset="-34"/>
                          <a:cs typeface="TH SarabunPSK" panose="020B0500040200020003" pitchFamily="34" charset="-34"/>
                        </a:rPr>
                        <a:t>14</a:t>
                      </a:r>
                      <a:endParaRPr lang="en-US" sz="22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0">
                <a:tc>
                  <a:txBody>
                    <a:bodyPr/>
                    <a:lstStyle/>
                    <a:p>
                      <a:pPr algn="ctr">
                        <a:lnSpc>
                          <a:spcPct val="115000"/>
                        </a:lnSpc>
                        <a:spcAft>
                          <a:spcPts val="0"/>
                        </a:spcAft>
                      </a:pPr>
                      <a:r>
                        <a:rPr lang="th-TH" sz="2200" dirty="0">
                          <a:effectLst/>
                          <a:latin typeface="TH SarabunPSK" panose="020B0500040200020003" pitchFamily="34" charset="-34"/>
                          <a:cs typeface="TH SarabunPSK" panose="020B0500040200020003" pitchFamily="34" charset="-34"/>
                        </a:rPr>
                        <a:t>หอมหัวใหญ่</a:t>
                      </a:r>
                      <a:endParaRPr lang="en-US" sz="2200"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h-TH" sz="2200" b="1" dirty="0">
                          <a:effectLst/>
                          <a:latin typeface="TH SarabunPSK" panose="020B0500040200020003" pitchFamily="34" charset="-34"/>
                          <a:cs typeface="TH SarabunPSK" panose="020B0500040200020003" pitchFamily="34" charset="-34"/>
                        </a:rPr>
                        <a:t>16</a:t>
                      </a:r>
                      <a:endParaRPr lang="en-US" sz="22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0">
                <a:tc>
                  <a:txBody>
                    <a:bodyPr/>
                    <a:lstStyle/>
                    <a:p>
                      <a:pPr algn="ctr">
                        <a:lnSpc>
                          <a:spcPct val="115000"/>
                        </a:lnSpc>
                        <a:spcAft>
                          <a:spcPts val="0"/>
                        </a:spcAft>
                      </a:pPr>
                      <a:r>
                        <a:rPr lang="th-TH" sz="2200" dirty="0">
                          <a:effectLst/>
                          <a:latin typeface="TH SarabunPSK" panose="020B0500040200020003" pitchFamily="34" charset="-34"/>
                          <a:cs typeface="TH SarabunPSK" panose="020B0500040200020003" pitchFamily="34" charset="-34"/>
                        </a:rPr>
                        <a:t>มะเขือเทศ</a:t>
                      </a:r>
                      <a:endParaRPr lang="en-US" sz="2200"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h-TH" sz="2200" b="1" dirty="0">
                          <a:effectLst/>
                          <a:latin typeface="TH SarabunPSK" panose="020B0500040200020003" pitchFamily="34" charset="-34"/>
                          <a:cs typeface="TH SarabunPSK" panose="020B0500040200020003" pitchFamily="34" charset="-34"/>
                        </a:rPr>
                        <a:t>24</a:t>
                      </a:r>
                      <a:endParaRPr lang="en-US" sz="22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0">
                <a:tc>
                  <a:txBody>
                    <a:bodyPr/>
                    <a:lstStyle/>
                    <a:p>
                      <a:pPr algn="ctr">
                        <a:lnSpc>
                          <a:spcPct val="115000"/>
                        </a:lnSpc>
                        <a:spcAft>
                          <a:spcPts val="0"/>
                        </a:spcAft>
                      </a:pPr>
                      <a:r>
                        <a:rPr lang="th-TH" sz="2200">
                          <a:effectLst/>
                          <a:latin typeface="TH SarabunPSK" panose="020B0500040200020003" pitchFamily="34" charset="-34"/>
                          <a:cs typeface="TH SarabunPSK" panose="020B0500040200020003" pitchFamily="34" charset="-34"/>
                        </a:rPr>
                        <a:t>ข้าวสาลี</a:t>
                      </a:r>
                      <a:endParaRPr lang="en-US" sz="22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h-TH" sz="2200" b="1" dirty="0">
                          <a:effectLst/>
                          <a:latin typeface="TH SarabunPSK" panose="020B0500040200020003" pitchFamily="34" charset="-34"/>
                          <a:cs typeface="TH SarabunPSK" panose="020B0500040200020003" pitchFamily="34" charset="-34"/>
                        </a:rPr>
                        <a:t>42</a:t>
                      </a:r>
                      <a:endParaRPr lang="en-US" sz="22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0">
                <a:tc>
                  <a:txBody>
                    <a:bodyPr/>
                    <a:lstStyle/>
                    <a:p>
                      <a:pPr algn="ctr">
                        <a:lnSpc>
                          <a:spcPct val="115000"/>
                        </a:lnSpc>
                        <a:spcAft>
                          <a:spcPts val="0"/>
                        </a:spcAft>
                      </a:pPr>
                      <a:r>
                        <a:rPr lang="th-TH" sz="2200">
                          <a:effectLst/>
                          <a:latin typeface="TH SarabunPSK" panose="020B0500040200020003" pitchFamily="34" charset="-34"/>
                          <a:cs typeface="TH SarabunPSK" panose="020B0500040200020003" pitchFamily="34" charset="-34"/>
                        </a:rPr>
                        <a:t>แมลงวันผลไม้</a:t>
                      </a:r>
                      <a:endParaRPr lang="en-US" sz="22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h-TH" sz="2200" b="1" dirty="0">
                          <a:effectLst/>
                          <a:latin typeface="TH SarabunPSK" panose="020B0500040200020003" pitchFamily="34" charset="-34"/>
                          <a:cs typeface="TH SarabunPSK" panose="020B0500040200020003" pitchFamily="34" charset="-34"/>
                        </a:rPr>
                        <a:t>8</a:t>
                      </a:r>
                      <a:endParaRPr lang="en-US" sz="22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0">
                <a:tc>
                  <a:txBody>
                    <a:bodyPr/>
                    <a:lstStyle/>
                    <a:p>
                      <a:pPr algn="ctr">
                        <a:lnSpc>
                          <a:spcPct val="115000"/>
                        </a:lnSpc>
                        <a:spcAft>
                          <a:spcPts val="0"/>
                        </a:spcAft>
                      </a:pPr>
                      <a:r>
                        <a:rPr lang="th-TH" sz="2200">
                          <a:effectLst/>
                          <a:latin typeface="TH SarabunPSK" panose="020B0500040200020003" pitchFamily="34" charset="-34"/>
                          <a:cs typeface="TH SarabunPSK" panose="020B0500040200020003" pitchFamily="34" charset="-34"/>
                        </a:rPr>
                        <a:t>ไส้เดือนดิน</a:t>
                      </a:r>
                      <a:endParaRPr lang="en-US" sz="22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h-TH" sz="2200" b="1" dirty="0">
                          <a:effectLst/>
                          <a:latin typeface="TH SarabunPSK" panose="020B0500040200020003" pitchFamily="34" charset="-34"/>
                          <a:cs typeface="TH SarabunPSK" panose="020B0500040200020003" pitchFamily="34" charset="-34"/>
                        </a:rPr>
                        <a:t>36</a:t>
                      </a:r>
                      <a:endParaRPr lang="en-US" sz="22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0">
                <a:tc>
                  <a:txBody>
                    <a:bodyPr/>
                    <a:lstStyle/>
                    <a:p>
                      <a:pPr algn="ctr">
                        <a:lnSpc>
                          <a:spcPct val="115000"/>
                        </a:lnSpc>
                        <a:spcAft>
                          <a:spcPts val="0"/>
                        </a:spcAft>
                      </a:pPr>
                      <a:r>
                        <a:rPr lang="th-TH" sz="2200">
                          <a:effectLst/>
                          <a:latin typeface="TH SarabunPSK" panose="020B0500040200020003" pitchFamily="34" charset="-34"/>
                          <a:cs typeface="TH SarabunPSK" panose="020B0500040200020003" pitchFamily="34" charset="-34"/>
                        </a:rPr>
                        <a:t>ลิงชิมแพนซี</a:t>
                      </a:r>
                      <a:endParaRPr lang="en-US" sz="22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h-TH" sz="2200" b="1" dirty="0">
                          <a:effectLst/>
                          <a:latin typeface="TH SarabunPSK" panose="020B0500040200020003" pitchFamily="34" charset="-34"/>
                          <a:cs typeface="TH SarabunPSK" panose="020B0500040200020003" pitchFamily="34" charset="-34"/>
                        </a:rPr>
                        <a:t>48</a:t>
                      </a:r>
                      <a:endParaRPr lang="en-US" sz="22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0">
                <a:tc>
                  <a:txBody>
                    <a:bodyPr/>
                    <a:lstStyle/>
                    <a:p>
                      <a:pPr algn="ctr">
                        <a:lnSpc>
                          <a:spcPct val="115000"/>
                        </a:lnSpc>
                        <a:spcAft>
                          <a:spcPts val="0"/>
                        </a:spcAft>
                      </a:pPr>
                      <a:r>
                        <a:rPr lang="th-TH" sz="2200" dirty="0">
                          <a:effectLst/>
                          <a:latin typeface="TH SarabunPSK" panose="020B0500040200020003" pitchFamily="34" charset="-34"/>
                          <a:cs typeface="TH SarabunPSK" panose="020B0500040200020003" pitchFamily="34" charset="-34"/>
                        </a:rPr>
                        <a:t>มนุษย์</a:t>
                      </a:r>
                      <a:endParaRPr lang="en-US" sz="2200"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ctr">
                        <a:lnSpc>
                          <a:spcPct val="115000"/>
                        </a:lnSpc>
                        <a:spcAft>
                          <a:spcPts val="0"/>
                        </a:spcAft>
                      </a:pPr>
                      <a:r>
                        <a:rPr lang="th-TH" sz="2200" b="1" dirty="0">
                          <a:effectLst/>
                          <a:latin typeface="TH SarabunPSK" panose="020B0500040200020003" pitchFamily="34" charset="-34"/>
                          <a:cs typeface="TH SarabunPSK" panose="020B0500040200020003" pitchFamily="34" charset="-34"/>
                        </a:rPr>
                        <a:t>46</a:t>
                      </a:r>
                      <a:endParaRPr lang="en-US" sz="22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7" name="รูปภาพ 6">
            <a:extLst>
              <a:ext uri="{FF2B5EF4-FFF2-40B4-BE49-F238E27FC236}">
                <a16:creationId xmlns:a16="http://schemas.microsoft.com/office/drawing/2014/main" id="{64408F66-7CB5-4E7A-8CCF-219442230B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3172" y="3819226"/>
            <a:ext cx="1052368" cy="1052368"/>
          </a:xfrm>
          <a:prstGeom prst="rect">
            <a:avLst/>
          </a:prstGeom>
        </p:spPr>
      </p:pic>
    </p:spTree>
    <p:extLst>
      <p:ext uri="{BB962C8B-B14F-4D97-AF65-F5344CB8AC3E}">
        <p14:creationId xmlns:p14="http://schemas.microsoft.com/office/powerpoint/2010/main" val="619044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4"/>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3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2308517" y="155282"/>
            <a:ext cx="5224507" cy="707886"/>
          </a:xfrm>
          <a:prstGeom prst="rect">
            <a:avLst/>
          </a:prstGeom>
        </p:spPr>
        <p:txBody>
          <a:bodyPr wrap="none">
            <a:spAutoFit/>
          </a:bodyPr>
          <a:lstStyle/>
          <a:p>
            <a:r>
              <a:rPr lang="th-TH" sz="4000" b="1" dirty="0">
                <a:solidFill>
                  <a:srgbClr val="002060"/>
                </a:solidFill>
                <a:latin typeface="TH SarabunPSK" panose="020B0500040200020003" pitchFamily="34" charset="-34"/>
                <a:cs typeface="TH SarabunPSK" panose="020B0500040200020003" pitchFamily="34" charset="-34"/>
              </a:rPr>
              <a:t>โครโมโซมในเซลล์ร่างกายของมนุษย์</a:t>
            </a:r>
          </a:p>
        </p:txBody>
      </p:sp>
      <p:pic>
        <p:nvPicPr>
          <p:cNvPr id="4" name="รูปภาพ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14536" y="168553"/>
            <a:ext cx="593981" cy="593981"/>
          </a:xfrm>
          <a:prstGeom prst="rect">
            <a:avLst/>
          </a:prstGeom>
        </p:spPr>
      </p:pic>
      <p:sp>
        <p:nvSpPr>
          <p:cNvPr id="5" name="สี่เหลี่ยมผืนผ้า 4"/>
          <p:cNvSpPr/>
          <p:nvPr/>
        </p:nvSpPr>
        <p:spPr>
          <a:xfrm>
            <a:off x="241370" y="775071"/>
            <a:ext cx="9144000" cy="1200329"/>
          </a:xfrm>
          <a:prstGeom prst="rect">
            <a:avLst/>
          </a:prstGeom>
        </p:spPr>
        <p:txBody>
          <a:bodyPr wrap="square">
            <a:spAutoFit/>
          </a:bodyPr>
          <a:lstStyle/>
          <a:p>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4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จำนวนโครโมโซมของมนุษย์เท่ากับ </a:t>
            </a:r>
            <a:r>
              <a:rPr lang="en-US" sz="24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46</a:t>
            </a:r>
            <a:r>
              <a:rPr lang="th-TH" sz="24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แท่งหรือ </a:t>
            </a:r>
            <a:r>
              <a:rPr lang="en-US" sz="24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23</a:t>
            </a:r>
            <a:r>
              <a:rPr lang="th-TH" sz="24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คู่ </a:t>
            </a: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เป็นโครโมโซมที่ไม่เกี่ยวข้องกับการกำหนดเพศ เรียกว่า </a:t>
            </a:r>
            <a:r>
              <a:rPr lang="th-TH" sz="24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ออโตโซม (</a:t>
            </a:r>
            <a:r>
              <a:rPr lang="en-US" sz="24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autosome)</a:t>
            </a:r>
            <a:r>
              <a:rPr lang="en-US" sz="24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จำนวน </a:t>
            </a:r>
            <a:r>
              <a:rPr lang="en-US"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22</a:t>
            </a: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คู่ และเป็นโครโมโซมที่กำหนดเพศ </a:t>
            </a:r>
            <a:r>
              <a:rPr lang="th-TH" sz="24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เรียกว่า โครโมโซมเพศ </a:t>
            </a:r>
            <a:endParaRPr lang="en-US" sz="24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endParaRPr>
          </a:p>
          <a:p>
            <a:r>
              <a:rPr lang="en-US" sz="24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(sex chromosome)</a:t>
            </a:r>
            <a:r>
              <a:rPr lang="en-US"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จำนวน </a:t>
            </a:r>
            <a:r>
              <a:rPr lang="en-US"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1</a:t>
            </a: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คู่</a:t>
            </a:r>
            <a:endParaRPr lang="th-TH" b="1" dirty="0">
              <a:solidFill>
                <a:srgbClr val="002060"/>
              </a:solidFill>
              <a:latin typeface="TH SarabunPSK" panose="020B0500040200020003" pitchFamily="34" charset="-34"/>
              <a:cs typeface="TH SarabunPSK" panose="020B0500040200020003" pitchFamily="34" charset="-34"/>
            </a:endParaRPr>
          </a:p>
        </p:txBody>
      </p:sp>
      <p:sp>
        <p:nvSpPr>
          <p:cNvPr id="8" name="สี่เหลี่ยมผืนผ้า 7"/>
          <p:cNvSpPr/>
          <p:nvPr/>
        </p:nvSpPr>
        <p:spPr>
          <a:xfrm>
            <a:off x="2489321" y="4410850"/>
            <a:ext cx="2324675" cy="338554"/>
          </a:xfrm>
          <a:prstGeom prst="rect">
            <a:avLst/>
          </a:prstGeom>
        </p:spPr>
        <p:txBody>
          <a:bodyPr wrap="none">
            <a:spAutoFit/>
          </a:bodyPr>
          <a:lstStyle/>
          <a:p>
            <a:r>
              <a:rPr lang="th-TH" sz="16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16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ออโตโซม          โครโมโซมเพศ</a:t>
            </a:r>
            <a:r>
              <a:rPr lang="en-US" sz="16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(XX)</a:t>
            </a:r>
            <a:r>
              <a:rPr lang="th-TH" sz="16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endParaRPr lang="th-TH" sz="1600" dirty="0">
              <a:solidFill>
                <a:srgbClr val="002060"/>
              </a:solidFill>
              <a:latin typeface="TH SarabunPSK" panose="020B0500040200020003" pitchFamily="34" charset="-34"/>
              <a:cs typeface="TH SarabunPSK" panose="020B0500040200020003" pitchFamily="34" charset="-34"/>
            </a:endParaRPr>
          </a:p>
        </p:txBody>
      </p:sp>
      <p:sp>
        <p:nvSpPr>
          <p:cNvPr id="9" name="สี่เหลี่ยมผืนผ้า 8"/>
          <p:cNvSpPr/>
          <p:nvPr/>
        </p:nvSpPr>
        <p:spPr>
          <a:xfrm>
            <a:off x="5705577" y="4391479"/>
            <a:ext cx="2318263" cy="338554"/>
          </a:xfrm>
          <a:prstGeom prst="rect">
            <a:avLst/>
          </a:prstGeom>
        </p:spPr>
        <p:txBody>
          <a:bodyPr wrap="none">
            <a:spAutoFit/>
          </a:bodyPr>
          <a:lstStyle/>
          <a:p>
            <a:r>
              <a:rPr lang="th-TH" sz="16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16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ออโตโซม          โครโมโซมเพศ</a:t>
            </a:r>
            <a:r>
              <a:rPr lang="en-US" sz="16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(XY)</a:t>
            </a:r>
            <a:r>
              <a:rPr lang="th-TH" sz="16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endParaRPr lang="th-TH" sz="1600" dirty="0">
              <a:solidFill>
                <a:srgbClr val="002060"/>
              </a:solidFill>
              <a:latin typeface="TH SarabunPSK" panose="020B0500040200020003" pitchFamily="34" charset="-34"/>
              <a:cs typeface="TH SarabunPSK" panose="020B0500040200020003" pitchFamily="34" charset="-34"/>
            </a:endParaRPr>
          </a:p>
        </p:txBody>
      </p:sp>
      <p:sp>
        <p:nvSpPr>
          <p:cNvPr id="10" name="สี่เหลี่ยมผืนผ้า 9"/>
          <p:cNvSpPr/>
          <p:nvPr/>
        </p:nvSpPr>
        <p:spPr>
          <a:xfrm>
            <a:off x="1304194" y="4710662"/>
            <a:ext cx="7708819" cy="517065"/>
          </a:xfrm>
          <a:prstGeom prst="rect">
            <a:avLst/>
          </a:prstGeom>
        </p:spPr>
        <p:txBody>
          <a:bodyPr wrap="square">
            <a:spAutoFit/>
          </a:bodyPr>
          <a:lstStyle/>
          <a:p>
            <a:pPr>
              <a:lnSpc>
                <a:spcPct val="115000"/>
              </a:lnSpc>
              <a:spcAft>
                <a:spcPts val="0"/>
              </a:spcAft>
            </a:pP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ภาพแสดง  โครโมโซมของมนุษย์เพศ</a:t>
            </a:r>
            <a:r>
              <a:rPr lang="th-TH" sz="2400" b="1" u="sng"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หญิง</a:t>
            </a: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โครโมโซมของมนุษย์เพศ</a:t>
            </a:r>
            <a:r>
              <a:rPr lang="th-TH" sz="2400" b="1" u="sng"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ชาย</a:t>
            </a:r>
            <a:endParaRPr lang="en-US" sz="2400" u="sng"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pic>
        <p:nvPicPr>
          <p:cNvPr id="13" name="รูปภาพ 12"/>
          <p:cNvPicPr>
            <a:picLocks noChangeAspect="1"/>
          </p:cNvPicPr>
          <p:nvPr/>
        </p:nvPicPr>
        <p:blipFill rotWithShape="1">
          <a:blip r:embed="rId3" cstate="print">
            <a:extLst>
              <a:ext uri="{28A0092B-C50C-407E-A947-70E740481C1C}">
                <a14:useLocalDpi xmlns:a14="http://schemas.microsoft.com/office/drawing/2010/main" val="0"/>
              </a:ext>
            </a:extLst>
          </a:blip>
          <a:srcRect l="2596" t="4745" r="53352" b="18438"/>
          <a:stretch/>
        </p:blipFill>
        <p:spPr bwMode="auto">
          <a:xfrm>
            <a:off x="1451602" y="2017504"/>
            <a:ext cx="3153778" cy="2340000"/>
          </a:xfrm>
          <a:prstGeom prst="rect">
            <a:avLst/>
          </a:prstGeom>
          <a:ln w="12700">
            <a:solidFill>
              <a:srgbClr val="FFC000"/>
            </a:solidFill>
          </a:ln>
          <a:extLst>
            <a:ext uri="{53640926-AAD7-44D8-BBD7-CCE9431645EC}">
              <a14:shadowObscured xmlns:a14="http://schemas.microsoft.com/office/drawing/2010/main"/>
            </a:ext>
          </a:extLst>
        </p:spPr>
      </p:pic>
      <p:pic>
        <p:nvPicPr>
          <p:cNvPr id="14" name="รูปภาพ 13"/>
          <p:cNvPicPr>
            <a:picLocks noChangeAspect="1"/>
          </p:cNvPicPr>
          <p:nvPr/>
        </p:nvPicPr>
        <p:blipFill rotWithShape="1">
          <a:blip r:embed="rId3" cstate="print">
            <a:extLst>
              <a:ext uri="{28A0092B-C50C-407E-A947-70E740481C1C}">
                <a14:useLocalDpi xmlns:a14="http://schemas.microsoft.com/office/drawing/2010/main" val="0"/>
              </a:ext>
            </a:extLst>
          </a:blip>
          <a:srcRect l="52295" t="3618" r="7041" b="20921"/>
          <a:stretch/>
        </p:blipFill>
        <p:spPr bwMode="auto">
          <a:xfrm>
            <a:off x="4816647" y="2017504"/>
            <a:ext cx="2964846" cy="2340000"/>
          </a:xfrm>
          <a:prstGeom prst="rect">
            <a:avLst/>
          </a:prstGeom>
          <a:ln w="12700">
            <a:solidFill>
              <a:srgbClr val="FFC000"/>
            </a:solidFill>
          </a:ln>
          <a:extLst>
            <a:ext uri="{53640926-AAD7-44D8-BBD7-CCE9431645EC}">
              <a14:shadowObscured xmlns:a14="http://schemas.microsoft.com/office/drawing/2010/main"/>
            </a:ext>
          </a:extLst>
        </p:spPr>
      </p:pic>
      <p:pic>
        <p:nvPicPr>
          <p:cNvPr id="11" name="รูปภาพ 10"/>
          <p:cNvPicPr>
            <a:picLocks noChangeAspect="1"/>
          </p:cNvPicPr>
          <p:nvPr/>
        </p:nvPicPr>
        <p:blipFill rotWithShape="1">
          <a:blip r:embed="rId4" cstate="print">
            <a:extLst>
              <a:ext uri="{28A0092B-C50C-407E-A947-70E740481C1C}">
                <a14:useLocalDpi xmlns:a14="http://schemas.microsoft.com/office/drawing/2010/main" val="0"/>
              </a:ext>
            </a:extLst>
          </a:blip>
          <a:srcRect l="15582" r="54883"/>
          <a:stretch/>
        </p:blipFill>
        <p:spPr>
          <a:xfrm>
            <a:off x="7852668" y="1851904"/>
            <a:ext cx="1196161" cy="2700000"/>
          </a:xfrm>
          <a:prstGeom prst="rect">
            <a:avLst/>
          </a:prstGeom>
        </p:spPr>
      </p:pic>
      <p:pic>
        <p:nvPicPr>
          <p:cNvPr id="19" name="รูปภาพ 18"/>
          <p:cNvPicPr>
            <a:picLocks noChangeAspect="1"/>
          </p:cNvPicPr>
          <p:nvPr/>
        </p:nvPicPr>
        <p:blipFill rotWithShape="1">
          <a:blip r:embed="rId4" cstate="print">
            <a:extLst>
              <a:ext uri="{28A0092B-C50C-407E-A947-70E740481C1C}">
                <a14:useLocalDpi xmlns:a14="http://schemas.microsoft.com/office/drawing/2010/main" val="0"/>
              </a:ext>
            </a:extLst>
          </a:blip>
          <a:srcRect l="50687" r="17674"/>
          <a:stretch/>
        </p:blipFill>
        <p:spPr>
          <a:xfrm>
            <a:off x="170195" y="1890344"/>
            <a:ext cx="1281407" cy="2700000"/>
          </a:xfrm>
          <a:prstGeom prst="rect">
            <a:avLst/>
          </a:prstGeom>
        </p:spPr>
      </p:pic>
    </p:spTree>
    <p:extLst>
      <p:ext uri="{BB962C8B-B14F-4D97-AF65-F5344CB8AC3E}">
        <p14:creationId xmlns:p14="http://schemas.microsoft.com/office/powerpoint/2010/main" val="69201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1766762" y="140508"/>
            <a:ext cx="6356227" cy="707886"/>
          </a:xfrm>
          <a:prstGeom prst="rect">
            <a:avLst/>
          </a:prstGeom>
        </p:spPr>
        <p:txBody>
          <a:bodyPr wrap="none">
            <a:spAutoFit/>
          </a:bodyPr>
          <a:lstStyle/>
          <a:p>
            <a:r>
              <a:rPr lang="th-TH" sz="4000" b="1" dirty="0">
                <a:solidFill>
                  <a:srgbClr val="002060"/>
                </a:solidFill>
                <a:latin typeface="TH SarabunPSK" panose="020B0500040200020003" pitchFamily="34" charset="-34"/>
                <a:cs typeface="TH SarabunPSK" panose="020B0500040200020003" pitchFamily="34" charset="-34"/>
              </a:rPr>
              <a:t>ความแตกต่างของการแบ่งเซลล์ของสิ่งมีชีวิต</a:t>
            </a:r>
          </a:p>
        </p:txBody>
      </p:sp>
      <p:pic>
        <p:nvPicPr>
          <p:cNvPr id="4" name="รูปภาพ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2781" y="140508"/>
            <a:ext cx="593981" cy="593981"/>
          </a:xfrm>
          <a:prstGeom prst="rect">
            <a:avLst/>
          </a:prstGeom>
        </p:spPr>
      </p:pic>
      <p:sp>
        <p:nvSpPr>
          <p:cNvPr id="5" name="สี่เหลี่ยมผืนผ้า 4"/>
          <p:cNvSpPr/>
          <p:nvPr/>
        </p:nvSpPr>
        <p:spPr>
          <a:xfrm>
            <a:off x="601474" y="806983"/>
            <a:ext cx="8686802" cy="830997"/>
          </a:xfrm>
          <a:prstGeom prst="rect">
            <a:avLst/>
          </a:prstGeom>
        </p:spPr>
        <p:txBody>
          <a:bodyPr wrap="square">
            <a:spAutoFit/>
          </a:bodyPr>
          <a:lstStyle/>
          <a:p>
            <a:r>
              <a:rPr lang="th-TH" sz="2400" b="1" dirty="0">
                <a:solidFill>
                  <a:srgbClr val="002060"/>
                </a:solidFill>
                <a:latin typeface="TH SarabunPSK" panose="020B0500040200020003" pitchFamily="34" charset="-34"/>
                <a:cs typeface="TH SarabunPSK" panose="020B0500040200020003" pitchFamily="34" charset="-34"/>
              </a:rPr>
              <a:t>           การที่จะเกิดสิ่งมีชีวิตขึ้นมา โดยทั่วไปเกิดจากการแบ่งเซลล์ที่ทำให้ได้เซลล์ใหม่ที่มีจำนวนโครโมโซมเท่าเดิม แบ่งออกเป็น 2 รูปแบบ</a:t>
            </a:r>
          </a:p>
        </p:txBody>
      </p:sp>
      <p:sp>
        <p:nvSpPr>
          <p:cNvPr id="6" name="สี่เหลี่ยมผืนผ้า 5"/>
          <p:cNvSpPr/>
          <p:nvPr/>
        </p:nvSpPr>
        <p:spPr>
          <a:xfrm>
            <a:off x="533530" y="1637980"/>
            <a:ext cx="4295271" cy="3970318"/>
          </a:xfrm>
          <a:prstGeom prst="rect">
            <a:avLst/>
          </a:prstGeom>
        </p:spPr>
        <p:txBody>
          <a:bodyPr wrap="square">
            <a:spAutoFit/>
          </a:bodyPr>
          <a:lstStyle/>
          <a:p>
            <a:r>
              <a:rPr lang="th-TH" sz="2800" b="1" u="sng" dirty="0">
                <a:solidFill>
                  <a:schemeClr val="accent2">
                    <a:lumMod val="50000"/>
                  </a:schemeClr>
                </a:solidFill>
                <a:latin typeface="TH SarabunPSK" panose="020B0500040200020003" pitchFamily="34" charset="-34"/>
                <a:cs typeface="TH SarabunPSK" panose="020B0500040200020003" pitchFamily="34" charset="-34"/>
              </a:rPr>
              <a:t>การแบ่งเซลล์แบบไมโทซิส </a:t>
            </a:r>
            <a:endParaRPr lang="en-US" sz="2800" b="1" u="sng" dirty="0">
              <a:solidFill>
                <a:schemeClr val="accent2">
                  <a:lumMod val="50000"/>
                </a:schemeClr>
              </a:solidFill>
              <a:latin typeface="TH SarabunPSK" panose="020B0500040200020003" pitchFamily="34" charset="-34"/>
              <a:cs typeface="TH SarabunPSK" panose="020B0500040200020003" pitchFamily="34" charset="-34"/>
            </a:endParaRPr>
          </a:p>
          <a:p>
            <a:r>
              <a:rPr lang="en-US" sz="2800" b="1" dirty="0">
                <a:solidFill>
                  <a:schemeClr val="accent2">
                    <a:lumMod val="50000"/>
                  </a:schemeClr>
                </a:solidFill>
                <a:latin typeface="TH SarabunPSK" panose="020B0500040200020003" pitchFamily="34" charset="-34"/>
                <a:cs typeface="TH SarabunPSK" panose="020B0500040200020003" pitchFamily="34" charset="-34"/>
              </a:rPr>
              <a:t>(mitotic cell division)</a:t>
            </a:r>
            <a:endParaRPr lang="th-TH" sz="2800" b="1" dirty="0">
              <a:solidFill>
                <a:schemeClr val="accent2">
                  <a:lumMod val="50000"/>
                </a:schemeClr>
              </a:solidFill>
              <a:latin typeface="TH SarabunPSK" panose="020B0500040200020003" pitchFamily="34" charset="-34"/>
              <a:cs typeface="TH SarabunPSK" panose="020B0500040200020003" pitchFamily="34" charset="-34"/>
            </a:endParaRPr>
          </a:p>
          <a:p>
            <a:pPr marL="342900" indent="-342900">
              <a:buFontTx/>
              <a:buChar char="-"/>
            </a:pPr>
            <a:r>
              <a:rPr lang="th-TH" sz="2800" b="1" dirty="0">
                <a:solidFill>
                  <a:srgbClr val="002060"/>
                </a:solidFill>
                <a:latin typeface="TH SarabunPSK" panose="020B0500040200020003" pitchFamily="34" charset="-34"/>
                <a:cs typeface="TH SarabunPSK" panose="020B0500040200020003" pitchFamily="34" charset="-34"/>
              </a:rPr>
              <a:t>ทำให้เกิดเซลล์ใหม่ 2 เซลล์ที่มีลักษณะและจำนวนโครโมโซมเหมือนเซลล์ตั้งต้นทุกประการ</a:t>
            </a:r>
          </a:p>
          <a:p>
            <a:pPr marL="342900" indent="-342900">
              <a:buFontTx/>
              <a:buChar char="-"/>
            </a:pPr>
            <a:r>
              <a:rPr lang="th-TH" sz="2800" b="1" dirty="0">
                <a:solidFill>
                  <a:srgbClr val="002060"/>
                </a:solidFill>
                <a:latin typeface="TH SarabunPSK" panose="020B0500040200020003" pitchFamily="34" charset="-34"/>
                <a:cs typeface="TH SarabunPSK" panose="020B0500040200020003" pitchFamily="34" charset="-34"/>
              </a:rPr>
              <a:t>จะพบได้ในการแบ่งเซลล์เพื่อสร้างเซลล์ร่างกายระหว่างการเจริญเติบโต และทดแทนเซลล์ที่เสียหายหรือตาย</a:t>
            </a:r>
          </a:p>
          <a:p>
            <a:pPr marL="342900" indent="-342900">
              <a:buFontTx/>
              <a:buChar char="-"/>
            </a:pPr>
            <a:endParaRPr lang="th-TH" sz="2800" b="1" dirty="0">
              <a:solidFill>
                <a:srgbClr val="002060"/>
              </a:solidFill>
              <a:latin typeface="TH SarabunPSK" panose="020B0500040200020003" pitchFamily="34" charset="-34"/>
              <a:cs typeface="TH SarabunPSK" panose="020B0500040200020003" pitchFamily="34" charset="-34"/>
            </a:endParaRPr>
          </a:p>
        </p:txBody>
      </p:sp>
      <p:sp>
        <p:nvSpPr>
          <p:cNvPr id="9" name="สี่เหลี่ยมผืนผ้า 8"/>
          <p:cNvSpPr/>
          <p:nvPr/>
        </p:nvSpPr>
        <p:spPr>
          <a:xfrm>
            <a:off x="4896745" y="1637980"/>
            <a:ext cx="4124812" cy="3108543"/>
          </a:xfrm>
          <a:prstGeom prst="rect">
            <a:avLst/>
          </a:prstGeom>
        </p:spPr>
        <p:txBody>
          <a:bodyPr wrap="square">
            <a:spAutoFit/>
          </a:bodyPr>
          <a:lstStyle/>
          <a:p>
            <a:r>
              <a:rPr lang="th-TH" sz="2800" b="1" u="sng" dirty="0">
                <a:solidFill>
                  <a:schemeClr val="accent2">
                    <a:lumMod val="50000"/>
                  </a:schemeClr>
                </a:solidFill>
                <a:latin typeface="TH SarabunPSK" panose="020B0500040200020003" pitchFamily="34" charset="-34"/>
                <a:cs typeface="TH SarabunPSK" panose="020B0500040200020003" pitchFamily="34" charset="-34"/>
              </a:rPr>
              <a:t>การแบ่งเซลล์แบบไมโอซิส </a:t>
            </a:r>
          </a:p>
          <a:p>
            <a:r>
              <a:rPr lang="th-TH" sz="2800" b="1" dirty="0">
                <a:solidFill>
                  <a:schemeClr val="accent2">
                    <a:lumMod val="50000"/>
                  </a:schemeClr>
                </a:solidFill>
                <a:latin typeface="TH SarabunPSK" panose="020B0500040200020003" pitchFamily="34" charset="-34"/>
                <a:cs typeface="TH SarabunPSK" panose="020B0500040200020003" pitchFamily="34" charset="-34"/>
              </a:rPr>
              <a:t>(</a:t>
            </a:r>
            <a:r>
              <a:rPr lang="en-US" sz="2800" b="1" dirty="0">
                <a:solidFill>
                  <a:schemeClr val="accent2">
                    <a:lumMod val="50000"/>
                  </a:schemeClr>
                </a:solidFill>
                <a:latin typeface="TH SarabunPSK" panose="020B0500040200020003" pitchFamily="34" charset="-34"/>
                <a:cs typeface="TH SarabunPSK" panose="020B0500040200020003" pitchFamily="34" charset="-34"/>
              </a:rPr>
              <a:t>meiotic cell division)</a:t>
            </a:r>
            <a:endParaRPr lang="th-TH" sz="2800" b="1" dirty="0">
              <a:solidFill>
                <a:schemeClr val="accent2">
                  <a:lumMod val="50000"/>
                </a:schemeClr>
              </a:solidFill>
              <a:latin typeface="TH SarabunPSK" panose="020B0500040200020003" pitchFamily="34" charset="-34"/>
              <a:cs typeface="TH SarabunPSK" panose="020B0500040200020003" pitchFamily="34" charset="-34"/>
            </a:endParaRPr>
          </a:p>
          <a:p>
            <a:pPr marL="342900" indent="-342900">
              <a:buFontTx/>
              <a:buChar char="-"/>
            </a:pPr>
            <a:r>
              <a:rPr lang="th-TH" sz="2800" b="1" dirty="0">
                <a:solidFill>
                  <a:srgbClr val="002060"/>
                </a:solidFill>
                <a:latin typeface="TH SarabunPSK" panose="020B0500040200020003" pitchFamily="34" charset="-34"/>
                <a:cs typeface="TH SarabunPSK" panose="020B0500040200020003" pitchFamily="34" charset="-34"/>
              </a:rPr>
              <a:t>ทำให้เกิดเซลล์ใหม่ที่มีจำนวนโครโมโซมลดลงครึ่งหนึ่ง</a:t>
            </a:r>
          </a:p>
          <a:p>
            <a:pPr marL="342900" indent="-342900">
              <a:buFontTx/>
              <a:buChar char="-"/>
            </a:pPr>
            <a:r>
              <a:rPr lang="th-TH" sz="2800" b="1" dirty="0">
                <a:solidFill>
                  <a:srgbClr val="002060"/>
                </a:solidFill>
                <a:latin typeface="TH SarabunPSK" panose="020B0500040200020003" pitchFamily="34" charset="-34"/>
                <a:cs typeface="TH SarabunPSK" panose="020B0500040200020003" pitchFamily="34" charset="-34"/>
              </a:rPr>
              <a:t>จะพบได้ในการแบ่งเซลล์ </a:t>
            </a:r>
          </a:p>
          <a:p>
            <a:r>
              <a:rPr lang="th-TH" sz="2800" b="1" dirty="0">
                <a:solidFill>
                  <a:srgbClr val="002060"/>
                </a:solidFill>
                <a:latin typeface="TH SarabunPSK" panose="020B0500040200020003" pitchFamily="34" charset="-34"/>
                <a:cs typeface="TH SarabunPSK" panose="020B0500040200020003" pitchFamily="34" charset="-34"/>
              </a:rPr>
              <a:t>    เพื่อสร้างเซลล์สืบพันธุ์ </a:t>
            </a:r>
          </a:p>
          <a:p>
            <a:pPr marL="342900" indent="-342900">
              <a:buFontTx/>
              <a:buChar char="-"/>
            </a:pPr>
            <a:endParaRPr lang="th-TH" sz="2800" b="1" dirty="0">
              <a:solidFill>
                <a:srgbClr val="002060"/>
              </a:solidFill>
              <a:latin typeface="TH SarabunPSK" panose="020B0500040200020003" pitchFamily="34" charset="-34"/>
              <a:cs typeface="TH SarabunPSK" panose="020B0500040200020003" pitchFamily="34" charset="-34"/>
            </a:endParaRPr>
          </a:p>
        </p:txBody>
      </p:sp>
      <p:cxnSp>
        <p:nvCxnSpPr>
          <p:cNvPr id="11" name="ตัวเชื่อมต่อตรง 10"/>
          <p:cNvCxnSpPr>
            <a:cxnSpLocks/>
          </p:cNvCxnSpPr>
          <p:nvPr/>
        </p:nvCxnSpPr>
        <p:spPr>
          <a:xfrm>
            <a:off x="4784811" y="1798857"/>
            <a:ext cx="1" cy="3270307"/>
          </a:xfrm>
          <a:prstGeom prst="line">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881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p:cNvSpPr/>
          <p:nvPr/>
        </p:nvSpPr>
        <p:spPr>
          <a:xfrm>
            <a:off x="2" y="39633"/>
            <a:ext cx="9143998" cy="630942"/>
          </a:xfrm>
          <a:prstGeom prst="rect">
            <a:avLst/>
          </a:prstGeom>
        </p:spPr>
        <p:txBody>
          <a:bodyPr wrap="square">
            <a:spAutoFit/>
          </a:bodyPr>
          <a:lstStyle/>
          <a:p>
            <a:pPr algn="ctr"/>
            <a:r>
              <a:rPr lang="th-TH" sz="3500" b="1" dirty="0">
                <a:solidFill>
                  <a:srgbClr val="002060"/>
                </a:solidFill>
                <a:latin typeface="TH SarabunPSK" panose="020B0500040200020003" pitchFamily="34" charset="-34"/>
                <a:cs typeface="TH SarabunPSK" panose="020B0500040200020003" pitchFamily="34" charset="-34"/>
              </a:rPr>
              <a:t>ความแตกต่างของการแบ่งเซลล์ของสิ่งมีชีวิต</a:t>
            </a:r>
          </a:p>
        </p:txBody>
      </p:sp>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5505" y="94814"/>
            <a:ext cx="593981" cy="593981"/>
          </a:xfrm>
          <a:prstGeom prst="rect">
            <a:avLst/>
          </a:prstGeom>
        </p:spPr>
      </p:pic>
      <p:sp>
        <p:nvSpPr>
          <p:cNvPr id="7" name="สี่เหลี่ยมผืนผ้า 6"/>
          <p:cNvSpPr/>
          <p:nvPr/>
        </p:nvSpPr>
        <p:spPr>
          <a:xfrm>
            <a:off x="-1" y="487509"/>
            <a:ext cx="9143999" cy="461665"/>
          </a:xfrm>
          <a:prstGeom prst="rect">
            <a:avLst/>
          </a:prstGeom>
        </p:spPr>
        <p:txBody>
          <a:bodyPr wrap="square">
            <a:spAutoFit/>
          </a:bodyPr>
          <a:lstStyle/>
          <a:p>
            <a:pPr algn="ctr"/>
            <a:r>
              <a:rPr lang="th-TH" sz="2400" b="1" u="sng" dirty="0">
                <a:solidFill>
                  <a:schemeClr val="accent2">
                    <a:lumMod val="50000"/>
                  </a:schemeClr>
                </a:solidFill>
                <a:latin typeface="TH SarabunPSK" panose="020B0500040200020003" pitchFamily="34" charset="-34"/>
                <a:cs typeface="TH SarabunPSK" panose="020B0500040200020003" pitchFamily="34" charset="-34"/>
              </a:rPr>
              <a:t>ข้อแตกต่างของขั้นตอนการแบ่งเซลล์แบบไมโทซิสและแบบไมโอซิส</a:t>
            </a:r>
          </a:p>
        </p:txBody>
      </p:sp>
      <p:graphicFrame>
        <p:nvGraphicFramePr>
          <p:cNvPr id="11" name="ตาราง 10"/>
          <p:cNvGraphicFramePr>
            <a:graphicFrameLocks noGrp="1"/>
          </p:cNvGraphicFramePr>
          <p:nvPr>
            <p:extLst>
              <p:ext uri="{D42A27DB-BD31-4B8C-83A1-F6EECF244321}">
                <p14:modId xmlns:p14="http://schemas.microsoft.com/office/powerpoint/2010/main" val="4219612718"/>
              </p:ext>
            </p:extLst>
          </p:nvPr>
        </p:nvGraphicFramePr>
        <p:xfrm>
          <a:off x="168440" y="870797"/>
          <a:ext cx="8807116" cy="4171188"/>
        </p:xfrm>
        <a:graphic>
          <a:graphicData uri="http://schemas.openxmlformats.org/drawingml/2006/table">
            <a:tbl>
              <a:tblPr firstRow="1" firstCol="1" bandRow="1">
                <a:tableStyleId>{10A1B5D5-9B99-4C35-A422-299274C87663}</a:tableStyleId>
              </a:tblPr>
              <a:tblGrid>
                <a:gridCol w="4455123">
                  <a:extLst>
                    <a:ext uri="{9D8B030D-6E8A-4147-A177-3AD203B41FA5}">
                      <a16:colId xmlns:a16="http://schemas.microsoft.com/office/drawing/2014/main" val="20000"/>
                    </a:ext>
                  </a:extLst>
                </a:gridCol>
                <a:gridCol w="4351993">
                  <a:extLst>
                    <a:ext uri="{9D8B030D-6E8A-4147-A177-3AD203B41FA5}">
                      <a16:colId xmlns:a16="http://schemas.microsoft.com/office/drawing/2014/main" val="20001"/>
                    </a:ext>
                  </a:extLst>
                </a:gridCol>
              </a:tblGrid>
              <a:tr h="0">
                <a:tc>
                  <a:txBody>
                    <a:bodyPr/>
                    <a:lstStyle/>
                    <a:p>
                      <a:pPr algn="ctr">
                        <a:lnSpc>
                          <a:spcPct val="115000"/>
                        </a:lnSpc>
                        <a:spcAft>
                          <a:spcPts val="0"/>
                        </a:spcAft>
                      </a:pPr>
                      <a:r>
                        <a:rPr lang="th-TH" sz="1800" b="1" dirty="0">
                          <a:solidFill>
                            <a:schemeClr val="bg1"/>
                          </a:solidFill>
                          <a:latin typeface="TH SarabunPSK" panose="020B0500040200020003" pitchFamily="34" charset="-34"/>
                          <a:cs typeface="TH SarabunPSK" panose="020B0500040200020003" pitchFamily="34" charset="-34"/>
                        </a:rPr>
                        <a:t>ไมโทซิส</a:t>
                      </a:r>
                      <a:endParaRPr lang="en-US" sz="1800"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nchor="ctr">
                    <a:lnR w="12700" cap="flat" cmpd="sng" algn="ctr">
                      <a:solidFill>
                        <a:schemeClr val="tx1"/>
                      </a:solidFill>
                      <a:prstDash val="solid"/>
                      <a:round/>
                      <a:headEnd type="none" w="med" len="med"/>
                      <a:tailEnd type="none" w="med" len="med"/>
                    </a:lnR>
                  </a:tcPr>
                </a:tc>
                <a:tc>
                  <a:txBody>
                    <a:bodyPr/>
                    <a:lstStyle/>
                    <a:p>
                      <a:pPr marL="0" marR="0" indent="0" algn="ctr" defTabSz="685800" rtl="0" eaLnBrk="1" fontAlgn="auto" latinLnBrk="0" hangingPunct="1">
                        <a:lnSpc>
                          <a:spcPct val="115000"/>
                        </a:lnSpc>
                        <a:spcBef>
                          <a:spcPts val="0"/>
                        </a:spcBef>
                        <a:spcAft>
                          <a:spcPts val="0"/>
                        </a:spcAft>
                        <a:buClrTx/>
                        <a:buSzTx/>
                        <a:buFontTx/>
                        <a:buNone/>
                        <a:tabLst/>
                        <a:defRPr/>
                      </a:pPr>
                      <a:r>
                        <a:rPr lang="th-TH" sz="1800" b="1" dirty="0">
                          <a:solidFill>
                            <a:schemeClr val="bg1"/>
                          </a:solidFill>
                          <a:latin typeface="TH SarabunPSK" panose="020B0500040200020003" pitchFamily="34" charset="-34"/>
                          <a:cs typeface="TH SarabunPSK" panose="020B0500040200020003" pitchFamily="34" charset="-34"/>
                        </a:rPr>
                        <a:t>ไมโอซิส</a:t>
                      </a:r>
                    </a:p>
                  </a:txBody>
                  <a:tcPr marL="68580" marR="68580" marT="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0">
                <a:tc>
                  <a:txBody>
                    <a:bodyPr/>
                    <a:lstStyle/>
                    <a:p>
                      <a:pPr algn="l">
                        <a:lnSpc>
                          <a:spcPct val="115000"/>
                        </a:lnSpc>
                        <a:spcAft>
                          <a:spcPts val="0"/>
                        </a:spcAft>
                      </a:pPr>
                      <a:r>
                        <a:rPr lang="th-TH" sz="2000" b="1" dirty="0">
                          <a:effectLst/>
                          <a:latin typeface="TH SarabunPSK" panose="020B0500040200020003" pitchFamily="34" charset="-34"/>
                          <a:cs typeface="TH SarabunPSK" panose="020B0500040200020003" pitchFamily="34" charset="-34"/>
                        </a:rPr>
                        <a:t>1.</a:t>
                      </a:r>
                      <a:r>
                        <a:rPr lang="th-TH" sz="2000" b="1" baseline="0" dirty="0">
                          <a:effectLst/>
                          <a:latin typeface="TH SarabunPSK" panose="020B0500040200020003" pitchFamily="34" charset="-34"/>
                          <a:cs typeface="TH SarabunPSK" panose="020B0500040200020003" pitchFamily="34" charset="-34"/>
                        </a:rPr>
                        <a:t> </a:t>
                      </a:r>
                      <a:r>
                        <a:rPr lang="th-TH" sz="2000" b="1" dirty="0">
                          <a:effectLst/>
                          <a:latin typeface="TH SarabunPSK" panose="020B0500040200020003" pitchFamily="34" charset="-34"/>
                          <a:cs typeface="TH SarabunPSK" panose="020B0500040200020003" pitchFamily="34" charset="-34"/>
                        </a:rPr>
                        <a:t>เป็นการแบ่งเซลล์ของร่างกาย เพื่อเพิ่มจำนวนเซลล์ </a:t>
                      </a:r>
                    </a:p>
                    <a:p>
                      <a:pPr algn="l">
                        <a:lnSpc>
                          <a:spcPct val="115000"/>
                        </a:lnSpc>
                        <a:spcAft>
                          <a:spcPts val="0"/>
                        </a:spcAft>
                      </a:pPr>
                      <a:r>
                        <a:rPr lang="th-TH" sz="2000" b="1" dirty="0">
                          <a:effectLst/>
                          <a:latin typeface="TH SarabunPSK" panose="020B0500040200020003" pitchFamily="34" charset="-34"/>
                          <a:cs typeface="TH SarabunPSK" panose="020B0500040200020003" pitchFamily="34" charset="-34"/>
                        </a:rPr>
                        <a:t>    เพื่อการเจริญเติบโต  หรือการสืบพันธุ์ในสิ่งมีชีวิตเซลล์เดียว</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l">
                        <a:lnSpc>
                          <a:spcPct val="115000"/>
                        </a:lnSpc>
                        <a:spcAft>
                          <a:spcPts val="0"/>
                        </a:spcAft>
                      </a:pPr>
                      <a:r>
                        <a:rPr lang="th-TH" sz="2000" b="1" dirty="0">
                          <a:effectLst/>
                          <a:latin typeface="TH SarabunPSK" panose="020B0500040200020003" pitchFamily="34" charset="-34"/>
                          <a:cs typeface="TH SarabunPSK" panose="020B0500040200020003" pitchFamily="34" charset="-34"/>
                        </a:rPr>
                        <a:t>1. เป็นการแบ่งเซลล์ที่จะทำหน้าที่ให้กำเนิดเซลล์สืบพันธุ์ </a:t>
                      </a:r>
                    </a:p>
                    <a:p>
                      <a:pPr algn="l">
                        <a:lnSpc>
                          <a:spcPct val="115000"/>
                        </a:lnSpc>
                        <a:spcAft>
                          <a:spcPts val="0"/>
                        </a:spcAft>
                      </a:pPr>
                      <a:r>
                        <a:rPr lang="th-TH" sz="2000" b="1" dirty="0">
                          <a:effectLst/>
                          <a:latin typeface="TH SarabunPSK" panose="020B0500040200020003" pitchFamily="34" charset="-34"/>
                          <a:cs typeface="TH SarabunPSK" panose="020B0500040200020003" pitchFamily="34" charset="-34"/>
                        </a:rPr>
                        <a:t>   จึงเป็นการแบ่งเซลล์ เพื่อสร้างเซลล์สืบพันธุ์</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0">
                <a:tc>
                  <a:txBody>
                    <a:bodyPr/>
                    <a:lstStyle/>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2. เริ่มจาก 1 เซลล์ แบ่งครั้งเดียว ได้เป็น 2 เซลล์ใหม่</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2. เริ่มจาก 1 เซลล์ แบ่ง 2 ครั้ง ได้เป็น 4 เซลล์ใหม่</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0">
                <a:tc>
                  <a:txBody>
                    <a:bodyPr/>
                    <a:lstStyle/>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3. เซลล์ใหม่ที่เกิดขึ้น 2 เซลล์ สามารถแบ่งตัวแบบไมโทซิสได้อีก</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3. เซลล์ใหม่ที่เกิดขึ้น 4 เซลล์ ไม่สามารถแบ่งตัวแบบไมโอซิสได้อีก แต่อาจแบ่งตัวแบบไมโทซิสได้</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0">
                <a:tc>
                  <a:txBody>
                    <a:bodyPr/>
                    <a:lstStyle/>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4. เริ่มเกิดขึ้นตั้งแต่ระยะไซโกต และสืบเนื่องกันไปตลอดชีวิต</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4. เริ่มเกิดขึ้นเมื่ออวัยวะสืบพันธุ์เจริญเต็มที่แล้ว หรือ</a:t>
                      </a:r>
                    </a:p>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เกิดในไซโกต ของสาหร่าย และราบางชนิด</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0">
                <a:tc>
                  <a:txBody>
                    <a:bodyPr/>
                    <a:lstStyle/>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5. จำนวนโครโมโซม หลังการแบ่งจะเท่าเดิม (2</a:t>
                      </a:r>
                      <a:r>
                        <a:rPr lang="en-US" sz="2000" b="1" dirty="0">
                          <a:effectLst/>
                          <a:latin typeface="TH SarabunPSK" panose="020B0500040200020003" pitchFamily="34" charset="-34"/>
                          <a:ea typeface="Times New Roman" panose="02020603050405020304" pitchFamily="18" charset="0"/>
                          <a:cs typeface="TH SarabunPSK" panose="020B0500040200020003" pitchFamily="34" charset="-34"/>
                        </a:rPr>
                        <a:t>n) </a:t>
                      </a: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เพราะ</a:t>
                      </a:r>
                    </a:p>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ไม่มีการแยกคู่ของโฮโมโลกัสโครโมโซม</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5. จำนวนโครโมโซม จะลดลงครึ่งหนึ่ง เนื่องจากการแยกคู่ของโฮโมโลกัสโครโมโซม</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0">
                <a:tc>
                  <a:txBody>
                    <a:bodyPr/>
                    <a:lstStyle/>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6. ลักษณะของสารพันธุ์กรรม (</a:t>
                      </a:r>
                      <a:r>
                        <a:rPr lang="en-US" sz="2000" b="1" dirty="0">
                          <a:effectLst/>
                          <a:latin typeface="TH SarabunPSK" panose="020B0500040200020003" pitchFamily="34" charset="-34"/>
                          <a:ea typeface="Times New Roman" panose="02020603050405020304" pitchFamily="18" charset="0"/>
                          <a:cs typeface="TH SarabunPSK" panose="020B0500040200020003" pitchFamily="34" charset="-34"/>
                        </a:rPr>
                        <a:t>DNA) </a:t>
                      </a: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และโครโมโซมในเซลล์ใหม่ ทั้งสองจะเหมือนกันทุกประการ</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R w="12700" cap="flat" cmpd="sng" algn="ctr">
                      <a:solidFill>
                        <a:schemeClr val="tx1"/>
                      </a:solidFill>
                      <a:prstDash val="solid"/>
                      <a:round/>
                      <a:headEnd type="none" w="med" len="med"/>
                      <a:tailEnd type="none" w="med" len="med"/>
                    </a:lnR>
                  </a:tcPr>
                </a:tc>
                <a:tc>
                  <a:txBody>
                    <a:bodyPr/>
                    <a:lstStyle/>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6. ลักษณะของสารพันธุกรรม และโครโมโซมในเซลล์ใหม่ </a:t>
                      </a:r>
                    </a:p>
                    <a:p>
                      <a:pPr algn="l">
                        <a:lnSpc>
                          <a:spcPct val="115000"/>
                        </a:lnSpc>
                        <a:spcAft>
                          <a:spcPts val="0"/>
                        </a:spcAft>
                      </a:pPr>
                      <a:r>
                        <a:rPr lang="th-TH" sz="2000" b="1" dirty="0">
                          <a:effectLst/>
                          <a:latin typeface="TH SarabunPSK" panose="020B0500040200020003" pitchFamily="34" charset="-34"/>
                          <a:ea typeface="Times New Roman" panose="02020603050405020304" pitchFamily="18" charset="0"/>
                          <a:cs typeface="TH SarabunPSK" panose="020B0500040200020003" pitchFamily="34" charset="-34"/>
                        </a:rPr>
                        <a:t>   อาจเปลี่ยนแปลงและแตกต่างกัน</a:t>
                      </a:r>
                      <a:endParaRPr lang="en-US" sz="20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67855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biology.srk.ac.th/_/rsrc/1574734896858/505-62-1/genetic%20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8275" y="528637"/>
            <a:ext cx="6153150" cy="4614863"/>
          </a:xfrm>
          <a:prstGeom prst="rect">
            <a:avLst/>
          </a:prstGeom>
          <a:noFill/>
          <a:extLst>
            <a:ext uri="{909E8E84-426E-40DD-AFC4-6F175D3DCCD1}">
              <a14:hiddenFill xmlns:a14="http://schemas.microsoft.com/office/drawing/2010/main">
                <a:solidFill>
                  <a:srgbClr val="FFFFFF"/>
                </a:solidFill>
              </a14:hiddenFill>
            </a:ext>
          </a:extLst>
        </p:spPr>
      </p:pic>
      <p:sp>
        <p:nvSpPr>
          <p:cNvPr id="3" name="สี่เหลี่ยมผืนผ้า 2"/>
          <p:cNvSpPr/>
          <p:nvPr/>
        </p:nvSpPr>
        <p:spPr>
          <a:xfrm>
            <a:off x="9526" y="66972"/>
            <a:ext cx="9143999" cy="553998"/>
          </a:xfrm>
          <a:prstGeom prst="rect">
            <a:avLst/>
          </a:prstGeom>
        </p:spPr>
        <p:txBody>
          <a:bodyPr wrap="square">
            <a:spAutoFit/>
          </a:bodyPr>
          <a:lstStyle/>
          <a:p>
            <a:pPr algn="ctr"/>
            <a:r>
              <a:rPr lang="th-TH" sz="3000" b="1" u="sng" dirty="0">
                <a:solidFill>
                  <a:schemeClr val="accent2">
                    <a:lumMod val="50000"/>
                  </a:schemeClr>
                </a:solidFill>
                <a:latin typeface="TH SarabunPSK" panose="020B0500040200020003" pitchFamily="34" charset="-34"/>
                <a:cs typeface="TH SarabunPSK" panose="020B0500040200020003" pitchFamily="34" charset="-34"/>
              </a:rPr>
              <a:t>ภาพแสดงขั้นตอนการแบ่งเซลล์แบบไมโทซิสและแบบไมโอซิส</a:t>
            </a:r>
          </a:p>
        </p:txBody>
      </p:sp>
      <p:sp>
        <p:nvSpPr>
          <p:cNvPr id="5" name="สี่เหลี่ยมผืนผ้า 4"/>
          <p:cNvSpPr/>
          <p:nvPr/>
        </p:nvSpPr>
        <p:spPr>
          <a:xfrm>
            <a:off x="211687" y="2155040"/>
            <a:ext cx="1032655" cy="584775"/>
          </a:xfrm>
          <a:prstGeom prst="rect">
            <a:avLst/>
          </a:prstGeom>
          <a:solidFill>
            <a:schemeClr val="tx1"/>
          </a:solidFill>
        </p:spPr>
        <p:txBody>
          <a:bodyPr wrap="none">
            <a:spAutoFit/>
          </a:bodyPr>
          <a:lstStyle/>
          <a:p>
            <a:r>
              <a:rPr lang="th-TH" sz="3200" b="1" u="sng" dirty="0">
                <a:solidFill>
                  <a:schemeClr val="accent4"/>
                </a:solidFill>
                <a:latin typeface="SW SuwitUPC" panose="020B0604020202020204" pitchFamily="34" charset="-34"/>
                <a:cs typeface="SW SuwitUPC" panose="020B0604020202020204" pitchFamily="34" charset="-34"/>
              </a:rPr>
              <a:t>ไมโทซิส</a:t>
            </a:r>
            <a:endParaRPr lang="th-TH" sz="3200" dirty="0"/>
          </a:p>
        </p:txBody>
      </p:sp>
      <p:sp>
        <p:nvSpPr>
          <p:cNvPr id="6" name="สี่เหลี่ยมผืนผ้า 5"/>
          <p:cNvSpPr/>
          <p:nvPr/>
        </p:nvSpPr>
        <p:spPr>
          <a:xfrm>
            <a:off x="7876632" y="2144396"/>
            <a:ext cx="1032655" cy="584775"/>
          </a:xfrm>
          <a:prstGeom prst="rect">
            <a:avLst/>
          </a:prstGeom>
          <a:solidFill>
            <a:schemeClr val="tx1"/>
          </a:solidFill>
        </p:spPr>
        <p:txBody>
          <a:bodyPr wrap="none">
            <a:spAutoFit/>
          </a:bodyPr>
          <a:lstStyle/>
          <a:p>
            <a:r>
              <a:rPr lang="th-TH" sz="3200" b="1" u="sng" dirty="0">
                <a:solidFill>
                  <a:schemeClr val="accent4"/>
                </a:solidFill>
                <a:latin typeface="SW SuwitUPC" panose="020B0604020202020204" pitchFamily="34" charset="-34"/>
                <a:cs typeface="SW SuwitUPC" panose="020B0604020202020204" pitchFamily="34" charset="-34"/>
              </a:rPr>
              <a:t>ไมโทซิส</a:t>
            </a:r>
            <a:endParaRPr lang="th-TH" sz="3200" dirty="0"/>
          </a:p>
        </p:txBody>
      </p:sp>
      <p:pic>
        <p:nvPicPr>
          <p:cNvPr id="7" name="รูปภาพ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20977" y="2836068"/>
            <a:ext cx="743963" cy="743963"/>
          </a:xfrm>
          <a:prstGeom prst="rect">
            <a:avLst/>
          </a:prstGeom>
        </p:spPr>
      </p:pic>
      <p:pic>
        <p:nvPicPr>
          <p:cNvPr id="8" name="รูปภาพ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009" y="2836068"/>
            <a:ext cx="850106" cy="850106"/>
          </a:xfrm>
          <a:prstGeom prst="rect">
            <a:avLst/>
          </a:prstGeom>
        </p:spPr>
      </p:pic>
    </p:spTree>
    <p:extLst>
      <p:ext uri="{BB962C8B-B14F-4D97-AF65-F5344CB8AC3E}">
        <p14:creationId xmlns:p14="http://schemas.microsoft.com/office/powerpoint/2010/main" val="3764405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p:cNvSpPr/>
          <p:nvPr/>
        </p:nvSpPr>
        <p:spPr>
          <a:xfrm>
            <a:off x="1485653" y="423718"/>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672" y="425208"/>
            <a:ext cx="593981" cy="593981"/>
          </a:xfrm>
          <a:prstGeom prst="rect">
            <a:avLst/>
          </a:prstGeom>
        </p:spPr>
      </p:pic>
      <p:sp>
        <p:nvSpPr>
          <p:cNvPr id="3" name="สี่เหลี่ยมผืนผ้า 2"/>
          <p:cNvSpPr/>
          <p:nvPr/>
        </p:nvSpPr>
        <p:spPr>
          <a:xfrm>
            <a:off x="12031" y="1212840"/>
            <a:ext cx="9144000" cy="1246495"/>
          </a:xfrm>
          <a:prstGeom prst="rect">
            <a:avLst/>
          </a:prstGeom>
        </p:spPr>
        <p:txBody>
          <a:bodyPr wrap="square">
            <a:spAutoFit/>
          </a:bodyPr>
          <a:lstStyle/>
          <a:p>
            <a:pPr algn="ctr"/>
            <a:r>
              <a:rPr lang="th-TH" sz="2500" b="1" dirty="0">
                <a:solidFill>
                  <a:srgbClr val="002060"/>
                </a:solidFill>
                <a:latin typeface="TH SarabunPSK" panose="020B0500040200020003" pitchFamily="34" charset="-34"/>
                <a:cs typeface="TH SarabunPSK" panose="020B0500040200020003" pitchFamily="34" charset="-34"/>
              </a:rPr>
              <a:t>สิ่งมีชีวิตมีการถ่ายทอดลักษณะจากรุ่นหนึ่งไปยังอีกรุ่นหนึ่ง โดยมียีนที่อยู่บนโครโมโซมควบคุม </a:t>
            </a:r>
          </a:p>
          <a:p>
            <a:pPr algn="ctr"/>
            <a:r>
              <a:rPr lang="th-TH" sz="2500" b="1" dirty="0">
                <a:solidFill>
                  <a:srgbClr val="002060"/>
                </a:solidFill>
                <a:latin typeface="TH SarabunPSK" panose="020B0500040200020003" pitchFamily="34" charset="-34"/>
                <a:cs typeface="TH SarabunPSK" panose="020B0500040200020003" pitchFamily="34" charset="-34"/>
              </a:rPr>
              <a:t>ถ้าโครโมโซมแท่งใดแท่งหนึ่งของคนเกิดขาดหายไป มีเพิ่มขึ้น ไปจากเดิมตั้งแต่เกิด มีผลทำให้</a:t>
            </a:r>
          </a:p>
          <a:p>
            <a:pPr algn="ctr"/>
            <a:r>
              <a:rPr lang="th-TH" sz="2500" b="1" dirty="0">
                <a:solidFill>
                  <a:srgbClr val="002060"/>
                </a:solidFill>
                <a:latin typeface="TH SarabunPSK" panose="020B0500040200020003" pitchFamily="34" charset="-34"/>
                <a:cs typeface="TH SarabunPSK" panose="020B0500040200020003" pitchFamily="34" charset="-34"/>
              </a:rPr>
              <a:t>คนแสดงลักษณะผิดปกติออกมา ซึ่งจัดเป็นความผิดปกติทางพันธุกรรมหรือโรคทางพันธุกรรม</a:t>
            </a:r>
          </a:p>
        </p:txBody>
      </p:sp>
      <p:sp>
        <p:nvSpPr>
          <p:cNvPr id="4" name="สี่เหลี่ยมผืนผ้า 3"/>
          <p:cNvSpPr/>
          <p:nvPr/>
        </p:nvSpPr>
        <p:spPr>
          <a:xfrm>
            <a:off x="204537" y="2571750"/>
            <a:ext cx="8758989" cy="1938992"/>
          </a:xfrm>
          <a:prstGeom prst="rect">
            <a:avLst/>
          </a:prstGeom>
        </p:spPr>
        <p:txBody>
          <a:bodyPr wrap="square">
            <a:spAutoFit/>
          </a:bodyPr>
          <a:lstStyle/>
          <a:p>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3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โรคทางพันธุกรรม</a:t>
            </a:r>
            <a:r>
              <a:rPr lang="en-US" sz="3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(genetic disorder)</a:t>
            </a:r>
            <a:r>
              <a:rPr lang="en-US"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ที่มีสาเหตุจากการเปลี่ยนแปลงของจำนวนโครโมโซม เช่น </a:t>
            </a:r>
            <a:r>
              <a:rPr lang="th-TH"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กลุ่มอาการดาวน์ (</a:t>
            </a:r>
            <a:r>
              <a:rPr lang="en-US"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Down syndrome)</a:t>
            </a:r>
            <a:r>
              <a:rPr lang="en-US"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จะมีโครโมโซมของเซลล์ร่างกายจำนวน 47 แท่ง โดยมีโครโมโชมคู่ที่ 21 เกินมาหนึ่งแท่งซึ่งแตกต่างจากคนปกติ</a:t>
            </a:r>
            <a:endParaRPr lang="th-TH" sz="3000" b="1" dirty="0">
              <a:solidFill>
                <a:srgbClr val="002060"/>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05780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p:cNvSpPr/>
          <p:nvPr/>
        </p:nvSpPr>
        <p:spPr>
          <a:xfrm>
            <a:off x="1545811" y="298549"/>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537" y="325292"/>
            <a:ext cx="593981" cy="593981"/>
          </a:xfrm>
          <a:prstGeom prst="rect">
            <a:avLst/>
          </a:prstGeom>
        </p:spPr>
      </p:pic>
      <p:pic>
        <p:nvPicPr>
          <p:cNvPr id="10" name="รูปภาพ 9"/>
          <p:cNvPicPr/>
          <p:nvPr/>
        </p:nvPicPr>
        <p:blipFill rotWithShape="1">
          <a:blip r:embed="rId3" cstate="print">
            <a:extLst>
              <a:ext uri="{28A0092B-C50C-407E-A947-70E740481C1C}">
                <a14:useLocalDpi xmlns:a14="http://schemas.microsoft.com/office/drawing/2010/main" val="0"/>
              </a:ext>
            </a:extLst>
          </a:blip>
          <a:srcRect l="1402" t="8776" r="52517" b="19857"/>
          <a:stretch/>
        </p:blipFill>
        <p:spPr bwMode="auto">
          <a:xfrm>
            <a:off x="459106" y="1093599"/>
            <a:ext cx="4025798" cy="2750999"/>
          </a:xfrm>
          <a:prstGeom prst="rect">
            <a:avLst/>
          </a:prstGeom>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pic>
        <p:nvPicPr>
          <p:cNvPr id="11" name="รูปภาพ 10"/>
          <p:cNvPicPr/>
          <p:nvPr/>
        </p:nvPicPr>
        <p:blipFill rotWithShape="1">
          <a:blip r:embed="rId4" cstate="print">
            <a:extLst>
              <a:ext uri="{28A0092B-C50C-407E-A947-70E740481C1C}">
                <a14:useLocalDpi xmlns:a14="http://schemas.microsoft.com/office/drawing/2010/main" val="0"/>
              </a:ext>
            </a:extLst>
          </a:blip>
          <a:srcRect l="51928" t="8776" r="1547" b="19857"/>
          <a:stretch/>
        </p:blipFill>
        <p:spPr bwMode="auto">
          <a:xfrm>
            <a:off x="4572000" y="1093598"/>
            <a:ext cx="4025798" cy="2750999"/>
          </a:xfrm>
          <a:prstGeom prst="rect">
            <a:avLst/>
          </a:prstGeom>
          <a:ln>
            <a:solidFill>
              <a:schemeClr val="tx1"/>
            </a:solidFill>
          </a:ln>
          <a:extLst>
            <a:ext uri="{53640926-AAD7-44D8-BBD7-CCE9431645EC}">
              <a14:shadowObscured xmlns:a14="http://schemas.microsoft.com/office/drawing/2010/main"/>
            </a:ext>
          </a:extLst>
        </p:spPr>
      </p:pic>
      <p:sp>
        <p:nvSpPr>
          <p:cNvPr id="12" name="สี่เหลี่ยมผืนผ้า 11"/>
          <p:cNvSpPr/>
          <p:nvPr/>
        </p:nvSpPr>
        <p:spPr>
          <a:xfrm>
            <a:off x="459106" y="4018923"/>
            <a:ext cx="8311915" cy="1084912"/>
          </a:xfrm>
          <a:prstGeom prst="rect">
            <a:avLst/>
          </a:prstGeom>
        </p:spPr>
        <p:txBody>
          <a:bodyPr wrap="square">
            <a:spAutoFit/>
          </a:bodyPr>
          <a:lstStyle/>
          <a:p>
            <a:pPr>
              <a:lnSpc>
                <a:spcPct val="115000"/>
              </a:lnSpc>
              <a:spcAft>
                <a:spcPts val="0"/>
              </a:spcAft>
              <a:tabLst>
                <a:tab pos="586740" algn="l"/>
                <a:tab pos="767080" algn="l"/>
              </a:tabLst>
            </a:pP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ก. ชายปกติ</a:t>
            </a:r>
            <a:r>
              <a:rPr lang="en-US"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ข. ชายที่เป็นกลุ่มอาการดาวน์</a:t>
            </a:r>
            <a:r>
              <a:rPr lang="en-US" sz="30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p>
          <a:p>
            <a:pPr algn="ctr"/>
            <a:r>
              <a:rPr lang="th-TH"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ภาพแสดง แผนภาพโครโมโซมของคนปกติและคนที่เป็นกลุ่มอาการดาวน์</a:t>
            </a:r>
            <a:endParaRPr lang="th-TH" sz="3000" dirty="0">
              <a:solidFill>
                <a:schemeClr val="accent2">
                  <a:lumMod val="50000"/>
                </a:schemeClr>
              </a:solidFill>
              <a:latin typeface="TH SarabunPSK" panose="020B0500040200020003" pitchFamily="34" charset="-34"/>
              <a:cs typeface="TH SarabunPSK" panose="020B0500040200020003" pitchFamily="34" charset="-34"/>
            </a:endParaRPr>
          </a:p>
        </p:txBody>
      </p:sp>
      <p:sp>
        <p:nvSpPr>
          <p:cNvPr id="13" name="วงรี 12"/>
          <p:cNvSpPr/>
          <p:nvPr/>
        </p:nvSpPr>
        <p:spPr>
          <a:xfrm>
            <a:off x="6190248" y="3428069"/>
            <a:ext cx="514350" cy="34583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002060"/>
              </a:solidFill>
              <a:latin typeface="TH SarabunPSK" panose="020B0500040200020003" pitchFamily="34" charset="-34"/>
              <a:cs typeface="TH SarabunPSK" panose="020B0500040200020003" pitchFamily="34" charset="-34"/>
            </a:endParaRPr>
          </a:p>
        </p:txBody>
      </p:sp>
      <p:sp>
        <p:nvSpPr>
          <p:cNvPr id="14" name="วงรี 13"/>
          <p:cNvSpPr/>
          <p:nvPr/>
        </p:nvSpPr>
        <p:spPr>
          <a:xfrm>
            <a:off x="2472005" y="3440102"/>
            <a:ext cx="514350" cy="345835"/>
          </a:xfrm>
          <a:prstGeom prst="ellipse">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rgbClr val="002060"/>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37103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สี่เหลี่ยมผืนผ้า 9"/>
          <p:cNvSpPr/>
          <p:nvPr/>
        </p:nvSpPr>
        <p:spPr>
          <a:xfrm>
            <a:off x="2231670" y="264440"/>
            <a:ext cx="6106214" cy="861774"/>
          </a:xfrm>
          <a:prstGeom prst="rect">
            <a:avLst/>
          </a:prstGeom>
        </p:spPr>
        <p:txBody>
          <a:bodyPr wrap="square">
            <a:spAutoFit/>
          </a:bodyPr>
          <a:lstStyle/>
          <a:p>
            <a:r>
              <a:rPr lang="th-TH" sz="5000" b="1" u="sng" dirty="0">
                <a:solidFill>
                  <a:srgbClr val="FF0000"/>
                </a:solidFill>
                <a:latin typeface="TH SarabunPSK" panose="020B0500040200020003" pitchFamily="34" charset="-34"/>
                <a:cs typeface="TH SarabunPSK" panose="020B0500040200020003" pitchFamily="34" charset="-34"/>
              </a:rPr>
              <a:t>เฉลย</a:t>
            </a:r>
            <a:r>
              <a:rPr lang="th-TH" sz="5000" b="1" u="sng" dirty="0">
                <a:solidFill>
                  <a:schemeClr val="accent2">
                    <a:lumMod val="50000"/>
                  </a:schemeClr>
                </a:solidFill>
                <a:latin typeface="TH SarabunPSK" panose="020B0500040200020003" pitchFamily="34" charset="-34"/>
                <a:cs typeface="TH SarabunPSK" panose="020B0500040200020003" pitchFamily="34" charset="-34"/>
              </a:rPr>
              <a:t>ทบทวนความรู้ก่อนเรียน</a:t>
            </a:r>
          </a:p>
        </p:txBody>
      </p:sp>
      <p:sp>
        <p:nvSpPr>
          <p:cNvPr id="11" name="สี่เหลี่ยมผืนผ้า 10"/>
          <p:cNvSpPr/>
          <p:nvPr/>
        </p:nvSpPr>
        <p:spPr>
          <a:xfrm>
            <a:off x="1370314" y="1154694"/>
            <a:ext cx="7957165" cy="3939540"/>
          </a:xfrm>
          <a:prstGeom prst="rect">
            <a:avLst/>
          </a:prstGeom>
        </p:spPr>
        <p:txBody>
          <a:bodyPr wrap="square">
            <a:spAutoFit/>
          </a:bodyPr>
          <a:lstStyle/>
          <a:p>
            <a:r>
              <a:rPr lang="th-TH" sz="2500" b="1" dirty="0">
                <a:solidFill>
                  <a:srgbClr val="2A5154"/>
                </a:solidFill>
                <a:latin typeface="TH SarabunPSK" panose="020B0500040200020003" pitchFamily="34" charset="-34"/>
                <a:cs typeface="TH SarabunPSK" panose="020B0500040200020003" pitchFamily="34" charset="-34"/>
              </a:rPr>
              <a:t>*เลือกข้อที่ถูกต้องที่สุดเพียงข้อเดียว</a:t>
            </a:r>
          </a:p>
          <a:p>
            <a:r>
              <a:rPr lang="th-TH" sz="2500" b="1" dirty="0">
                <a:solidFill>
                  <a:srgbClr val="2A5154"/>
                </a:solidFill>
                <a:latin typeface="TH SarabunPSK" panose="020B0500040200020003" pitchFamily="34" charset="-34"/>
                <a:cs typeface="TH SarabunPSK" panose="020B0500040200020003" pitchFamily="34" charset="-34"/>
              </a:rPr>
              <a:t>1. ลักษณะใดไม่ได้เป็นลักษณะทางพันธุกรรม</a:t>
            </a:r>
          </a:p>
          <a:p>
            <a:r>
              <a:rPr lang="th-TH" sz="2500" b="1" dirty="0">
                <a:solidFill>
                  <a:srgbClr val="2A5154"/>
                </a:solidFill>
                <a:latin typeface="TH SarabunPSK" panose="020B0500040200020003" pitchFamily="34" charset="-34"/>
                <a:cs typeface="TH SarabunPSK" panose="020B0500040200020003" pitchFamily="34" charset="-34"/>
              </a:rPr>
              <a:t>   ก. การห่อลิ้น                              ข. การมีลักยิ้ม</a:t>
            </a:r>
          </a:p>
          <a:p>
            <a:r>
              <a:rPr lang="th-TH" sz="2500" b="1" dirty="0">
                <a:solidFill>
                  <a:srgbClr val="2A5154"/>
                </a:solidFill>
                <a:latin typeface="TH SarabunPSK" panose="020B0500040200020003" pitchFamily="34" charset="-34"/>
                <a:cs typeface="TH SarabunPSK" panose="020B0500040200020003" pitchFamily="34" charset="-34"/>
              </a:rPr>
              <a:t>   ค. การมีรอยสัก                           ง. ลักษณะเชิงผมที่หน้าผาก</a:t>
            </a:r>
          </a:p>
          <a:p>
            <a:r>
              <a:rPr lang="th-TH" sz="2500" b="1" dirty="0">
                <a:solidFill>
                  <a:srgbClr val="2A5154"/>
                </a:solidFill>
                <a:latin typeface="TH SarabunPSK" panose="020B0500040200020003" pitchFamily="34" charset="-34"/>
                <a:cs typeface="TH SarabunPSK" panose="020B0500040200020003" pitchFamily="34" charset="-34"/>
              </a:rPr>
              <a:t>2. เด็กหญิง ก มีหนังตาชั้นเดียวซึ่งเป็นการถ่ายทอดลักษณะทางพันธุกรรมมาจากบุคคลใด</a:t>
            </a:r>
          </a:p>
          <a:p>
            <a:r>
              <a:rPr lang="th-TH" sz="2500" b="1" dirty="0">
                <a:solidFill>
                  <a:srgbClr val="2A5154"/>
                </a:solidFill>
                <a:latin typeface="TH SarabunPSK" panose="020B0500040200020003" pitchFamily="34" charset="-34"/>
                <a:cs typeface="TH SarabunPSK" panose="020B0500040200020003" pitchFamily="34" charset="-34"/>
              </a:rPr>
              <a:t>   ก. ป้า                                      ข. พ่อ</a:t>
            </a:r>
          </a:p>
          <a:p>
            <a:r>
              <a:rPr lang="th-TH" sz="2500" b="1" dirty="0">
                <a:solidFill>
                  <a:srgbClr val="2A5154"/>
                </a:solidFill>
                <a:latin typeface="TH SarabunPSK" panose="020B0500040200020003" pitchFamily="34" charset="-34"/>
                <a:cs typeface="TH SarabunPSK" panose="020B0500040200020003" pitchFamily="34" charset="-34"/>
              </a:rPr>
              <a:t>   ค. อา                                      ง. ลุง</a:t>
            </a:r>
          </a:p>
          <a:p>
            <a:r>
              <a:rPr lang="th-TH" sz="2500" b="1" dirty="0">
                <a:solidFill>
                  <a:srgbClr val="2A5154"/>
                </a:solidFill>
                <a:latin typeface="TH SarabunPSK" panose="020B0500040200020003" pitchFamily="34" charset="-34"/>
                <a:cs typeface="TH SarabunPSK" panose="020B0500040200020003" pitchFamily="34" charset="-34"/>
              </a:rPr>
              <a:t>3. สารพันธุกรรมพบอยู่ในโครงสร้างใดของเซลล์พืชและเซลล์สัตว์</a:t>
            </a:r>
          </a:p>
          <a:p>
            <a:r>
              <a:rPr lang="th-TH" sz="2500" b="1" dirty="0">
                <a:solidFill>
                  <a:srgbClr val="2A5154"/>
                </a:solidFill>
                <a:latin typeface="TH SarabunPSK" panose="020B0500040200020003" pitchFamily="34" charset="-34"/>
                <a:cs typeface="TH SarabunPSK" panose="020B0500040200020003" pitchFamily="34" charset="-34"/>
              </a:rPr>
              <a:t>   ก. นิวเคลียส                              ข. เยื่อหุ้มเซลล์</a:t>
            </a:r>
          </a:p>
          <a:p>
            <a:r>
              <a:rPr lang="th-TH" sz="2500" b="1" dirty="0">
                <a:solidFill>
                  <a:srgbClr val="2A5154"/>
                </a:solidFill>
                <a:latin typeface="TH SarabunPSK" panose="020B0500040200020003" pitchFamily="34" charset="-34"/>
                <a:cs typeface="TH SarabunPSK" panose="020B0500040200020003" pitchFamily="34" charset="-34"/>
              </a:rPr>
              <a:t>   ค. แวคิวโอล                              ง. ผนังเซลล์</a:t>
            </a:r>
          </a:p>
        </p:txBody>
      </p:sp>
      <p:pic>
        <p:nvPicPr>
          <p:cNvPr id="13" name="รูปภาพ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3881" y="222332"/>
            <a:ext cx="831968" cy="764752"/>
          </a:xfrm>
          <a:prstGeom prst="rect">
            <a:avLst/>
          </a:prstGeom>
        </p:spPr>
      </p:pic>
      <p:grpSp>
        <p:nvGrpSpPr>
          <p:cNvPr id="6" name="Group 14">
            <a:extLst>
              <a:ext uri="{FF2B5EF4-FFF2-40B4-BE49-F238E27FC236}">
                <a16:creationId xmlns:a16="http://schemas.microsoft.com/office/drawing/2014/main" id="{1F82B778-0E7A-4865-8BDC-2DD2825D4AF4}"/>
              </a:ext>
            </a:extLst>
          </p:cNvPr>
          <p:cNvGrpSpPr/>
          <p:nvPr/>
        </p:nvGrpSpPr>
        <p:grpSpPr>
          <a:xfrm>
            <a:off x="211513" y="1066664"/>
            <a:ext cx="1052368" cy="3696329"/>
            <a:chOff x="4058860" y="987781"/>
            <a:chExt cx="1052368" cy="3696329"/>
          </a:xfrm>
        </p:grpSpPr>
        <p:sp>
          <p:nvSpPr>
            <p:cNvPr id="7" name="Rectangle 8">
              <a:extLst>
                <a:ext uri="{FF2B5EF4-FFF2-40B4-BE49-F238E27FC236}">
                  <a16:creationId xmlns:a16="http://schemas.microsoft.com/office/drawing/2014/main" id="{BAA2B968-D0B1-48B0-B1BC-6AB11E697087}"/>
                </a:ext>
              </a:extLst>
            </p:cNvPr>
            <p:cNvSpPr/>
            <p:nvPr/>
          </p:nvSpPr>
          <p:spPr>
            <a:xfrm rot="36931">
              <a:off x="4276045" y="3801165"/>
              <a:ext cx="592195" cy="863021"/>
            </a:xfrm>
            <a:custGeom>
              <a:avLst/>
              <a:gdLst/>
              <a:ahLst/>
              <a:cxnLst/>
              <a:rect l="l" t="t" r="r" b="b"/>
              <a:pathLst>
                <a:path w="1802378" h="1800199">
                  <a:moveTo>
                    <a:pt x="0" y="0"/>
                  </a:moveTo>
                  <a:lnTo>
                    <a:pt x="1802378" y="0"/>
                  </a:lnTo>
                  <a:lnTo>
                    <a:pt x="1802378" y="289727"/>
                  </a:lnTo>
                  <a:lnTo>
                    <a:pt x="1801366" y="289727"/>
                  </a:lnTo>
                  <a:lnTo>
                    <a:pt x="901188" y="1800199"/>
                  </a:lnTo>
                  <a:lnTo>
                    <a:pt x="1012" y="289727"/>
                  </a:lnTo>
                  <a:lnTo>
                    <a:pt x="0" y="289727"/>
                  </a:lnTo>
                  <a:lnTo>
                    <a:pt x="0" y="288030"/>
                  </a:lnTo>
                  <a:close/>
                </a:path>
              </a:pathLst>
            </a:custGeom>
            <a:gradFill>
              <a:gsLst>
                <a:gs pos="0">
                  <a:schemeClr val="accent2">
                    <a:lumMod val="70000"/>
                    <a:lumOff val="30000"/>
                  </a:schemeClr>
                </a:gs>
                <a:gs pos="100000">
                  <a:schemeClr val="accent2">
                    <a:lumMod val="70000"/>
                    <a:lumOff val="3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TH SarabunPSK" panose="020B0500040200020003" pitchFamily="34" charset="-34"/>
                <a:cs typeface="TH SarabunPSK" panose="020B0500040200020003" pitchFamily="34" charset="-34"/>
              </a:endParaRPr>
            </a:p>
          </p:txBody>
        </p:sp>
        <p:sp>
          <p:nvSpPr>
            <p:cNvPr id="8" name="Rectangle 8">
              <a:extLst>
                <a:ext uri="{FF2B5EF4-FFF2-40B4-BE49-F238E27FC236}">
                  <a16:creationId xmlns:a16="http://schemas.microsoft.com/office/drawing/2014/main" id="{522B6A9B-2C97-4ABC-ADFD-E3B7D847361D}"/>
                </a:ext>
              </a:extLst>
            </p:cNvPr>
            <p:cNvSpPr/>
            <p:nvPr/>
          </p:nvSpPr>
          <p:spPr>
            <a:xfrm>
              <a:off x="4468857" y="3793500"/>
              <a:ext cx="200342" cy="872829"/>
            </a:xfrm>
            <a:custGeom>
              <a:avLst/>
              <a:gdLst>
                <a:gd name="connsiteX0" fmla="*/ 0 w 1359043"/>
                <a:gd name="connsiteY0" fmla="*/ 0 h 1813992"/>
                <a:gd name="connsiteX1" fmla="*/ 1359043 w 1359043"/>
                <a:gd name="connsiteY1" fmla="*/ 0 h 1813992"/>
                <a:gd name="connsiteX2" fmla="*/ 1359043 w 1359043"/>
                <a:gd name="connsiteY2" fmla="*/ 212596 h 1813992"/>
                <a:gd name="connsiteX3" fmla="*/ 806822 w 1359043"/>
                <a:gd name="connsiteY3" fmla="*/ 1813992 h 1813992"/>
                <a:gd name="connsiteX4" fmla="*/ 1012 w 1359043"/>
                <a:gd name="connsiteY4" fmla="*/ 289727 h 1813992"/>
                <a:gd name="connsiteX5" fmla="*/ 0 w 1359043"/>
                <a:gd name="connsiteY5" fmla="*/ 289727 h 1813992"/>
                <a:gd name="connsiteX6" fmla="*/ 0 w 1359043"/>
                <a:gd name="connsiteY6" fmla="*/ 288030 h 1813992"/>
                <a:gd name="connsiteX7" fmla="*/ 0 w 1359043"/>
                <a:gd name="connsiteY7" fmla="*/ 0 h 1813992"/>
                <a:gd name="connsiteX0" fmla="*/ 0 w 1359043"/>
                <a:gd name="connsiteY0" fmla="*/ 0 h 1820658"/>
                <a:gd name="connsiteX1" fmla="*/ 1359043 w 1359043"/>
                <a:gd name="connsiteY1" fmla="*/ 0 h 1820658"/>
                <a:gd name="connsiteX2" fmla="*/ 1359043 w 1359043"/>
                <a:gd name="connsiteY2" fmla="*/ 212596 h 1820658"/>
                <a:gd name="connsiteX3" fmla="*/ 720119 w 1359043"/>
                <a:gd name="connsiteY3" fmla="*/ 1820658 h 1820658"/>
                <a:gd name="connsiteX4" fmla="*/ 1012 w 1359043"/>
                <a:gd name="connsiteY4" fmla="*/ 289727 h 1820658"/>
                <a:gd name="connsiteX5" fmla="*/ 0 w 1359043"/>
                <a:gd name="connsiteY5" fmla="*/ 289727 h 1820658"/>
                <a:gd name="connsiteX6" fmla="*/ 0 w 1359043"/>
                <a:gd name="connsiteY6" fmla="*/ 288030 h 1820658"/>
                <a:gd name="connsiteX7" fmla="*/ 0 w 1359043"/>
                <a:gd name="connsiteY7" fmla="*/ 0 h 182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9043" h="1820658">
                  <a:moveTo>
                    <a:pt x="0" y="0"/>
                  </a:moveTo>
                  <a:lnTo>
                    <a:pt x="1359043" y="0"/>
                  </a:lnTo>
                  <a:lnTo>
                    <a:pt x="1359043" y="212596"/>
                  </a:lnTo>
                  <a:lnTo>
                    <a:pt x="720119" y="1820658"/>
                  </a:lnTo>
                  <a:lnTo>
                    <a:pt x="1012" y="289727"/>
                  </a:lnTo>
                  <a:lnTo>
                    <a:pt x="0" y="289727"/>
                  </a:lnTo>
                  <a:lnTo>
                    <a:pt x="0" y="288030"/>
                  </a:lnTo>
                  <a:lnTo>
                    <a:pt x="0" y="0"/>
                  </a:lnTo>
                  <a:close/>
                </a:path>
              </a:pathLst>
            </a:custGeom>
            <a:gradFill>
              <a:gsLst>
                <a:gs pos="0">
                  <a:schemeClr val="accent2">
                    <a:lumMod val="50000"/>
                    <a:lumOff val="50000"/>
                  </a:schemeClr>
                </a:gs>
                <a:gs pos="100000">
                  <a:schemeClr val="accent2">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TH SarabunPSK" panose="020B0500040200020003" pitchFamily="34" charset="-34"/>
                <a:cs typeface="TH SarabunPSK" panose="020B0500040200020003" pitchFamily="34" charset="-34"/>
              </a:endParaRPr>
            </a:p>
          </p:txBody>
        </p:sp>
        <p:sp>
          <p:nvSpPr>
            <p:cNvPr id="9" name="Rectangle 2">
              <a:extLst>
                <a:ext uri="{FF2B5EF4-FFF2-40B4-BE49-F238E27FC236}">
                  <a16:creationId xmlns:a16="http://schemas.microsoft.com/office/drawing/2014/main" id="{E57B8389-BF49-4159-ACE5-DEA04267A1DB}"/>
                </a:ext>
              </a:extLst>
            </p:cNvPr>
            <p:cNvSpPr/>
            <p:nvPr/>
          </p:nvSpPr>
          <p:spPr>
            <a:xfrm>
              <a:off x="4291066" y="1891296"/>
              <a:ext cx="196906" cy="2011393"/>
            </a:xfrm>
            <a:custGeom>
              <a:avLst/>
              <a:gdLst/>
              <a:ahLst/>
              <a:cxnLst/>
              <a:rect l="l" t="t" r="r" b="b"/>
              <a:pathLst>
                <a:path w="196906" h="2011393">
                  <a:moveTo>
                    <a:pt x="0" y="0"/>
                  </a:moveTo>
                  <a:lnTo>
                    <a:pt x="99616" y="0"/>
                  </a:lnTo>
                  <a:lnTo>
                    <a:pt x="196906" y="63491"/>
                  </a:lnTo>
                  <a:lnTo>
                    <a:pt x="196906" y="2011393"/>
                  </a:lnTo>
                  <a:lnTo>
                    <a:pt x="193201" y="2011393"/>
                  </a:lnTo>
                  <a:cubicBezTo>
                    <a:pt x="183184" y="1954476"/>
                    <a:pt x="144512" y="1912472"/>
                    <a:pt x="98453" y="1912472"/>
                  </a:cubicBezTo>
                  <a:cubicBezTo>
                    <a:pt x="52394" y="1912472"/>
                    <a:pt x="13723" y="1954476"/>
                    <a:pt x="3706" y="2011393"/>
                  </a:cubicBezTo>
                  <a:lnTo>
                    <a:pt x="0" y="2011393"/>
                  </a:lnTo>
                  <a:close/>
                </a:path>
              </a:pathLst>
            </a:custGeom>
            <a:gradFill>
              <a:gsLst>
                <a:gs pos="0">
                  <a:schemeClr val="accent1">
                    <a:lumMod val="30000"/>
                    <a:lumOff val="70000"/>
                  </a:schemeClr>
                </a:gs>
                <a:gs pos="100000">
                  <a:schemeClr val="accent1">
                    <a:lumMod val="30000"/>
                    <a:lumOff val="7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TH SarabunPSK" panose="020B0500040200020003" pitchFamily="34" charset="-34"/>
                <a:cs typeface="TH SarabunPSK" panose="020B0500040200020003" pitchFamily="34" charset="-34"/>
              </a:endParaRPr>
            </a:p>
          </p:txBody>
        </p:sp>
        <p:sp>
          <p:nvSpPr>
            <p:cNvPr id="12" name="Rectangle 2">
              <a:extLst>
                <a:ext uri="{FF2B5EF4-FFF2-40B4-BE49-F238E27FC236}">
                  <a16:creationId xmlns:a16="http://schemas.microsoft.com/office/drawing/2014/main" id="{1789D7C5-00CE-4341-97D0-EB02A6F10E51}"/>
                </a:ext>
              </a:extLst>
            </p:cNvPr>
            <p:cNvSpPr/>
            <p:nvPr/>
          </p:nvSpPr>
          <p:spPr>
            <a:xfrm>
              <a:off x="4486591" y="1953886"/>
              <a:ext cx="196906" cy="1950905"/>
            </a:xfrm>
            <a:custGeom>
              <a:avLst/>
              <a:gdLst/>
              <a:ahLst/>
              <a:cxnLst/>
              <a:rect l="l" t="t" r="r" b="b"/>
              <a:pathLst>
                <a:path w="196906" h="1950905">
                  <a:moveTo>
                    <a:pt x="0" y="0"/>
                  </a:moveTo>
                  <a:lnTo>
                    <a:pt x="101941" y="66527"/>
                  </a:lnTo>
                  <a:lnTo>
                    <a:pt x="196906" y="4552"/>
                  </a:lnTo>
                  <a:lnTo>
                    <a:pt x="196906" y="1950905"/>
                  </a:lnTo>
                  <a:lnTo>
                    <a:pt x="193201" y="1950905"/>
                  </a:lnTo>
                  <a:cubicBezTo>
                    <a:pt x="183184" y="1893988"/>
                    <a:pt x="144512" y="1851984"/>
                    <a:pt x="98453" y="1851984"/>
                  </a:cubicBezTo>
                  <a:cubicBezTo>
                    <a:pt x="52394" y="1851984"/>
                    <a:pt x="13723" y="1893988"/>
                    <a:pt x="3706" y="1950905"/>
                  </a:cubicBezTo>
                  <a:lnTo>
                    <a:pt x="0" y="1950905"/>
                  </a:lnTo>
                  <a:close/>
                </a:path>
              </a:pathLst>
            </a:custGeom>
            <a:gradFill>
              <a:gsLst>
                <a:gs pos="0">
                  <a:schemeClr val="accent1">
                    <a:lumMod val="50000"/>
                    <a:lumOff val="50000"/>
                  </a:schemeClr>
                </a:gs>
                <a:gs pos="100000">
                  <a:schemeClr val="accent1">
                    <a:lumMod val="50000"/>
                    <a:lumOff val="50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TH SarabunPSK" panose="020B0500040200020003" pitchFamily="34" charset="-34"/>
                <a:cs typeface="TH SarabunPSK" panose="020B0500040200020003" pitchFamily="34" charset="-34"/>
              </a:endParaRPr>
            </a:p>
          </p:txBody>
        </p:sp>
        <p:sp>
          <p:nvSpPr>
            <p:cNvPr id="14" name="Rectangle 2">
              <a:extLst>
                <a:ext uri="{FF2B5EF4-FFF2-40B4-BE49-F238E27FC236}">
                  <a16:creationId xmlns:a16="http://schemas.microsoft.com/office/drawing/2014/main" id="{D3E45C4F-5536-471C-A9B5-652B5AC92048}"/>
                </a:ext>
              </a:extLst>
            </p:cNvPr>
            <p:cNvSpPr/>
            <p:nvPr/>
          </p:nvSpPr>
          <p:spPr>
            <a:xfrm>
              <a:off x="4683483" y="1895514"/>
              <a:ext cx="196906" cy="2011393"/>
            </a:xfrm>
            <a:custGeom>
              <a:avLst/>
              <a:gdLst/>
              <a:ahLst/>
              <a:cxnLst/>
              <a:rect l="l" t="t" r="r" b="b"/>
              <a:pathLst>
                <a:path w="196906" h="2011393">
                  <a:moveTo>
                    <a:pt x="96435" y="0"/>
                  </a:moveTo>
                  <a:lnTo>
                    <a:pt x="196906" y="0"/>
                  </a:lnTo>
                  <a:lnTo>
                    <a:pt x="196906" y="2011393"/>
                  </a:lnTo>
                  <a:lnTo>
                    <a:pt x="193201" y="2011393"/>
                  </a:lnTo>
                  <a:cubicBezTo>
                    <a:pt x="183184" y="1954476"/>
                    <a:pt x="144512" y="1912472"/>
                    <a:pt x="98453" y="1912472"/>
                  </a:cubicBezTo>
                  <a:cubicBezTo>
                    <a:pt x="52394" y="1912472"/>
                    <a:pt x="13723" y="1954476"/>
                    <a:pt x="3706" y="2011393"/>
                  </a:cubicBezTo>
                  <a:lnTo>
                    <a:pt x="0" y="2011393"/>
                  </a:lnTo>
                  <a:lnTo>
                    <a:pt x="0" y="6293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TH SarabunPSK" panose="020B0500040200020003" pitchFamily="34" charset="-34"/>
                <a:cs typeface="TH SarabunPSK" panose="020B0500040200020003" pitchFamily="34" charset="-34"/>
              </a:endParaRPr>
            </a:p>
          </p:txBody>
        </p:sp>
        <p:sp>
          <p:nvSpPr>
            <p:cNvPr id="15" name="Isosceles Triangle 10">
              <a:extLst>
                <a:ext uri="{FF2B5EF4-FFF2-40B4-BE49-F238E27FC236}">
                  <a16:creationId xmlns:a16="http://schemas.microsoft.com/office/drawing/2014/main" id="{D156E4EB-3F6F-4D03-96EF-37E4ED1FC3B7}"/>
                </a:ext>
              </a:extLst>
            </p:cNvPr>
            <p:cNvSpPr/>
            <p:nvPr/>
          </p:nvSpPr>
          <p:spPr>
            <a:xfrm rot="10800000">
              <a:off x="4468813" y="4423239"/>
              <a:ext cx="196906" cy="260871"/>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latin typeface="TH SarabunPSK" panose="020B0500040200020003" pitchFamily="34" charset="-34"/>
                <a:cs typeface="TH SarabunPSK" panose="020B0500040200020003" pitchFamily="34" charset="-34"/>
              </a:endParaRPr>
            </a:p>
          </p:txBody>
        </p:sp>
        <p:sp>
          <p:nvSpPr>
            <p:cNvPr id="17" name="Parallelogram 15">
              <a:extLst>
                <a:ext uri="{FF2B5EF4-FFF2-40B4-BE49-F238E27FC236}">
                  <a16:creationId xmlns:a16="http://schemas.microsoft.com/office/drawing/2014/main" id="{1E38D1E5-F3C7-465C-A948-C2718C863583}"/>
                </a:ext>
              </a:extLst>
            </p:cNvPr>
            <p:cNvSpPr/>
            <p:nvPr/>
          </p:nvSpPr>
          <p:spPr>
            <a:xfrm rot="16200000">
              <a:off x="4098945" y="947696"/>
              <a:ext cx="972197" cy="1052368"/>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latin typeface="TH SarabunPSK" panose="020B0500040200020003" pitchFamily="34" charset="-34"/>
                <a:cs typeface="TH SarabunPSK" panose="020B0500040200020003" pitchFamily="34" charset="-34"/>
              </a:endParaRPr>
            </a:p>
          </p:txBody>
        </p:sp>
      </p:grpSp>
      <p:sp>
        <p:nvSpPr>
          <p:cNvPr id="16" name="วงรี 15">
            <a:extLst>
              <a:ext uri="{FF2B5EF4-FFF2-40B4-BE49-F238E27FC236}">
                <a16:creationId xmlns:a16="http://schemas.microsoft.com/office/drawing/2014/main" id="{73DA58CA-8CF3-40D6-A5E4-3FED05CD5B30}"/>
              </a:ext>
            </a:extLst>
          </p:cNvPr>
          <p:cNvSpPr/>
          <p:nvPr/>
        </p:nvSpPr>
        <p:spPr>
          <a:xfrm>
            <a:off x="1469133" y="2298606"/>
            <a:ext cx="1779391" cy="4198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latin typeface="TH SarabunPSK" panose="020B0500040200020003" pitchFamily="34" charset="-34"/>
              <a:cs typeface="TH SarabunPSK" panose="020B0500040200020003" pitchFamily="34" charset="-34"/>
            </a:endParaRPr>
          </a:p>
        </p:txBody>
      </p:sp>
      <p:sp>
        <p:nvSpPr>
          <p:cNvPr id="18" name="วงรี 17">
            <a:extLst>
              <a:ext uri="{FF2B5EF4-FFF2-40B4-BE49-F238E27FC236}">
                <a16:creationId xmlns:a16="http://schemas.microsoft.com/office/drawing/2014/main" id="{48EE112B-B9FC-45EB-BD58-A02AF0A9DDED}"/>
              </a:ext>
            </a:extLst>
          </p:cNvPr>
          <p:cNvSpPr/>
          <p:nvPr/>
        </p:nvSpPr>
        <p:spPr>
          <a:xfrm>
            <a:off x="4724862" y="3056022"/>
            <a:ext cx="966073" cy="464202"/>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latin typeface="TH SarabunPSK" panose="020B0500040200020003" pitchFamily="34" charset="-34"/>
              <a:cs typeface="TH SarabunPSK" panose="020B0500040200020003" pitchFamily="34" charset="-34"/>
            </a:endParaRPr>
          </a:p>
        </p:txBody>
      </p:sp>
      <p:sp>
        <p:nvSpPr>
          <p:cNvPr id="19" name="วงรี 18">
            <a:extLst>
              <a:ext uri="{FF2B5EF4-FFF2-40B4-BE49-F238E27FC236}">
                <a16:creationId xmlns:a16="http://schemas.microsoft.com/office/drawing/2014/main" id="{4E9224CA-CA7F-4CBF-AC35-86330B3C14F7}"/>
              </a:ext>
            </a:extLst>
          </p:cNvPr>
          <p:cNvSpPr/>
          <p:nvPr/>
        </p:nvSpPr>
        <p:spPr>
          <a:xfrm>
            <a:off x="1505230" y="4186992"/>
            <a:ext cx="1452880" cy="4198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5862056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4178" y="246936"/>
            <a:ext cx="593981" cy="593981"/>
          </a:xfrm>
          <a:prstGeom prst="rect">
            <a:avLst/>
          </a:prstGeom>
        </p:spPr>
      </p:pic>
      <p:sp>
        <p:nvSpPr>
          <p:cNvPr id="10" name="สี่เหลี่ยมผืนผ้า 9"/>
          <p:cNvSpPr/>
          <p:nvPr/>
        </p:nvSpPr>
        <p:spPr>
          <a:xfrm>
            <a:off x="1678159" y="246936"/>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sp>
        <p:nvSpPr>
          <p:cNvPr id="2" name="สี่เหลี่ยมผืนผ้า 1"/>
          <p:cNvSpPr/>
          <p:nvPr/>
        </p:nvSpPr>
        <p:spPr>
          <a:xfrm>
            <a:off x="300591" y="893370"/>
            <a:ext cx="8927631" cy="4339650"/>
          </a:xfrm>
          <a:prstGeom prst="rect">
            <a:avLst/>
          </a:prstGeom>
        </p:spPr>
        <p:txBody>
          <a:bodyPr wrap="square">
            <a:spAutoFit/>
          </a:bodyPr>
          <a:lstStyle/>
          <a:p>
            <a:pPr marL="342900" lvl="0" indent="-342900" defTabSz="914400" fontAlgn="base">
              <a:spcBef>
                <a:spcPct val="20000"/>
              </a:spcBef>
              <a:spcAft>
                <a:spcPct val="0"/>
              </a:spcAft>
              <a:defRPr/>
            </a:pPr>
            <a:r>
              <a:rPr lang="th-TH" sz="3000" b="1" kern="0" dirty="0">
                <a:solidFill>
                  <a:srgbClr val="002060"/>
                </a:solidFill>
                <a:latin typeface="TH SarabunPSK" panose="020B0500040200020003" pitchFamily="34" charset="-34"/>
                <a:cs typeface="TH SarabunPSK" panose="020B0500040200020003" pitchFamily="34" charset="-34"/>
              </a:rPr>
              <a:t>       ความผิดปกติทางพันธุกรรม สามารถแบ่งได้เป็น </a:t>
            </a:r>
            <a:r>
              <a:rPr lang="en-US" sz="3000" b="1" kern="0" dirty="0">
                <a:solidFill>
                  <a:srgbClr val="002060"/>
                </a:solidFill>
                <a:latin typeface="TH SarabunPSK" panose="020B0500040200020003" pitchFamily="34" charset="-34"/>
                <a:cs typeface="TH SarabunPSK" panose="020B0500040200020003" pitchFamily="34" charset="-34"/>
              </a:rPr>
              <a:t>2</a:t>
            </a:r>
            <a:r>
              <a:rPr lang="th-TH" sz="3000" b="1" kern="0" dirty="0">
                <a:solidFill>
                  <a:srgbClr val="002060"/>
                </a:solidFill>
                <a:latin typeface="TH SarabunPSK" panose="020B0500040200020003" pitchFamily="34" charset="-34"/>
                <a:cs typeface="TH SarabunPSK" panose="020B0500040200020003" pitchFamily="34" charset="-34"/>
              </a:rPr>
              <a:t> ลักษณะ คือ</a:t>
            </a:r>
            <a:br>
              <a:rPr lang="en-US" sz="3000" b="1" kern="0" dirty="0">
                <a:solidFill>
                  <a:srgbClr val="002060"/>
                </a:solidFill>
                <a:latin typeface="TH SarabunPSK" panose="020B0500040200020003" pitchFamily="34" charset="-34"/>
                <a:cs typeface="TH SarabunPSK" panose="020B0500040200020003" pitchFamily="34" charset="-34"/>
              </a:rPr>
            </a:br>
            <a:r>
              <a:rPr lang="en-US" sz="3000" b="1" kern="0" dirty="0">
                <a:solidFill>
                  <a:srgbClr val="002060"/>
                </a:solidFill>
                <a:latin typeface="TH SarabunPSK" panose="020B0500040200020003" pitchFamily="34" charset="-34"/>
                <a:cs typeface="TH SarabunPSK" panose="020B0500040200020003" pitchFamily="34" charset="-34"/>
              </a:rPr>
              <a:t>  </a:t>
            </a:r>
            <a:r>
              <a:rPr lang="en-US" sz="3000" b="1" u="sng" kern="0" dirty="0">
                <a:solidFill>
                  <a:schemeClr val="accent2">
                    <a:lumMod val="50000"/>
                  </a:schemeClr>
                </a:solidFill>
                <a:latin typeface="TH SarabunPSK" panose="020B0500040200020003" pitchFamily="34" charset="-34"/>
                <a:cs typeface="TH SarabunPSK" panose="020B0500040200020003" pitchFamily="34" charset="-34"/>
              </a:rPr>
              <a:t>1</a:t>
            </a:r>
            <a:r>
              <a:rPr lang="th-TH" sz="3000" b="1" u="sng" kern="0" dirty="0">
                <a:solidFill>
                  <a:schemeClr val="accent2">
                    <a:lumMod val="50000"/>
                  </a:schemeClr>
                </a:solidFill>
                <a:latin typeface="TH SarabunPSK" panose="020B0500040200020003" pitchFamily="34" charset="-34"/>
                <a:cs typeface="TH SarabunPSK" panose="020B0500040200020003" pitchFamily="34" charset="-34"/>
              </a:rPr>
              <a:t>. ความผิดปกติของโครโมโซม</a:t>
            </a:r>
          </a:p>
          <a:p>
            <a:pPr marL="342900" lvl="0" indent="-342900" defTabSz="914400" fontAlgn="base">
              <a:spcBef>
                <a:spcPct val="20000"/>
              </a:spcBef>
              <a:spcAft>
                <a:spcPct val="0"/>
              </a:spcAft>
              <a:defRPr/>
            </a:pPr>
            <a:r>
              <a:rPr lang="th-TH" sz="3000" b="1" kern="0" dirty="0">
                <a:solidFill>
                  <a:srgbClr val="002060"/>
                </a:solidFill>
                <a:latin typeface="TH SarabunPSK" panose="020B0500040200020003" pitchFamily="34" charset="-34"/>
                <a:cs typeface="TH SarabunPSK" panose="020B0500040200020003" pitchFamily="34" charset="-34"/>
              </a:rPr>
              <a:t>         - ความผิดปกติของออโตโซม (โครโมโซมร่างกาย)</a:t>
            </a:r>
          </a:p>
          <a:p>
            <a:pPr marL="342900" indent="-342900" defTabSz="914400" fontAlgn="base">
              <a:spcBef>
                <a:spcPct val="20000"/>
              </a:spcBef>
              <a:spcAft>
                <a:spcPct val="0"/>
              </a:spcAft>
              <a:defRPr/>
            </a:pPr>
            <a:r>
              <a:rPr lang="th-TH" sz="3000" b="1" kern="0" dirty="0">
                <a:solidFill>
                  <a:srgbClr val="002060"/>
                </a:solidFill>
                <a:latin typeface="TH SarabunPSK" panose="020B0500040200020003" pitchFamily="34" charset="-34"/>
                <a:cs typeface="TH SarabunPSK" panose="020B0500040200020003" pitchFamily="34" charset="-34"/>
              </a:rPr>
              <a:t>	        เช่น กลุ่มอาการดาวน์, กลุ่มอาการเอ็ดเวิร์ด, กลุ่มอาการพาเทา</a:t>
            </a:r>
          </a:p>
          <a:p>
            <a:pPr marL="342900" lvl="0" indent="-342900" defTabSz="914400" fontAlgn="base">
              <a:spcBef>
                <a:spcPct val="20000"/>
              </a:spcBef>
              <a:spcAft>
                <a:spcPct val="0"/>
              </a:spcAft>
              <a:defRPr/>
            </a:pPr>
            <a:r>
              <a:rPr lang="th-TH" sz="3000" b="1" kern="0" dirty="0">
                <a:solidFill>
                  <a:srgbClr val="002060"/>
                </a:solidFill>
                <a:latin typeface="TH SarabunPSK" panose="020B0500040200020003" pitchFamily="34" charset="-34"/>
                <a:cs typeface="TH SarabunPSK" panose="020B0500040200020003" pitchFamily="34" charset="-34"/>
              </a:rPr>
              <a:t>         - ความผิดปกติของโครโมโซมเพศ   </a:t>
            </a:r>
          </a:p>
          <a:p>
            <a:pPr marL="342900" lvl="0" indent="-342900" defTabSz="914400" fontAlgn="base">
              <a:spcBef>
                <a:spcPct val="20000"/>
              </a:spcBef>
              <a:spcAft>
                <a:spcPct val="0"/>
              </a:spcAft>
              <a:defRPr/>
            </a:pPr>
            <a:r>
              <a:rPr lang="th-TH" sz="3000" b="1" kern="0" dirty="0">
                <a:solidFill>
                  <a:srgbClr val="002060"/>
                </a:solidFill>
                <a:latin typeface="TH SarabunPSK" panose="020B0500040200020003" pitchFamily="34" charset="-34"/>
                <a:cs typeface="TH SarabunPSK" panose="020B0500040200020003" pitchFamily="34" charset="-34"/>
              </a:rPr>
              <a:t>	   </a:t>
            </a:r>
            <a:r>
              <a:rPr lang="th-TH" sz="3000" b="1" u="sng" kern="0" dirty="0">
                <a:solidFill>
                  <a:schemeClr val="accent2">
                    <a:lumMod val="50000"/>
                  </a:schemeClr>
                </a:solidFill>
                <a:latin typeface="TH SarabunPSK" panose="020B0500040200020003" pitchFamily="34" charset="-34"/>
                <a:cs typeface="TH SarabunPSK" panose="020B0500040200020003" pitchFamily="34" charset="-34"/>
              </a:rPr>
              <a:t>2. ความผิดปกติของยีน หรือ การมิวเทชั่น </a:t>
            </a:r>
            <a:r>
              <a:rPr lang="en-US" sz="3000" b="1" u="sng" kern="0" dirty="0">
                <a:solidFill>
                  <a:schemeClr val="accent2">
                    <a:lumMod val="50000"/>
                  </a:schemeClr>
                </a:solidFill>
                <a:latin typeface="TH SarabunPSK" panose="020B0500040200020003" pitchFamily="34" charset="-34"/>
                <a:cs typeface="TH SarabunPSK" panose="020B0500040200020003" pitchFamily="34" charset="-34"/>
              </a:rPr>
              <a:t>(</a:t>
            </a:r>
            <a:r>
              <a:rPr lang="en-US" altLang="th-TH" sz="3000" b="1" u="sng" dirty="0">
                <a:solidFill>
                  <a:schemeClr val="accent2">
                    <a:lumMod val="50000"/>
                  </a:schemeClr>
                </a:solidFill>
                <a:latin typeface="TH SarabunPSK" panose="020B0500040200020003" pitchFamily="34" charset="-34"/>
                <a:cs typeface="TH SarabunPSK" panose="020B0500040200020003" pitchFamily="34" charset="-34"/>
              </a:rPr>
              <a:t>mutation) </a:t>
            </a:r>
            <a:r>
              <a:rPr lang="th-TH" altLang="th-TH" sz="3000" b="1" u="sng" dirty="0">
                <a:solidFill>
                  <a:schemeClr val="accent2">
                    <a:lumMod val="50000"/>
                  </a:schemeClr>
                </a:solidFill>
                <a:latin typeface="TH SarabunPSK" panose="020B0500040200020003" pitchFamily="34" charset="-34"/>
                <a:cs typeface="TH SarabunPSK" panose="020B0500040200020003" pitchFamily="34" charset="-34"/>
              </a:rPr>
              <a:t>หรือ การกลายพันธุ์</a:t>
            </a:r>
            <a:endParaRPr lang="en-US" sz="3000" b="1" u="sng" kern="0" dirty="0">
              <a:solidFill>
                <a:schemeClr val="accent2">
                  <a:lumMod val="50000"/>
                </a:schemeClr>
              </a:solidFill>
              <a:latin typeface="TH SarabunPSK" panose="020B0500040200020003" pitchFamily="34" charset="-34"/>
              <a:cs typeface="TH SarabunPSK" panose="020B0500040200020003" pitchFamily="34" charset="-34"/>
            </a:endParaRPr>
          </a:p>
          <a:p>
            <a:pPr marL="342900" lvl="0" indent="-342900" defTabSz="914400" fontAlgn="base">
              <a:spcBef>
                <a:spcPct val="20000"/>
              </a:spcBef>
              <a:spcAft>
                <a:spcPct val="0"/>
              </a:spcAft>
              <a:defRPr/>
            </a:pPr>
            <a:r>
              <a:rPr lang="en-US" sz="3000" b="1" kern="0" dirty="0">
                <a:solidFill>
                  <a:srgbClr val="002060"/>
                </a:solidFill>
                <a:latin typeface="TH SarabunPSK" panose="020B0500040200020003" pitchFamily="34" charset="-34"/>
                <a:cs typeface="TH SarabunPSK" panose="020B0500040200020003" pitchFamily="34" charset="-34"/>
              </a:rPr>
              <a:t>	</a:t>
            </a:r>
            <a:r>
              <a:rPr lang="th-TH" sz="3000" b="1" kern="0" dirty="0">
                <a:solidFill>
                  <a:srgbClr val="002060"/>
                </a:solidFill>
                <a:latin typeface="TH SarabunPSK" panose="020B0500040200020003" pitchFamily="34" charset="-34"/>
                <a:cs typeface="TH SarabunPSK" panose="020B0500040200020003" pitchFamily="34" charset="-34"/>
              </a:rPr>
              <a:t>     เช่น</a:t>
            </a:r>
            <a:r>
              <a:rPr lang="en-US" sz="3000" b="1" kern="0" dirty="0">
                <a:solidFill>
                  <a:srgbClr val="002060"/>
                </a:solidFill>
                <a:latin typeface="TH SarabunPSK" panose="020B0500040200020003" pitchFamily="34" charset="-34"/>
                <a:cs typeface="TH SarabunPSK" panose="020B0500040200020003" pitchFamily="34" charset="-34"/>
              </a:rPr>
              <a:t>  </a:t>
            </a:r>
            <a:r>
              <a:rPr lang="th-TH" sz="3000" b="1" kern="0" dirty="0">
                <a:solidFill>
                  <a:srgbClr val="002060"/>
                </a:solidFill>
                <a:latin typeface="TH SarabunPSK" panose="020B0500040200020003" pitchFamily="34" charset="-34"/>
                <a:cs typeface="TH SarabunPSK" panose="020B0500040200020003" pitchFamily="34" charset="-34"/>
              </a:rPr>
              <a:t>โรคท้าวแสนปม, โรคแคระ, ผิวเผือก, ธาลัสซีเมีย, ซิกเคิลเซลล์, </a:t>
            </a:r>
          </a:p>
          <a:p>
            <a:pPr marL="342900" lvl="0" indent="-342900" defTabSz="914400" fontAlgn="base">
              <a:spcBef>
                <a:spcPct val="20000"/>
              </a:spcBef>
              <a:spcAft>
                <a:spcPct val="0"/>
              </a:spcAft>
              <a:defRPr/>
            </a:pPr>
            <a:r>
              <a:rPr lang="th-TH" sz="3000" b="1" kern="0" dirty="0">
                <a:solidFill>
                  <a:srgbClr val="002060"/>
                </a:solidFill>
                <a:latin typeface="TH SarabunPSK" panose="020B0500040200020003" pitchFamily="34" charset="-34"/>
                <a:cs typeface="TH SarabunPSK" panose="020B0500040200020003" pitchFamily="34" charset="-34"/>
              </a:rPr>
              <a:t>                โรค</a:t>
            </a:r>
            <a:r>
              <a:rPr lang="th-TH" sz="3000" b="1" kern="0" dirty="0" err="1">
                <a:solidFill>
                  <a:srgbClr val="002060"/>
                </a:solidFill>
                <a:latin typeface="TH SarabunPSK" panose="020B0500040200020003" pitchFamily="34" charset="-34"/>
                <a:cs typeface="TH SarabunPSK" panose="020B0500040200020003" pitchFamily="34" charset="-34"/>
              </a:rPr>
              <a:t>ฮี</a:t>
            </a:r>
            <a:r>
              <a:rPr lang="th-TH" sz="3000" b="1" kern="0" dirty="0">
                <a:solidFill>
                  <a:srgbClr val="002060"/>
                </a:solidFill>
                <a:latin typeface="TH SarabunPSK" panose="020B0500040200020003" pitchFamily="34" charset="-34"/>
                <a:cs typeface="TH SarabunPSK" panose="020B0500040200020003" pitchFamily="34" charset="-34"/>
              </a:rPr>
              <a:t>โมฟีเลีย, โรคตาบอดสี </a:t>
            </a:r>
            <a:r>
              <a:rPr lang="en-US" sz="3000" b="1" kern="0" dirty="0">
                <a:solidFill>
                  <a:srgbClr val="002060"/>
                </a:solidFill>
                <a:latin typeface="TH SarabunPSK" panose="020B0500040200020003" pitchFamily="34" charset="-34"/>
                <a:cs typeface="TH SarabunPSK" panose="020B0500040200020003" pitchFamily="34" charset="-34"/>
              </a:rPr>
              <a:t> </a:t>
            </a:r>
            <a:endParaRPr lang="th-TH" sz="3000" b="1" kern="0" dirty="0">
              <a:solidFill>
                <a:srgbClr val="002060"/>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72621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824" y="104835"/>
            <a:ext cx="593981" cy="593981"/>
          </a:xfrm>
          <a:prstGeom prst="rect">
            <a:avLst/>
          </a:prstGeom>
        </p:spPr>
      </p:pic>
      <p:sp>
        <p:nvSpPr>
          <p:cNvPr id="10" name="สี่เหลี่ยมผืนผ้า 9"/>
          <p:cNvSpPr/>
          <p:nvPr/>
        </p:nvSpPr>
        <p:spPr>
          <a:xfrm>
            <a:off x="1782332" y="90736"/>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sp>
        <p:nvSpPr>
          <p:cNvPr id="11" name="Rectangle 3"/>
          <p:cNvSpPr txBox="1">
            <a:spLocks noChangeArrowheads="1"/>
          </p:cNvSpPr>
          <p:nvPr/>
        </p:nvSpPr>
        <p:spPr>
          <a:xfrm>
            <a:off x="342900" y="1248485"/>
            <a:ext cx="8534399" cy="63746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th-TH" sz="2000" b="1" dirty="0">
                <a:solidFill>
                  <a:srgbClr val="002060"/>
                </a:solidFill>
                <a:latin typeface="TH SarabunPSK" panose="020B0500040200020003" pitchFamily="34" charset="-34"/>
                <a:cs typeface="TH SarabunPSK" panose="020B0500040200020003" pitchFamily="34" charset="-34"/>
              </a:rPr>
              <a:t>       เป็นความผิดปกติที่จำนวนออโตโซมในบางคู่ที่เกินมา </a:t>
            </a:r>
            <a:r>
              <a:rPr lang="en-US" sz="2000" b="1" dirty="0">
                <a:solidFill>
                  <a:srgbClr val="002060"/>
                </a:solidFill>
                <a:latin typeface="TH SarabunPSK" panose="020B0500040200020003" pitchFamily="34" charset="-34"/>
                <a:cs typeface="TH SarabunPSK" panose="020B0500040200020003" pitchFamily="34" charset="-34"/>
              </a:rPr>
              <a:t>1</a:t>
            </a:r>
            <a:r>
              <a:rPr lang="th-TH" sz="2000" b="1" dirty="0">
                <a:solidFill>
                  <a:srgbClr val="002060"/>
                </a:solidFill>
                <a:latin typeface="TH SarabunPSK" panose="020B0500040200020003" pitchFamily="34" charset="-34"/>
                <a:cs typeface="TH SarabunPSK" panose="020B0500040200020003" pitchFamily="34" charset="-34"/>
              </a:rPr>
              <a:t> โครโมโซม จึงทำให้โครโมโซมในเซลล์ร่างกายทั้งหมดเป็น </a:t>
            </a:r>
            <a:r>
              <a:rPr lang="en-US" sz="2000" b="1" dirty="0">
                <a:solidFill>
                  <a:srgbClr val="002060"/>
                </a:solidFill>
                <a:latin typeface="TH SarabunPSK" panose="020B0500040200020003" pitchFamily="34" charset="-34"/>
                <a:cs typeface="TH SarabunPSK" panose="020B0500040200020003" pitchFamily="34" charset="-34"/>
              </a:rPr>
              <a:t>                      47</a:t>
            </a:r>
            <a:r>
              <a:rPr lang="th-TH" sz="2000" b="1" dirty="0">
                <a:solidFill>
                  <a:srgbClr val="002060"/>
                </a:solidFill>
                <a:latin typeface="TH SarabunPSK" panose="020B0500040200020003" pitchFamily="34" charset="-34"/>
                <a:cs typeface="TH SarabunPSK" panose="020B0500040200020003" pitchFamily="34" charset="-34"/>
              </a:rPr>
              <a:t> โครโมโซม </a:t>
            </a:r>
            <a:r>
              <a:rPr lang="th-TH" sz="2000" b="1" u="sng" dirty="0">
                <a:solidFill>
                  <a:srgbClr val="002060"/>
                </a:solidFill>
                <a:latin typeface="TH SarabunPSK" panose="020B0500040200020003" pitchFamily="34" charset="-34"/>
                <a:cs typeface="TH SarabunPSK" panose="020B0500040200020003" pitchFamily="34" charset="-34"/>
              </a:rPr>
              <a:t>ตัวอย่างเช่น</a:t>
            </a:r>
            <a:r>
              <a:rPr lang="th-TH" sz="2000" b="1" dirty="0">
                <a:solidFill>
                  <a:srgbClr val="002060"/>
                </a:solidFill>
                <a:latin typeface="TH SarabunPSK" panose="020B0500040200020003" pitchFamily="34" charset="-34"/>
                <a:cs typeface="TH SarabunPSK" panose="020B0500040200020003" pitchFamily="34" charset="-34"/>
              </a:rPr>
              <a:t>  กลุ่มอาการดาวน์  กลุ่มอาการเอ็ดเวิร์ด  และ กลุ่มอาการพาเทา</a:t>
            </a:r>
          </a:p>
        </p:txBody>
      </p:sp>
      <p:sp>
        <p:nvSpPr>
          <p:cNvPr id="13" name="TextBox 4"/>
          <p:cNvSpPr txBox="1"/>
          <p:nvPr/>
        </p:nvSpPr>
        <p:spPr>
          <a:xfrm>
            <a:off x="106799" y="1942810"/>
            <a:ext cx="4230847" cy="461665"/>
          </a:xfrm>
          <a:prstGeom prst="rect">
            <a:avLst/>
          </a:prstGeom>
          <a:solidFill>
            <a:srgbClr val="CCFFCC"/>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b="1" dirty="0">
                <a:solidFill>
                  <a:srgbClr val="002060"/>
                </a:solidFill>
                <a:latin typeface="TH SarabunPSK" panose="020B0500040200020003" pitchFamily="34" charset="-34"/>
                <a:cs typeface="TH SarabunPSK" panose="020B0500040200020003" pitchFamily="34" charset="-34"/>
              </a:rPr>
              <a:t>&gt;&gt;</a:t>
            </a:r>
            <a:r>
              <a:rPr lang="th-TH" sz="2400" b="1" dirty="0">
                <a:solidFill>
                  <a:srgbClr val="002060"/>
                </a:solidFill>
                <a:latin typeface="TH SarabunPSK" panose="020B0500040200020003" pitchFamily="34" charset="-34"/>
                <a:cs typeface="TH SarabunPSK" panose="020B0500040200020003" pitchFamily="34" charset="-34"/>
              </a:rPr>
              <a:t> </a:t>
            </a:r>
            <a:r>
              <a:rPr lang="th-TH" sz="2400" b="1" u="sng" dirty="0">
                <a:solidFill>
                  <a:srgbClr val="002060"/>
                </a:solidFill>
                <a:latin typeface="TH SarabunPSK" panose="020B0500040200020003" pitchFamily="34" charset="-34"/>
                <a:cs typeface="TH SarabunPSK" panose="020B0500040200020003" pitchFamily="34" charset="-34"/>
              </a:rPr>
              <a:t>กลุ่มอาการดาวน์ (</a:t>
            </a:r>
            <a:r>
              <a:rPr lang="en-US" sz="2400" b="1" u="sng" dirty="0">
                <a:solidFill>
                  <a:srgbClr val="002060"/>
                </a:solidFill>
                <a:latin typeface="TH SarabunPSK" panose="020B0500040200020003" pitchFamily="34" charset="-34"/>
                <a:cs typeface="TH SarabunPSK" panose="020B0500040200020003" pitchFamily="34" charset="-34"/>
              </a:rPr>
              <a:t>Down's syndrome</a:t>
            </a:r>
            <a:r>
              <a:rPr lang="th-TH" sz="2400" b="1" u="sng" dirty="0">
                <a:solidFill>
                  <a:srgbClr val="002060"/>
                </a:solidFill>
                <a:latin typeface="TH SarabunPSK" panose="020B0500040200020003" pitchFamily="34" charset="-34"/>
                <a:cs typeface="TH SarabunPSK" panose="020B0500040200020003" pitchFamily="34" charset="-34"/>
              </a:rPr>
              <a:t>)</a:t>
            </a:r>
            <a:r>
              <a:rPr lang="en-US" sz="2400" b="1" dirty="0">
                <a:solidFill>
                  <a:srgbClr val="002060"/>
                </a:solidFill>
                <a:latin typeface="TH SarabunPSK" panose="020B0500040200020003" pitchFamily="34" charset="-34"/>
                <a:cs typeface="TH SarabunPSK" panose="020B0500040200020003" pitchFamily="34" charset="-34"/>
              </a:rPr>
              <a:t>&lt;&lt;</a:t>
            </a:r>
            <a:endParaRPr lang="th-TH" sz="2400" dirty="0">
              <a:solidFill>
                <a:srgbClr val="002060"/>
              </a:solidFill>
              <a:latin typeface="TH SarabunPSK" panose="020B0500040200020003" pitchFamily="34" charset="-34"/>
              <a:cs typeface="TH SarabunPSK" panose="020B0500040200020003" pitchFamily="34" charset="-34"/>
            </a:endParaRPr>
          </a:p>
        </p:txBody>
      </p:sp>
      <p:sp>
        <p:nvSpPr>
          <p:cNvPr id="14" name="Rectangle 3"/>
          <p:cNvSpPr txBox="1">
            <a:spLocks noChangeArrowheads="1"/>
          </p:cNvSpPr>
          <p:nvPr/>
        </p:nvSpPr>
        <p:spPr>
          <a:xfrm>
            <a:off x="148648" y="2401658"/>
            <a:ext cx="8922901" cy="979717"/>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531813" algn="thaiDist">
              <a:buFontTx/>
              <a:buNone/>
            </a:pPr>
            <a:r>
              <a:rPr lang="th-TH" sz="2000" b="1" dirty="0">
                <a:solidFill>
                  <a:srgbClr val="002060"/>
                </a:solidFill>
                <a:latin typeface="TH SarabunPSK" panose="020B0500040200020003" pitchFamily="34" charset="-34"/>
                <a:cs typeface="TH SarabunPSK" panose="020B0500040200020003" pitchFamily="34" charset="-34"/>
              </a:rPr>
              <a:t>เกิดจากความผิดปกติของออโตโซมโดยคู่ที่ </a:t>
            </a:r>
            <a:r>
              <a:rPr lang="en-US" sz="2000" b="1" dirty="0">
                <a:solidFill>
                  <a:srgbClr val="002060"/>
                </a:solidFill>
                <a:latin typeface="TH SarabunPSK" panose="020B0500040200020003" pitchFamily="34" charset="-34"/>
                <a:cs typeface="TH SarabunPSK" panose="020B0500040200020003" pitchFamily="34" charset="-34"/>
              </a:rPr>
              <a:t>21</a:t>
            </a:r>
            <a:r>
              <a:rPr lang="th-TH" sz="2000" b="1" dirty="0">
                <a:solidFill>
                  <a:srgbClr val="002060"/>
                </a:solidFill>
                <a:latin typeface="TH SarabunPSK" panose="020B0500040200020003" pitchFamily="34" charset="-34"/>
                <a:cs typeface="TH SarabunPSK" panose="020B0500040200020003" pitchFamily="34" charset="-34"/>
              </a:rPr>
              <a:t> เกินมา </a:t>
            </a:r>
            <a:r>
              <a:rPr lang="en-US" sz="2000" b="1" dirty="0">
                <a:solidFill>
                  <a:srgbClr val="002060"/>
                </a:solidFill>
                <a:latin typeface="TH SarabunPSK" panose="020B0500040200020003" pitchFamily="34" charset="-34"/>
                <a:cs typeface="TH SarabunPSK" panose="020B0500040200020003" pitchFamily="34" charset="-34"/>
              </a:rPr>
              <a:t>1</a:t>
            </a:r>
            <a:r>
              <a:rPr lang="th-TH" sz="2000" b="1" dirty="0">
                <a:solidFill>
                  <a:srgbClr val="002060"/>
                </a:solidFill>
                <a:latin typeface="TH SarabunPSK" panose="020B0500040200020003" pitchFamily="34" charset="-34"/>
                <a:cs typeface="TH SarabunPSK" panose="020B0500040200020003" pitchFamily="34" charset="-34"/>
              </a:rPr>
              <a:t> โครโมโซม เป็น </a:t>
            </a:r>
            <a:r>
              <a:rPr lang="en-US" sz="2000" b="1" dirty="0">
                <a:solidFill>
                  <a:srgbClr val="002060"/>
                </a:solidFill>
                <a:latin typeface="TH SarabunPSK" panose="020B0500040200020003" pitchFamily="34" charset="-34"/>
                <a:cs typeface="TH SarabunPSK" panose="020B0500040200020003" pitchFamily="34" charset="-34"/>
              </a:rPr>
              <a:t>47</a:t>
            </a:r>
            <a:r>
              <a:rPr lang="th-TH" sz="2000" b="1" dirty="0">
                <a:solidFill>
                  <a:srgbClr val="002060"/>
                </a:solidFill>
                <a:latin typeface="TH SarabunPSK" panose="020B0500040200020003" pitchFamily="34" charset="-34"/>
                <a:cs typeface="TH SarabunPSK" panose="020B0500040200020003" pitchFamily="34" charset="-34"/>
              </a:rPr>
              <a:t> โครโมโซม มีลักษณะที่ผิดปกติ คือ รูปร่างเตี้ย ตาห่าง หางตาชี้ขึ้น ลิ้นโตคับปาก คอสั้นกว้าง นิ้วมือนิ้วเท้าสั้น ลายนิ้วมือผิดปกติ ดั้งจมูกแบน อาจมีหัวใจพิการแต่กำเนิด และปัญญาอ่อน อายุสั้น พ่อแม่ที่มีอายุมากมีโอกาสเสี่ยงที่ลูกจะเป็นกลุ่มอาการดาวน์ </a:t>
            </a:r>
          </a:p>
        </p:txBody>
      </p:sp>
      <p:pic>
        <p:nvPicPr>
          <p:cNvPr id="15" name="Picture 2" descr="http://www.vcharkarn.com/uploads/images/%E0%B8%94%E0%B8%B2%E0%B8%A703.jpg"/>
          <p:cNvPicPr>
            <a:picLocks noChangeAspect="1" noChangeArrowheads="1"/>
          </p:cNvPicPr>
          <p:nvPr/>
        </p:nvPicPr>
        <p:blipFill>
          <a:blip r:embed="rId3" cstate="print"/>
          <a:srcRect/>
          <a:stretch>
            <a:fillRect/>
          </a:stretch>
        </p:blipFill>
        <p:spPr bwMode="auto">
          <a:xfrm>
            <a:off x="3942726" y="3326817"/>
            <a:ext cx="2236227" cy="1677171"/>
          </a:xfrm>
          <a:prstGeom prst="rect">
            <a:avLst/>
          </a:prstGeom>
          <a:noFill/>
          <a:ln>
            <a:solidFill>
              <a:schemeClr val="accent4"/>
            </a:solidFill>
          </a:ln>
        </p:spPr>
      </p:pic>
      <p:pic>
        <p:nvPicPr>
          <p:cNvPr id="16" name="Picture 6" descr="http://2.bp.blogspot.com/-uFWGwMbdaWM/UDOvcrwhXvI/AAAAAAAAAEQ/8Uai6PhIAq4/s1600/Symptoms-Of-Down-Syndrome.jpg"/>
          <p:cNvPicPr>
            <a:picLocks noChangeAspect="1" noChangeArrowheads="1"/>
          </p:cNvPicPr>
          <p:nvPr/>
        </p:nvPicPr>
        <p:blipFill>
          <a:blip r:embed="rId4" cstate="print"/>
          <a:srcRect/>
          <a:stretch>
            <a:fillRect/>
          </a:stretch>
        </p:blipFill>
        <p:spPr bwMode="auto">
          <a:xfrm>
            <a:off x="2709587" y="3326817"/>
            <a:ext cx="1094322" cy="1676137"/>
          </a:xfrm>
          <a:prstGeom prst="rect">
            <a:avLst/>
          </a:prstGeom>
          <a:noFill/>
          <a:ln>
            <a:solidFill>
              <a:schemeClr val="accent4"/>
            </a:solidFill>
          </a:ln>
        </p:spPr>
      </p:pic>
      <p:sp>
        <p:nvSpPr>
          <p:cNvPr id="17" name="TextBox 6"/>
          <p:cNvSpPr txBox="1"/>
          <p:nvPr/>
        </p:nvSpPr>
        <p:spPr>
          <a:xfrm>
            <a:off x="106799" y="786819"/>
            <a:ext cx="3910045" cy="46166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rtlCol="0">
            <a:spAutoFit/>
          </a:bodyPr>
          <a:lstStyle/>
          <a:p>
            <a:pPr marL="514350" indent="-514350"/>
            <a:r>
              <a:rPr lang="th-TH" sz="2400" b="1" dirty="0">
                <a:solidFill>
                  <a:srgbClr val="002060"/>
                </a:solidFill>
                <a:latin typeface="TH SarabunPSK" panose="020B0500040200020003" pitchFamily="34" charset="-34"/>
                <a:cs typeface="TH SarabunPSK" panose="020B0500040200020003" pitchFamily="34" charset="-34"/>
              </a:rPr>
              <a:t>ตัวอย่าง</a:t>
            </a:r>
            <a:r>
              <a:rPr lang="th-TH" sz="2400" b="1" kern="0" dirty="0">
                <a:solidFill>
                  <a:srgbClr val="002060"/>
                </a:solidFill>
                <a:latin typeface="TH SarabunPSK" panose="020B0500040200020003" pitchFamily="34" charset="-34"/>
                <a:cs typeface="TH SarabunPSK" panose="020B0500040200020003" pitchFamily="34" charset="-34"/>
              </a:rPr>
              <a:t>ความผิดปกติที่จำนวนของโครโมโซม</a:t>
            </a:r>
            <a:endParaRPr lang="th-TH" sz="2400" b="1" dirty="0">
              <a:solidFill>
                <a:srgbClr val="002060"/>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190329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495302" y="1663929"/>
            <a:ext cx="8229600" cy="1038381"/>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531813">
              <a:buFontTx/>
              <a:buNone/>
            </a:pPr>
            <a:r>
              <a:rPr lang="th-TH" sz="2000" dirty="0">
                <a:solidFill>
                  <a:srgbClr val="002060"/>
                </a:solidFill>
                <a:latin typeface="TH SarabunPSK" panose="020B0500040200020003" pitchFamily="34" charset="-34"/>
                <a:cs typeface="TH SarabunPSK" panose="020B0500040200020003" pitchFamily="34" charset="-34"/>
              </a:rPr>
              <a:t> </a:t>
            </a:r>
            <a:r>
              <a:rPr lang="th-TH" sz="2000" b="1" dirty="0">
                <a:solidFill>
                  <a:srgbClr val="002060"/>
                </a:solidFill>
                <a:latin typeface="TH SarabunPSK" panose="020B0500040200020003" pitchFamily="34" charset="-34"/>
                <a:cs typeface="TH SarabunPSK" panose="020B0500040200020003" pitchFamily="34" charset="-34"/>
              </a:rPr>
              <a:t>เกิดจากความผิดปกติของออโตโซมโดยคู่ที่ </a:t>
            </a:r>
            <a:r>
              <a:rPr lang="en-US" sz="2000" b="1" dirty="0">
                <a:solidFill>
                  <a:srgbClr val="002060"/>
                </a:solidFill>
                <a:latin typeface="TH SarabunPSK" panose="020B0500040200020003" pitchFamily="34" charset="-34"/>
                <a:cs typeface="TH SarabunPSK" panose="020B0500040200020003" pitchFamily="34" charset="-34"/>
              </a:rPr>
              <a:t>18</a:t>
            </a:r>
            <a:r>
              <a:rPr lang="th-TH" sz="2000" b="1" dirty="0">
                <a:solidFill>
                  <a:srgbClr val="002060"/>
                </a:solidFill>
                <a:latin typeface="TH SarabunPSK" panose="020B0500040200020003" pitchFamily="34" charset="-34"/>
                <a:cs typeface="TH SarabunPSK" panose="020B0500040200020003" pitchFamily="34" charset="-34"/>
              </a:rPr>
              <a:t> เกินมา </a:t>
            </a:r>
            <a:r>
              <a:rPr lang="en-US" sz="2000" b="1" dirty="0">
                <a:solidFill>
                  <a:srgbClr val="002060"/>
                </a:solidFill>
                <a:latin typeface="TH SarabunPSK" panose="020B0500040200020003" pitchFamily="34" charset="-34"/>
                <a:cs typeface="TH SarabunPSK" panose="020B0500040200020003" pitchFamily="34" charset="-34"/>
              </a:rPr>
              <a:t>1</a:t>
            </a:r>
            <a:r>
              <a:rPr lang="th-TH" sz="2000" b="1" dirty="0">
                <a:solidFill>
                  <a:srgbClr val="002060"/>
                </a:solidFill>
                <a:latin typeface="TH SarabunPSK" panose="020B0500040200020003" pitchFamily="34" charset="-34"/>
                <a:cs typeface="TH SarabunPSK" panose="020B0500040200020003" pitchFamily="34" charset="-34"/>
              </a:rPr>
              <a:t> โครโมโซม ลักษณะที่ปรากฏจะมีลักษณะหัวเล็ก หน้าผากแบน คางเว้า หูผิดปกติ ตาเล็ก นิ้วมือบิดงอ และกำเข้าหากันแน่น หัวใจพิการ ปอดและระบบย่อยอาหารผิดปกติ มีลักษณะปัญญาอ่อนร่วมอยู่ด้วย ผู้ที่ป่วยเป็นโรคนี้มักจะเสียชีวิตก่อนอายุ </a:t>
            </a:r>
            <a:r>
              <a:rPr lang="en-US" sz="2000" b="1" dirty="0">
                <a:solidFill>
                  <a:srgbClr val="002060"/>
                </a:solidFill>
                <a:latin typeface="TH SarabunPSK" panose="020B0500040200020003" pitchFamily="34" charset="-34"/>
                <a:cs typeface="TH SarabunPSK" panose="020B0500040200020003" pitchFamily="34" charset="-34"/>
              </a:rPr>
              <a:t>1</a:t>
            </a:r>
            <a:r>
              <a:rPr lang="th-TH" sz="2000" b="1" dirty="0">
                <a:solidFill>
                  <a:srgbClr val="002060"/>
                </a:solidFill>
                <a:latin typeface="TH SarabunPSK" panose="020B0500040200020003" pitchFamily="34" charset="-34"/>
                <a:cs typeface="TH SarabunPSK" panose="020B0500040200020003" pitchFamily="34" charset="-34"/>
              </a:rPr>
              <a:t> ขวบ</a:t>
            </a:r>
            <a:endParaRPr lang="th-TH" sz="2000" dirty="0">
              <a:solidFill>
                <a:srgbClr val="002060"/>
              </a:solidFill>
              <a:latin typeface="TH SarabunPSK" panose="020B0500040200020003" pitchFamily="34" charset="-34"/>
              <a:cs typeface="TH SarabunPSK" panose="020B0500040200020003" pitchFamily="34" charset="-34"/>
            </a:endParaRPr>
          </a:p>
          <a:p>
            <a:pPr>
              <a:buFontTx/>
              <a:buNone/>
            </a:pPr>
            <a:endParaRPr lang="th-TH" sz="2000" dirty="0">
              <a:solidFill>
                <a:srgbClr val="002060"/>
              </a:solidFill>
              <a:latin typeface="TH SarabunPSK" panose="020B0500040200020003" pitchFamily="34" charset="-34"/>
              <a:cs typeface="TH SarabunPSK" panose="020B0500040200020003" pitchFamily="34" charset="-34"/>
            </a:endParaRPr>
          </a:p>
        </p:txBody>
      </p:sp>
      <p:pic>
        <p:nvPicPr>
          <p:cNvPr id="7" name="Picture 2" descr="http://www.newhealthguide.org/images/10442668/image001.jpg"/>
          <p:cNvPicPr>
            <a:picLocks noChangeAspect="1" noChangeArrowheads="1"/>
          </p:cNvPicPr>
          <p:nvPr/>
        </p:nvPicPr>
        <p:blipFill>
          <a:blip r:embed="rId2" cstate="print"/>
          <a:srcRect/>
          <a:stretch>
            <a:fillRect/>
          </a:stretch>
        </p:blipFill>
        <p:spPr bwMode="auto">
          <a:xfrm>
            <a:off x="1652042" y="2601741"/>
            <a:ext cx="2881858" cy="2310351"/>
          </a:xfrm>
          <a:prstGeom prst="rect">
            <a:avLst/>
          </a:prstGeom>
          <a:noFill/>
          <a:ln>
            <a:solidFill>
              <a:schemeClr val="accent4"/>
            </a:solidFill>
          </a:ln>
        </p:spPr>
      </p:pic>
      <p:sp>
        <p:nvSpPr>
          <p:cNvPr id="8" name="TextBox 4"/>
          <p:cNvSpPr txBox="1"/>
          <p:nvPr/>
        </p:nvSpPr>
        <p:spPr>
          <a:xfrm>
            <a:off x="457200" y="1176484"/>
            <a:ext cx="4547937" cy="461665"/>
          </a:xfrm>
          <a:prstGeom prst="rect">
            <a:avLst/>
          </a:prstGeom>
          <a:solidFill>
            <a:srgbClr val="CCFFCC"/>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b="1" dirty="0">
                <a:solidFill>
                  <a:srgbClr val="002060"/>
                </a:solidFill>
                <a:latin typeface="TH SarabunPSK" panose="020B0500040200020003" pitchFamily="34" charset="-34"/>
                <a:cs typeface="TH SarabunPSK" panose="020B0500040200020003" pitchFamily="34" charset="-34"/>
              </a:rPr>
              <a:t>&gt;&gt;</a:t>
            </a:r>
            <a:r>
              <a:rPr lang="th-TH" sz="2400" b="1" dirty="0">
                <a:solidFill>
                  <a:srgbClr val="002060"/>
                </a:solidFill>
                <a:latin typeface="TH SarabunPSK" panose="020B0500040200020003" pitchFamily="34" charset="-34"/>
                <a:cs typeface="TH SarabunPSK" panose="020B0500040200020003" pitchFamily="34" charset="-34"/>
              </a:rPr>
              <a:t> </a:t>
            </a:r>
            <a:r>
              <a:rPr lang="th-TH" sz="2400" b="1" u="sng" dirty="0">
                <a:solidFill>
                  <a:srgbClr val="002060"/>
                </a:solidFill>
                <a:latin typeface="TH SarabunPSK" panose="020B0500040200020003" pitchFamily="34" charset="-34"/>
                <a:cs typeface="TH SarabunPSK" panose="020B0500040200020003" pitchFamily="34" charset="-34"/>
              </a:rPr>
              <a:t>กลุ่มอาการเอ็ดเวิร์ด (</a:t>
            </a:r>
            <a:r>
              <a:rPr lang="en-US" sz="2400" b="1" u="sng" dirty="0">
                <a:solidFill>
                  <a:srgbClr val="002060"/>
                </a:solidFill>
                <a:latin typeface="TH SarabunPSK" panose="020B0500040200020003" pitchFamily="34" charset="-34"/>
                <a:cs typeface="TH SarabunPSK" panose="020B0500040200020003" pitchFamily="34" charset="-34"/>
              </a:rPr>
              <a:t>Edward's syndrome</a:t>
            </a:r>
            <a:r>
              <a:rPr lang="th-TH" sz="2400" b="1" u="sng" dirty="0">
                <a:solidFill>
                  <a:srgbClr val="002060"/>
                </a:solidFill>
                <a:latin typeface="TH SarabunPSK" panose="020B0500040200020003" pitchFamily="34" charset="-34"/>
                <a:cs typeface="TH SarabunPSK" panose="020B0500040200020003" pitchFamily="34" charset="-34"/>
              </a:rPr>
              <a:t>)</a:t>
            </a:r>
            <a:r>
              <a:rPr lang="en-US" sz="2400" b="1" dirty="0">
                <a:solidFill>
                  <a:srgbClr val="002060"/>
                </a:solidFill>
                <a:latin typeface="TH SarabunPSK" panose="020B0500040200020003" pitchFamily="34" charset="-34"/>
                <a:cs typeface="TH SarabunPSK" panose="020B0500040200020003" pitchFamily="34" charset="-34"/>
              </a:rPr>
              <a:t>&lt;&lt;</a:t>
            </a:r>
            <a:endParaRPr lang="th-TH" sz="2400" dirty="0">
              <a:solidFill>
                <a:srgbClr val="002060"/>
              </a:solidFill>
              <a:latin typeface="TH SarabunPSK" panose="020B0500040200020003" pitchFamily="34" charset="-34"/>
              <a:cs typeface="TH SarabunPSK" panose="020B0500040200020003" pitchFamily="34" charset="-34"/>
            </a:endParaRPr>
          </a:p>
        </p:txBody>
      </p:sp>
      <p:grpSp>
        <p:nvGrpSpPr>
          <p:cNvPr id="9" name="กลุ่ม 8"/>
          <p:cNvGrpSpPr>
            <a:grpSpLocks noChangeAspect="1"/>
          </p:cNvGrpSpPr>
          <p:nvPr/>
        </p:nvGrpSpPr>
        <p:grpSpPr>
          <a:xfrm>
            <a:off x="4614539" y="2601740"/>
            <a:ext cx="3082205" cy="2310351"/>
            <a:chOff x="310877" y="2052700"/>
            <a:chExt cx="5845299" cy="4381502"/>
          </a:xfrm>
        </p:grpSpPr>
        <p:pic>
          <p:nvPicPr>
            <p:cNvPr id="10" name="Picture 2" descr="http://www.thaigoodview.com/files/u19940/E2.gif"/>
            <p:cNvPicPr>
              <a:picLocks noChangeAspect="1" noChangeArrowheads="1"/>
            </p:cNvPicPr>
            <p:nvPr/>
          </p:nvPicPr>
          <p:blipFill>
            <a:blip r:embed="rId3" cstate="print"/>
            <a:srcRect/>
            <a:stretch>
              <a:fillRect/>
            </a:stretch>
          </p:blipFill>
          <p:spPr bwMode="auto">
            <a:xfrm>
              <a:off x="310877" y="2052700"/>
              <a:ext cx="5845299" cy="4381502"/>
            </a:xfrm>
            <a:prstGeom prst="rect">
              <a:avLst/>
            </a:prstGeom>
            <a:noFill/>
            <a:ln>
              <a:solidFill>
                <a:schemeClr val="accent4"/>
              </a:solidFill>
            </a:ln>
          </p:spPr>
        </p:pic>
        <p:sp>
          <p:nvSpPr>
            <p:cNvPr id="11" name="วงรี 10"/>
            <p:cNvSpPr/>
            <p:nvPr/>
          </p:nvSpPr>
          <p:spPr bwMode="auto">
            <a:xfrm>
              <a:off x="5148064" y="4678353"/>
              <a:ext cx="1008112" cy="936104"/>
            </a:xfrm>
            <a:prstGeom prst="ellipse">
              <a:avLst/>
            </a:prstGeom>
            <a:noFill/>
            <a:ln w="28575" cap="flat" cmpd="sng" algn="ctr">
              <a:solidFill>
                <a:schemeClr val="accent4"/>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th-TH" sz="2800" b="0" i="0" u="none" strike="noStrike" cap="none" normalizeH="0" baseline="0">
                <a:ln>
                  <a:noFill/>
                </a:ln>
                <a:solidFill>
                  <a:srgbClr val="002060"/>
                </a:solidFill>
                <a:effectLst/>
                <a:latin typeface="TH SarabunPSK" panose="020B0500040200020003" pitchFamily="34" charset="-34"/>
                <a:cs typeface="TH SarabunPSK" panose="020B0500040200020003" pitchFamily="34" charset="-34"/>
              </a:endParaRPr>
            </a:p>
          </p:txBody>
        </p:sp>
      </p:grpSp>
      <p:sp>
        <p:nvSpPr>
          <p:cNvPr id="12" name="TextBox 6"/>
          <p:cNvSpPr txBox="1"/>
          <p:nvPr/>
        </p:nvSpPr>
        <p:spPr>
          <a:xfrm>
            <a:off x="106799" y="786819"/>
            <a:ext cx="3910045" cy="46166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rtlCol="0">
            <a:spAutoFit/>
          </a:bodyPr>
          <a:lstStyle/>
          <a:p>
            <a:pPr marL="514350" indent="-514350"/>
            <a:r>
              <a:rPr lang="th-TH" sz="2400" b="1" dirty="0">
                <a:solidFill>
                  <a:srgbClr val="002060"/>
                </a:solidFill>
                <a:latin typeface="TH SarabunPSK" panose="020B0500040200020003" pitchFamily="34" charset="-34"/>
                <a:cs typeface="TH SarabunPSK" panose="020B0500040200020003" pitchFamily="34" charset="-34"/>
              </a:rPr>
              <a:t>ตัวอย่าง</a:t>
            </a:r>
            <a:r>
              <a:rPr lang="th-TH" sz="2400" b="1" kern="0" dirty="0">
                <a:solidFill>
                  <a:srgbClr val="002060"/>
                </a:solidFill>
                <a:latin typeface="TH SarabunPSK" panose="020B0500040200020003" pitchFamily="34" charset="-34"/>
                <a:cs typeface="TH SarabunPSK" panose="020B0500040200020003" pitchFamily="34" charset="-34"/>
              </a:rPr>
              <a:t>ความผิดปกติที่จำนวนของโครโมโซม</a:t>
            </a:r>
            <a:endParaRPr lang="th-TH" sz="2400" b="1" dirty="0">
              <a:solidFill>
                <a:srgbClr val="002060"/>
              </a:solidFill>
              <a:latin typeface="TH SarabunPSK" panose="020B0500040200020003" pitchFamily="34" charset="-34"/>
              <a:cs typeface="TH SarabunPSK" panose="020B0500040200020003" pitchFamily="34" charset="-34"/>
            </a:endParaRPr>
          </a:p>
        </p:txBody>
      </p:sp>
      <p:pic>
        <p:nvPicPr>
          <p:cNvPr id="13" name="รูปภาพ 12">
            <a:extLst>
              <a:ext uri="{FF2B5EF4-FFF2-40B4-BE49-F238E27FC236}">
                <a16:creationId xmlns:a16="http://schemas.microsoft.com/office/drawing/2014/main" id="{6390AEFB-B9C8-4319-B197-03890E7A0E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824" y="104835"/>
            <a:ext cx="593981" cy="593981"/>
          </a:xfrm>
          <a:prstGeom prst="rect">
            <a:avLst/>
          </a:prstGeom>
        </p:spPr>
      </p:pic>
      <p:sp>
        <p:nvSpPr>
          <p:cNvPr id="14" name="สี่เหลี่ยมผืนผ้า 13">
            <a:extLst>
              <a:ext uri="{FF2B5EF4-FFF2-40B4-BE49-F238E27FC236}">
                <a16:creationId xmlns:a16="http://schemas.microsoft.com/office/drawing/2014/main" id="{6D6D1B2B-5543-4E36-B98D-E8867B3A9AC7}"/>
              </a:ext>
            </a:extLst>
          </p:cNvPr>
          <p:cNvSpPr/>
          <p:nvPr/>
        </p:nvSpPr>
        <p:spPr>
          <a:xfrm>
            <a:off x="1782332" y="90736"/>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spTree>
    <p:extLst>
      <p:ext uri="{BB962C8B-B14F-4D97-AF65-F5344CB8AC3E}">
        <p14:creationId xmlns:p14="http://schemas.microsoft.com/office/powerpoint/2010/main" val="244619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06799" y="786819"/>
            <a:ext cx="3910045" cy="46166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none" rtlCol="0">
            <a:spAutoFit/>
          </a:bodyPr>
          <a:lstStyle/>
          <a:p>
            <a:pPr marL="514350" indent="-514350"/>
            <a:r>
              <a:rPr lang="th-TH" sz="2400" b="1" dirty="0">
                <a:solidFill>
                  <a:srgbClr val="002060"/>
                </a:solidFill>
                <a:latin typeface="TH SarabunPSK" panose="020B0500040200020003" pitchFamily="34" charset="-34"/>
                <a:cs typeface="TH SarabunPSK" panose="020B0500040200020003" pitchFamily="34" charset="-34"/>
              </a:rPr>
              <a:t>ตัวอย่าง</a:t>
            </a:r>
            <a:r>
              <a:rPr lang="th-TH" sz="2400" b="1" kern="0" dirty="0">
                <a:solidFill>
                  <a:srgbClr val="002060"/>
                </a:solidFill>
                <a:latin typeface="TH SarabunPSK" panose="020B0500040200020003" pitchFamily="34" charset="-34"/>
                <a:cs typeface="TH SarabunPSK" panose="020B0500040200020003" pitchFamily="34" charset="-34"/>
              </a:rPr>
              <a:t>ความผิดปกติที่จำนวนของโครโมโซม</a:t>
            </a:r>
            <a:endParaRPr lang="th-TH" sz="2400" b="1" dirty="0">
              <a:solidFill>
                <a:srgbClr val="002060"/>
              </a:solidFill>
              <a:latin typeface="TH SarabunPSK" panose="020B0500040200020003" pitchFamily="34" charset="-34"/>
              <a:cs typeface="TH SarabunPSK" panose="020B0500040200020003" pitchFamily="34" charset="-34"/>
            </a:endParaRPr>
          </a:p>
        </p:txBody>
      </p:sp>
      <p:sp>
        <p:nvSpPr>
          <p:cNvPr id="5" name="Rectangle 3"/>
          <p:cNvSpPr txBox="1">
            <a:spLocks noChangeArrowheads="1"/>
          </p:cNvSpPr>
          <p:nvPr/>
        </p:nvSpPr>
        <p:spPr>
          <a:xfrm>
            <a:off x="457200" y="1710031"/>
            <a:ext cx="8229600" cy="6477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531813">
              <a:buFontTx/>
              <a:buNone/>
            </a:pPr>
            <a:r>
              <a:rPr lang="th-TH" sz="2000" b="1" dirty="0">
                <a:solidFill>
                  <a:srgbClr val="002060"/>
                </a:solidFill>
                <a:latin typeface="TH SarabunPSK" panose="020B0500040200020003" pitchFamily="34" charset="-34"/>
                <a:cs typeface="TH SarabunPSK" panose="020B0500040200020003" pitchFamily="34" charset="-34"/>
              </a:rPr>
              <a:t> เกิดจากความผิดปกติของออโตโซมคู่ที่ </a:t>
            </a:r>
            <a:r>
              <a:rPr lang="en-US" sz="2000" b="1" dirty="0">
                <a:solidFill>
                  <a:srgbClr val="002060"/>
                </a:solidFill>
                <a:latin typeface="TH SarabunPSK" panose="020B0500040200020003" pitchFamily="34" charset="-34"/>
                <a:cs typeface="TH SarabunPSK" panose="020B0500040200020003" pitchFamily="34" charset="-34"/>
              </a:rPr>
              <a:t>13</a:t>
            </a:r>
            <a:r>
              <a:rPr lang="th-TH" sz="2000" b="1" dirty="0">
                <a:solidFill>
                  <a:srgbClr val="002060"/>
                </a:solidFill>
                <a:latin typeface="TH SarabunPSK" panose="020B0500040200020003" pitchFamily="34" charset="-34"/>
                <a:cs typeface="TH SarabunPSK" panose="020B0500040200020003" pitchFamily="34" charset="-34"/>
              </a:rPr>
              <a:t> เกินมา </a:t>
            </a:r>
            <a:r>
              <a:rPr lang="en-US" sz="2000" b="1" dirty="0">
                <a:solidFill>
                  <a:srgbClr val="002060"/>
                </a:solidFill>
                <a:latin typeface="TH SarabunPSK" panose="020B0500040200020003" pitchFamily="34" charset="-34"/>
                <a:cs typeface="TH SarabunPSK" panose="020B0500040200020003" pitchFamily="34" charset="-34"/>
              </a:rPr>
              <a:t>1</a:t>
            </a:r>
            <a:r>
              <a:rPr lang="th-TH" sz="2000" b="1" dirty="0">
                <a:solidFill>
                  <a:srgbClr val="002060"/>
                </a:solidFill>
                <a:latin typeface="TH SarabunPSK" panose="020B0500040200020003" pitchFamily="34" charset="-34"/>
                <a:cs typeface="TH SarabunPSK" panose="020B0500040200020003" pitchFamily="34" charset="-34"/>
              </a:rPr>
              <a:t> โครโมโซม ลักษณะที่ปรากฏจะพบว่ามีอาการปัญญาอ่อน ปากแหว่ง เพดานโหว่ หูหนวก นิ้วเกิน ตาอาจพิการ หรือตาบอด ส่วนใหญ่อายุสั้นมาก </a:t>
            </a:r>
            <a:endParaRPr lang="th-TH" sz="2000" dirty="0">
              <a:solidFill>
                <a:srgbClr val="002060"/>
              </a:solidFill>
              <a:latin typeface="TH SarabunPSK" panose="020B0500040200020003" pitchFamily="34" charset="-34"/>
              <a:cs typeface="TH SarabunPSK" panose="020B0500040200020003" pitchFamily="34" charset="-34"/>
            </a:endParaRPr>
          </a:p>
        </p:txBody>
      </p:sp>
      <p:sp>
        <p:nvSpPr>
          <p:cNvPr id="8" name="TextBox 4"/>
          <p:cNvSpPr txBox="1"/>
          <p:nvPr/>
        </p:nvSpPr>
        <p:spPr>
          <a:xfrm>
            <a:off x="376560" y="1186202"/>
            <a:ext cx="4484343" cy="461665"/>
          </a:xfrm>
          <a:prstGeom prst="rect">
            <a:avLst/>
          </a:prstGeom>
          <a:solidFill>
            <a:srgbClr val="CCFFCC"/>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b="1" dirty="0">
                <a:solidFill>
                  <a:srgbClr val="002060"/>
                </a:solidFill>
                <a:latin typeface="TH SarabunPSK" panose="020B0500040200020003" pitchFamily="34" charset="-34"/>
                <a:cs typeface="TH SarabunPSK" panose="020B0500040200020003" pitchFamily="34" charset="-34"/>
              </a:rPr>
              <a:t>&gt;&gt;</a:t>
            </a:r>
            <a:r>
              <a:rPr lang="th-TH" sz="2400" b="1" dirty="0">
                <a:solidFill>
                  <a:srgbClr val="002060"/>
                </a:solidFill>
                <a:latin typeface="TH SarabunPSK" panose="020B0500040200020003" pitchFamily="34" charset="-34"/>
                <a:cs typeface="TH SarabunPSK" panose="020B0500040200020003" pitchFamily="34" charset="-34"/>
              </a:rPr>
              <a:t> </a:t>
            </a:r>
            <a:r>
              <a:rPr lang="th-TH" sz="2400" b="1" u="sng" dirty="0">
                <a:solidFill>
                  <a:srgbClr val="002060"/>
                </a:solidFill>
                <a:latin typeface="TH SarabunPSK" panose="020B0500040200020003" pitchFamily="34" charset="-34"/>
                <a:cs typeface="TH SarabunPSK" panose="020B0500040200020003" pitchFamily="34" charset="-34"/>
              </a:rPr>
              <a:t>กลุ่มอาการพาเทา (</a:t>
            </a:r>
            <a:r>
              <a:rPr lang="en-US" sz="2400" b="1" u="sng" dirty="0">
                <a:solidFill>
                  <a:srgbClr val="002060"/>
                </a:solidFill>
                <a:latin typeface="TH SarabunPSK" panose="020B0500040200020003" pitchFamily="34" charset="-34"/>
                <a:cs typeface="TH SarabunPSK" panose="020B0500040200020003" pitchFamily="34" charset="-34"/>
              </a:rPr>
              <a:t>Patau syndrome)</a:t>
            </a:r>
            <a:r>
              <a:rPr lang="en-US" sz="2400" b="1" dirty="0">
                <a:solidFill>
                  <a:srgbClr val="002060"/>
                </a:solidFill>
                <a:latin typeface="TH SarabunPSK" panose="020B0500040200020003" pitchFamily="34" charset="-34"/>
                <a:cs typeface="TH SarabunPSK" panose="020B0500040200020003" pitchFamily="34" charset="-34"/>
              </a:rPr>
              <a:t>&lt;&lt;</a:t>
            </a:r>
            <a:endParaRPr lang="th-TH" sz="2400" dirty="0">
              <a:solidFill>
                <a:srgbClr val="002060"/>
              </a:solidFill>
              <a:latin typeface="TH SarabunPSK" panose="020B0500040200020003" pitchFamily="34" charset="-34"/>
              <a:cs typeface="TH SarabunPSK" panose="020B0500040200020003" pitchFamily="34" charset="-34"/>
            </a:endParaRPr>
          </a:p>
        </p:txBody>
      </p:sp>
      <p:pic>
        <p:nvPicPr>
          <p:cNvPr id="12" name="Picture 2" descr="http://592f46.medialib.glogster.com/media/ec18d4968736ab7bfd987478ea93105a713d573f16a2033a22cd391be026b6e1/patau-s-syndrome.jpg"/>
          <p:cNvPicPr>
            <a:picLocks noChangeAspect="1" noChangeArrowheads="1"/>
          </p:cNvPicPr>
          <p:nvPr/>
        </p:nvPicPr>
        <p:blipFill>
          <a:blip r:embed="rId2" cstate="print"/>
          <a:srcRect/>
          <a:stretch>
            <a:fillRect/>
          </a:stretch>
        </p:blipFill>
        <p:spPr bwMode="auto">
          <a:xfrm>
            <a:off x="1286375" y="2357731"/>
            <a:ext cx="3386369" cy="2538344"/>
          </a:xfrm>
          <a:prstGeom prst="rect">
            <a:avLst/>
          </a:prstGeom>
          <a:noFill/>
          <a:ln>
            <a:solidFill>
              <a:schemeClr val="accent4"/>
            </a:solidFill>
          </a:ln>
        </p:spPr>
      </p:pic>
      <p:pic>
        <p:nvPicPr>
          <p:cNvPr id="13" name="Picture 4" descr="http://syndrome.org/wp-content/uploads/2012/01/patau-syndrome.jpg"/>
          <p:cNvPicPr>
            <a:picLocks noChangeAspect="1" noChangeArrowheads="1"/>
          </p:cNvPicPr>
          <p:nvPr/>
        </p:nvPicPr>
        <p:blipFill>
          <a:blip r:embed="rId3" cstate="print"/>
          <a:srcRect/>
          <a:stretch>
            <a:fillRect/>
          </a:stretch>
        </p:blipFill>
        <p:spPr bwMode="auto">
          <a:xfrm>
            <a:off x="4860903" y="2363121"/>
            <a:ext cx="2352029" cy="2532954"/>
          </a:xfrm>
          <a:prstGeom prst="rect">
            <a:avLst/>
          </a:prstGeom>
          <a:noFill/>
          <a:ln>
            <a:solidFill>
              <a:schemeClr val="accent4"/>
            </a:solidFill>
          </a:ln>
        </p:spPr>
      </p:pic>
      <p:pic>
        <p:nvPicPr>
          <p:cNvPr id="9" name="รูปภาพ 8">
            <a:extLst>
              <a:ext uri="{FF2B5EF4-FFF2-40B4-BE49-F238E27FC236}">
                <a16:creationId xmlns:a16="http://schemas.microsoft.com/office/drawing/2014/main" id="{0EC83B74-D9D8-4CF1-8060-EBD3BB55DF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824" y="104835"/>
            <a:ext cx="593981" cy="593981"/>
          </a:xfrm>
          <a:prstGeom prst="rect">
            <a:avLst/>
          </a:prstGeom>
        </p:spPr>
      </p:pic>
      <p:sp>
        <p:nvSpPr>
          <p:cNvPr id="10" name="สี่เหลี่ยมผืนผ้า 9">
            <a:extLst>
              <a:ext uri="{FF2B5EF4-FFF2-40B4-BE49-F238E27FC236}">
                <a16:creationId xmlns:a16="http://schemas.microsoft.com/office/drawing/2014/main" id="{7E77D3AF-0FDE-4992-B9DF-C1262A73B34F}"/>
              </a:ext>
            </a:extLst>
          </p:cNvPr>
          <p:cNvSpPr/>
          <p:nvPr/>
        </p:nvSpPr>
        <p:spPr>
          <a:xfrm>
            <a:off x="1782332" y="90736"/>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spTree>
    <p:extLst>
      <p:ext uri="{BB962C8B-B14F-4D97-AF65-F5344CB8AC3E}">
        <p14:creationId xmlns:p14="http://schemas.microsoft.com/office/powerpoint/2010/main" val="50256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4"/>
          <p:cNvSpPr txBox="1"/>
          <p:nvPr/>
        </p:nvSpPr>
        <p:spPr>
          <a:xfrm>
            <a:off x="214635" y="1360702"/>
            <a:ext cx="4300215" cy="461665"/>
          </a:xfrm>
          <a:prstGeom prst="rect">
            <a:avLst/>
          </a:prstGeom>
          <a:solidFill>
            <a:srgbClr val="CCFFCC"/>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schemeClr val="tx1"/>
                </a:solidFill>
                <a:latin typeface="TH SarabunPSK" panose="020B0500040200020003" pitchFamily="34" charset="-34"/>
                <a:cs typeface="TH SarabunPSK" panose="020B0500040200020003" pitchFamily="34" charset="-34"/>
              </a:rPr>
              <a:t>&gt;&gt;</a:t>
            </a:r>
            <a:r>
              <a:rPr lang="th-TH" sz="2400" b="1" dirty="0">
                <a:solidFill>
                  <a:schemeClr val="tx1"/>
                </a:solidFill>
                <a:latin typeface="TH SarabunPSK" panose="020B0500040200020003" pitchFamily="34" charset="-34"/>
                <a:cs typeface="TH SarabunPSK" panose="020B0500040200020003" pitchFamily="34" charset="-34"/>
              </a:rPr>
              <a:t>โรคท้าวแสนปม</a:t>
            </a:r>
            <a:r>
              <a:rPr lang="en-US" sz="2400" b="1" dirty="0">
                <a:solidFill>
                  <a:schemeClr val="tx1"/>
                </a:solidFill>
                <a:latin typeface="TH SarabunPSK" panose="020B0500040200020003" pitchFamily="34" charset="-34"/>
                <a:cs typeface="TH SarabunPSK" panose="020B0500040200020003" pitchFamily="34" charset="-34"/>
              </a:rPr>
              <a:t>&lt;&lt;</a:t>
            </a:r>
            <a:endParaRPr lang="th-TH" sz="2400" dirty="0">
              <a:solidFill>
                <a:schemeClr val="tx1"/>
              </a:solidFill>
              <a:latin typeface="TH SarabunPSK" panose="020B0500040200020003" pitchFamily="34" charset="-34"/>
              <a:cs typeface="TH SarabunPSK" panose="020B0500040200020003" pitchFamily="34" charset="-34"/>
            </a:endParaRPr>
          </a:p>
        </p:txBody>
      </p:sp>
      <p:grpSp>
        <p:nvGrpSpPr>
          <p:cNvPr id="6" name="กลุ่ม 5"/>
          <p:cNvGrpSpPr/>
          <p:nvPr/>
        </p:nvGrpSpPr>
        <p:grpSpPr>
          <a:xfrm>
            <a:off x="205110" y="1908175"/>
            <a:ext cx="4300215" cy="2654983"/>
            <a:chOff x="205110" y="1908175"/>
            <a:chExt cx="4300215" cy="2654983"/>
          </a:xfrm>
        </p:grpSpPr>
        <p:pic>
          <p:nvPicPr>
            <p:cNvPr id="9" name="Picture 2" descr="neurof"/>
            <p:cNvPicPr>
              <a:picLocks noChangeAspect="1" noChangeArrowheads="1"/>
            </p:cNvPicPr>
            <p:nvPr/>
          </p:nvPicPr>
          <p:blipFill>
            <a:blip r:embed="rId2"/>
            <a:srcRect/>
            <a:stretch>
              <a:fillRect/>
            </a:stretch>
          </p:blipFill>
          <p:spPr bwMode="auto">
            <a:xfrm>
              <a:off x="205110" y="1908175"/>
              <a:ext cx="2270468" cy="2654983"/>
            </a:xfrm>
            <a:prstGeom prst="rect">
              <a:avLst/>
            </a:prstGeom>
            <a:ln>
              <a:solidFill>
                <a:schemeClr val="accent4"/>
              </a:solidFill>
            </a:ln>
            <a:effectLst>
              <a:outerShdw blurRad="292100" dist="139700" dir="2700000" algn="tl" rotWithShape="0">
                <a:srgbClr val="333333">
                  <a:alpha val="65000"/>
                </a:srgbClr>
              </a:outerShdw>
            </a:effectLst>
          </p:spPr>
        </p:pic>
        <p:pic>
          <p:nvPicPr>
            <p:cNvPr id="10" name="Picture 5" descr="neurofibromatosis">
              <a:hlinkClick r:id="rId3"/>
            </p:cNvPr>
            <p:cNvPicPr>
              <a:picLocks noChangeAspect="1" noChangeArrowheads="1"/>
            </p:cNvPicPr>
            <p:nvPr/>
          </p:nvPicPr>
          <p:blipFill>
            <a:blip r:embed="rId4"/>
            <a:srcRect/>
            <a:stretch>
              <a:fillRect/>
            </a:stretch>
          </p:blipFill>
          <p:spPr bwMode="auto">
            <a:xfrm>
              <a:off x="2435580" y="1908175"/>
              <a:ext cx="2069745" cy="2654983"/>
            </a:xfrm>
            <a:prstGeom prst="rect">
              <a:avLst/>
            </a:prstGeom>
            <a:ln>
              <a:solidFill>
                <a:schemeClr val="accent4"/>
              </a:solidFill>
            </a:ln>
            <a:effectLst>
              <a:outerShdw blurRad="292100" dist="139700" dir="2700000" algn="tl" rotWithShape="0">
                <a:srgbClr val="333333">
                  <a:alpha val="65000"/>
                </a:srgbClr>
              </a:outerShdw>
            </a:effectLst>
          </p:spPr>
        </p:pic>
      </p:grpSp>
      <p:grpSp>
        <p:nvGrpSpPr>
          <p:cNvPr id="7" name="กลุ่ม 6"/>
          <p:cNvGrpSpPr/>
          <p:nvPr/>
        </p:nvGrpSpPr>
        <p:grpSpPr>
          <a:xfrm>
            <a:off x="4647406" y="1908175"/>
            <a:ext cx="4237415" cy="2667922"/>
            <a:chOff x="4647406" y="1908175"/>
            <a:chExt cx="4237415" cy="2667922"/>
          </a:xfrm>
        </p:grpSpPr>
        <p:pic>
          <p:nvPicPr>
            <p:cNvPr id="11" name="Picture 3" descr="X-200603021112267281"/>
            <p:cNvPicPr>
              <a:picLocks noChangeAspect="1" noChangeArrowheads="1"/>
            </p:cNvPicPr>
            <p:nvPr/>
          </p:nvPicPr>
          <p:blipFill>
            <a:blip r:embed="rId5"/>
            <a:srcRect/>
            <a:stretch>
              <a:fillRect/>
            </a:stretch>
          </p:blipFill>
          <p:spPr bwMode="auto">
            <a:xfrm>
              <a:off x="4647406" y="1908175"/>
              <a:ext cx="2179887" cy="2667922"/>
            </a:xfrm>
            <a:prstGeom prst="rect">
              <a:avLst/>
            </a:prstGeom>
            <a:ln>
              <a:solidFill>
                <a:schemeClr val="accent4"/>
              </a:solidFill>
            </a:ln>
            <a:effectLst>
              <a:outerShdw blurRad="292100" dist="139700" dir="2700000" algn="tl" rotWithShape="0">
                <a:srgbClr val="333333">
                  <a:alpha val="65000"/>
                </a:srgbClr>
              </a:outerShdw>
            </a:effectLst>
          </p:spPr>
        </p:pic>
        <p:pic>
          <p:nvPicPr>
            <p:cNvPr id="14" name="Picture 4" descr="johnston"/>
            <p:cNvPicPr>
              <a:picLocks noChangeAspect="1" noChangeArrowheads="1"/>
            </p:cNvPicPr>
            <p:nvPr/>
          </p:nvPicPr>
          <p:blipFill>
            <a:blip r:embed="rId6"/>
            <a:srcRect/>
            <a:stretch>
              <a:fillRect/>
            </a:stretch>
          </p:blipFill>
          <p:spPr bwMode="auto">
            <a:xfrm>
              <a:off x="6816655" y="1908175"/>
              <a:ext cx="2068166" cy="2667922"/>
            </a:xfrm>
            <a:prstGeom prst="rect">
              <a:avLst/>
            </a:prstGeom>
            <a:ln>
              <a:solidFill>
                <a:schemeClr val="accent4"/>
              </a:solidFill>
            </a:ln>
            <a:effectLst>
              <a:outerShdw blurRad="292100" dist="139700" dir="2700000" algn="tl" rotWithShape="0">
                <a:srgbClr val="333333">
                  <a:alpha val="65000"/>
                </a:srgbClr>
              </a:outerShdw>
            </a:effectLst>
          </p:spPr>
        </p:pic>
      </p:grpSp>
      <p:sp>
        <p:nvSpPr>
          <p:cNvPr id="15" name="TextBox 4"/>
          <p:cNvSpPr txBox="1"/>
          <p:nvPr/>
        </p:nvSpPr>
        <p:spPr>
          <a:xfrm>
            <a:off x="4640488" y="1360702"/>
            <a:ext cx="4300215" cy="461665"/>
          </a:xfrm>
          <a:prstGeom prst="rect">
            <a:avLst/>
          </a:prstGeom>
          <a:solidFill>
            <a:srgbClr val="CCFFCC"/>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schemeClr val="tx1"/>
                </a:solidFill>
                <a:latin typeface="TH SarabunPSK" panose="020B0500040200020003" pitchFamily="34" charset="-34"/>
                <a:cs typeface="TH SarabunPSK" panose="020B0500040200020003" pitchFamily="34" charset="-34"/>
              </a:rPr>
              <a:t>&gt;&gt;</a:t>
            </a:r>
            <a:r>
              <a:rPr lang="th-TH" sz="2400" b="1" dirty="0">
                <a:solidFill>
                  <a:schemeClr val="tx1"/>
                </a:solidFill>
                <a:latin typeface="TH SarabunPSK" panose="020B0500040200020003" pitchFamily="34" charset="-34"/>
                <a:cs typeface="TH SarabunPSK" panose="020B0500040200020003" pitchFamily="34" charset="-34"/>
              </a:rPr>
              <a:t>โรคแคระ</a:t>
            </a:r>
            <a:r>
              <a:rPr lang="en-US" sz="2400" b="1" dirty="0">
                <a:solidFill>
                  <a:schemeClr val="tx1"/>
                </a:solidFill>
                <a:latin typeface="TH SarabunPSK" panose="020B0500040200020003" pitchFamily="34" charset="-34"/>
                <a:cs typeface="TH SarabunPSK" panose="020B0500040200020003" pitchFamily="34" charset="-34"/>
              </a:rPr>
              <a:t>&lt;&lt;</a:t>
            </a:r>
            <a:endParaRPr lang="th-TH" sz="2400" dirty="0">
              <a:solidFill>
                <a:schemeClr val="tx1"/>
              </a:solidFill>
              <a:latin typeface="TH SarabunPSK" panose="020B0500040200020003" pitchFamily="34" charset="-34"/>
              <a:cs typeface="TH SarabunPSK" panose="020B0500040200020003" pitchFamily="34" charset="-34"/>
            </a:endParaRPr>
          </a:p>
        </p:txBody>
      </p:sp>
      <p:sp>
        <p:nvSpPr>
          <p:cNvPr id="17" name="TextBox 6"/>
          <p:cNvSpPr txBox="1"/>
          <p:nvPr/>
        </p:nvSpPr>
        <p:spPr>
          <a:xfrm>
            <a:off x="214635" y="786819"/>
            <a:ext cx="4674751" cy="46166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marL="514350" indent="-514350"/>
            <a:r>
              <a:rPr lang="th-TH" sz="2400" b="1" u="sng" dirty="0">
                <a:solidFill>
                  <a:srgbClr val="002060"/>
                </a:solidFill>
                <a:latin typeface="SW SuwitUPC" panose="020B0604020202020204" pitchFamily="34" charset="-34"/>
                <a:cs typeface="SW SuwitUPC" panose="020B0604020202020204" pitchFamily="34" charset="-34"/>
              </a:rPr>
              <a:t>ตัวอย่าง</a:t>
            </a:r>
            <a:r>
              <a:rPr lang="th-TH" sz="2400" b="1" u="sng" kern="0" dirty="0">
                <a:solidFill>
                  <a:srgbClr val="002060"/>
                </a:solidFill>
                <a:latin typeface="SW SuwitUPC" panose="020B0604020202020204" pitchFamily="34" charset="-34"/>
                <a:cs typeface="SW SuwitUPC" panose="020B0604020202020204" pitchFamily="34" charset="-34"/>
              </a:rPr>
              <a:t>ความผิดปกติของยีนที่ควบคุมโครโมโซมร่างกาย</a:t>
            </a:r>
            <a:endParaRPr lang="th-TH" sz="2400" b="1" u="sng" dirty="0">
              <a:solidFill>
                <a:srgbClr val="002060"/>
              </a:solidFill>
              <a:latin typeface="SW SuwitUPC" panose="020B0604020202020204" pitchFamily="34" charset="-34"/>
              <a:cs typeface="SW SuwitUPC" panose="020B0604020202020204" pitchFamily="34" charset="-34"/>
            </a:endParaRPr>
          </a:p>
        </p:txBody>
      </p:sp>
      <p:pic>
        <p:nvPicPr>
          <p:cNvPr id="13" name="รูปภาพ 12">
            <a:extLst>
              <a:ext uri="{FF2B5EF4-FFF2-40B4-BE49-F238E27FC236}">
                <a16:creationId xmlns:a16="http://schemas.microsoft.com/office/drawing/2014/main" id="{1B833F4C-FDF8-4658-8404-CD2C4184B0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9824" y="104835"/>
            <a:ext cx="593981" cy="593981"/>
          </a:xfrm>
          <a:prstGeom prst="rect">
            <a:avLst/>
          </a:prstGeom>
        </p:spPr>
      </p:pic>
      <p:sp>
        <p:nvSpPr>
          <p:cNvPr id="16" name="สี่เหลี่ยมผืนผ้า 15">
            <a:extLst>
              <a:ext uri="{FF2B5EF4-FFF2-40B4-BE49-F238E27FC236}">
                <a16:creationId xmlns:a16="http://schemas.microsoft.com/office/drawing/2014/main" id="{B19C40ED-C5EA-48AF-A758-DD62046E6995}"/>
              </a:ext>
            </a:extLst>
          </p:cNvPr>
          <p:cNvSpPr/>
          <p:nvPr/>
        </p:nvSpPr>
        <p:spPr>
          <a:xfrm>
            <a:off x="1782332" y="90736"/>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spTree>
    <p:extLst>
      <p:ext uri="{BB962C8B-B14F-4D97-AF65-F5344CB8AC3E}">
        <p14:creationId xmlns:p14="http://schemas.microsoft.com/office/powerpoint/2010/main" val="118173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214635" y="771166"/>
            <a:ext cx="5165040" cy="46166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marL="514350" indent="-514350"/>
            <a:r>
              <a:rPr lang="th-TH" sz="2400" b="1" u="sng" dirty="0">
                <a:solidFill>
                  <a:srgbClr val="002060"/>
                </a:solidFill>
                <a:latin typeface="TH SarabunPSK" panose="020B0500040200020003" pitchFamily="34" charset="-34"/>
                <a:cs typeface="TH SarabunPSK" panose="020B0500040200020003" pitchFamily="34" charset="-34"/>
              </a:rPr>
              <a:t>ตัวอย่าง</a:t>
            </a:r>
            <a:r>
              <a:rPr lang="th-TH" sz="2400" b="1" u="sng" kern="0" dirty="0">
                <a:solidFill>
                  <a:srgbClr val="002060"/>
                </a:solidFill>
                <a:latin typeface="TH SarabunPSK" panose="020B0500040200020003" pitchFamily="34" charset="-34"/>
                <a:cs typeface="TH SarabunPSK" panose="020B0500040200020003" pitchFamily="34" charset="-34"/>
              </a:rPr>
              <a:t>ความผิดปกติของยีนที่ควบคุมโครโมโซมร่างกาย</a:t>
            </a:r>
            <a:endParaRPr lang="th-TH" sz="2400" b="1" u="sng" dirty="0">
              <a:solidFill>
                <a:srgbClr val="002060"/>
              </a:solidFill>
              <a:latin typeface="TH SarabunPSK" panose="020B0500040200020003" pitchFamily="34" charset="-34"/>
              <a:cs typeface="TH SarabunPSK" panose="020B0500040200020003" pitchFamily="34" charset="-34"/>
            </a:endParaRPr>
          </a:p>
        </p:txBody>
      </p:sp>
      <p:sp>
        <p:nvSpPr>
          <p:cNvPr id="8" name="TextBox 4"/>
          <p:cNvSpPr txBox="1"/>
          <p:nvPr/>
        </p:nvSpPr>
        <p:spPr>
          <a:xfrm>
            <a:off x="319951" y="1259039"/>
            <a:ext cx="3642449" cy="461665"/>
          </a:xfrm>
          <a:prstGeom prst="rect">
            <a:avLst/>
          </a:prstGeom>
          <a:solidFill>
            <a:srgbClr val="CCFFCC"/>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srgbClr val="002060"/>
                </a:solidFill>
                <a:latin typeface="TH SarabunPSK" panose="020B0500040200020003" pitchFamily="34" charset="-34"/>
                <a:cs typeface="TH SarabunPSK" panose="020B0500040200020003" pitchFamily="34" charset="-34"/>
              </a:rPr>
              <a:t>&gt;&gt;</a:t>
            </a:r>
            <a:r>
              <a:rPr lang="th-TH" sz="2400" b="1" dirty="0">
                <a:solidFill>
                  <a:srgbClr val="002060"/>
                </a:solidFill>
                <a:latin typeface="TH SarabunPSK" panose="020B0500040200020003" pitchFamily="34" charset="-34"/>
                <a:cs typeface="TH SarabunPSK" panose="020B0500040200020003" pitchFamily="34" charset="-34"/>
              </a:rPr>
              <a:t>โรคผิวเผือก</a:t>
            </a:r>
            <a:r>
              <a:rPr lang="en-US" sz="2400" b="1" dirty="0">
                <a:solidFill>
                  <a:srgbClr val="002060"/>
                </a:solidFill>
                <a:latin typeface="TH SarabunPSK" panose="020B0500040200020003" pitchFamily="34" charset="-34"/>
                <a:cs typeface="TH SarabunPSK" panose="020B0500040200020003" pitchFamily="34" charset="-34"/>
              </a:rPr>
              <a:t>&lt;&lt;</a:t>
            </a:r>
            <a:endParaRPr lang="th-TH" sz="2400" dirty="0">
              <a:solidFill>
                <a:srgbClr val="002060"/>
              </a:solidFill>
              <a:latin typeface="TH SarabunPSK" panose="020B0500040200020003" pitchFamily="34" charset="-34"/>
              <a:cs typeface="TH SarabunPSK" panose="020B0500040200020003" pitchFamily="34" charset="-34"/>
            </a:endParaRPr>
          </a:p>
        </p:txBody>
      </p:sp>
      <p:pic>
        <p:nvPicPr>
          <p:cNvPr id="12" name="Picture 2" descr="Albino400"/>
          <p:cNvPicPr>
            <a:picLocks noChangeAspect="1" noChangeArrowheads="1"/>
          </p:cNvPicPr>
          <p:nvPr/>
        </p:nvPicPr>
        <p:blipFill>
          <a:blip r:embed="rId2"/>
          <a:srcRect/>
          <a:stretch>
            <a:fillRect/>
          </a:stretch>
        </p:blipFill>
        <p:spPr bwMode="auto">
          <a:xfrm>
            <a:off x="319951" y="1904190"/>
            <a:ext cx="2370779" cy="1581960"/>
          </a:xfrm>
          <a:prstGeom prst="rect">
            <a:avLst/>
          </a:prstGeom>
          <a:ln>
            <a:solidFill>
              <a:schemeClr val="accent4"/>
            </a:solidFill>
          </a:ln>
          <a:effectLst>
            <a:outerShdw blurRad="292100" dist="139700" dir="2700000" algn="tl" rotWithShape="0">
              <a:srgbClr val="333333">
                <a:alpha val="65000"/>
              </a:srgbClr>
            </a:outerShdw>
          </a:effectLst>
        </p:spPr>
      </p:pic>
      <p:pic>
        <p:nvPicPr>
          <p:cNvPr id="13" name="Picture 3" descr="Many people with albinism have skin and eyes much lighter than that of their family members. People with albinism often have vision problems and must take care to protect their skin from sunburn. &amp;#xA9; Joe McDonald/Visuals Unlimited."/>
          <p:cNvPicPr>
            <a:picLocks noChangeAspect="1" noChangeArrowheads="1"/>
          </p:cNvPicPr>
          <p:nvPr/>
        </p:nvPicPr>
        <p:blipFill>
          <a:blip r:embed="rId3"/>
          <a:srcRect/>
          <a:stretch>
            <a:fillRect/>
          </a:stretch>
        </p:blipFill>
        <p:spPr bwMode="auto">
          <a:xfrm>
            <a:off x="1334386" y="3246908"/>
            <a:ext cx="2712687" cy="1829917"/>
          </a:xfrm>
          <a:prstGeom prst="rect">
            <a:avLst/>
          </a:prstGeom>
          <a:ln>
            <a:solidFill>
              <a:schemeClr val="accent4"/>
            </a:solidFill>
          </a:ln>
          <a:effectLst>
            <a:outerShdw blurRad="292100" dist="139700" dir="2700000" algn="tl" rotWithShape="0">
              <a:srgbClr val="333333">
                <a:alpha val="65000"/>
              </a:srgbClr>
            </a:outerShdw>
          </a:effectLst>
        </p:spPr>
      </p:pic>
      <p:sp>
        <p:nvSpPr>
          <p:cNvPr id="17" name="TextBox 4"/>
          <p:cNvSpPr txBox="1"/>
          <p:nvPr/>
        </p:nvSpPr>
        <p:spPr>
          <a:xfrm>
            <a:off x="5015775" y="1278997"/>
            <a:ext cx="3642449" cy="461665"/>
          </a:xfrm>
          <a:prstGeom prst="rect">
            <a:avLst/>
          </a:prstGeom>
          <a:solidFill>
            <a:srgbClr val="CCFFCC"/>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srgbClr val="002060"/>
                </a:solidFill>
                <a:latin typeface="TH SarabunPSK" panose="020B0500040200020003" pitchFamily="34" charset="-34"/>
                <a:cs typeface="TH SarabunPSK" panose="020B0500040200020003" pitchFamily="34" charset="-34"/>
              </a:rPr>
              <a:t>&gt;&gt;</a:t>
            </a:r>
            <a:r>
              <a:rPr lang="th-TH" sz="2400" b="1" dirty="0">
                <a:solidFill>
                  <a:srgbClr val="002060"/>
                </a:solidFill>
                <a:latin typeface="TH SarabunPSK" panose="020B0500040200020003" pitchFamily="34" charset="-34"/>
                <a:cs typeface="TH SarabunPSK" panose="020B0500040200020003" pitchFamily="34" charset="-34"/>
              </a:rPr>
              <a:t>โรคซิก</a:t>
            </a:r>
            <a:r>
              <a:rPr lang="th-TH" sz="2400" b="1" dirty="0" err="1">
                <a:solidFill>
                  <a:srgbClr val="002060"/>
                </a:solidFill>
                <a:latin typeface="TH SarabunPSK" panose="020B0500040200020003" pitchFamily="34" charset="-34"/>
                <a:cs typeface="TH SarabunPSK" panose="020B0500040200020003" pitchFamily="34" charset="-34"/>
              </a:rPr>
              <a:t>เกิล</a:t>
            </a:r>
            <a:r>
              <a:rPr lang="th-TH" sz="2400" b="1" dirty="0">
                <a:solidFill>
                  <a:srgbClr val="002060"/>
                </a:solidFill>
                <a:latin typeface="TH SarabunPSK" panose="020B0500040200020003" pitchFamily="34" charset="-34"/>
                <a:cs typeface="TH SarabunPSK" panose="020B0500040200020003" pitchFamily="34" charset="-34"/>
              </a:rPr>
              <a:t>เซลล์</a:t>
            </a:r>
            <a:r>
              <a:rPr lang="en-US" sz="2400" b="1" dirty="0">
                <a:solidFill>
                  <a:srgbClr val="002060"/>
                </a:solidFill>
                <a:latin typeface="TH SarabunPSK" panose="020B0500040200020003" pitchFamily="34" charset="-34"/>
                <a:cs typeface="TH SarabunPSK" panose="020B0500040200020003" pitchFamily="34" charset="-34"/>
              </a:rPr>
              <a:t>&lt;&lt;</a:t>
            </a:r>
            <a:endParaRPr lang="th-TH" sz="2400" dirty="0">
              <a:solidFill>
                <a:srgbClr val="002060"/>
              </a:solidFill>
              <a:latin typeface="TH SarabunPSK" panose="020B0500040200020003" pitchFamily="34" charset="-34"/>
              <a:cs typeface="TH SarabunPSK" panose="020B0500040200020003" pitchFamily="34" charset="-34"/>
            </a:endParaRPr>
          </a:p>
        </p:txBody>
      </p:sp>
      <p:pic>
        <p:nvPicPr>
          <p:cNvPr id="18" name="Picture 3" descr="sickercell"/>
          <p:cNvPicPr>
            <a:picLocks noChangeAspect="1" noChangeArrowheads="1"/>
          </p:cNvPicPr>
          <p:nvPr/>
        </p:nvPicPr>
        <p:blipFill>
          <a:blip r:embed="rId4"/>
          <a:srcRect/>
          <a:stretch>
            <a:fillRect/>
          </a:stretch>
        </p:blipFill>
        <p:spPr bwMode="auto">
          <a:xfrm>
            <a:off x="5281833" y="1856772"/>
            <a:ext cx="3110332" cy="2332749"/>
          </a:xfrm>
          <a:prstGeom prst="rect">
            <a:avLst/>
          </a:prstGeom>
          <a:ln>
            <a:solidFill>
              <a:schemeClr val="accent4"/>
            </a:solidFill>
          </a:ln>
          <a:effectLst>
            <a:outerShdw blurRad="292100" dist="139700" dir="2700000" algn="tl" rotWithShape="0">
              <a:srgbClr val="333333">
                <a:alpha val="65000"/>
              </a:srgbClr>
            </a:outerShdw>
          </a:effectLst>
        </p:spPr>
      </p:pic>
      <p:sp>
        <p:nvSpPr>
          <p:cNvPr id="5" name="สี่เหลี่ยมผืนผ้า 4"/>
          <p:cNvSpPr/>
          <p:nvPr/>
        </p:nvSpPr>
        <p:spPr>
          <a:xfrm>
            <a:off x="4403558" y="4372334"/>
            <a:ext cx="4594706" cy="707886"/>
          </a:xfrm>
          <a:prstGeom prst="rect">
            <a:avLst/>
          </a:prstGeom>
        </p:spPr>
        <p:txBody>
          <a:bodyPr wrap="square">
            <a:spAutoFit/>
          </a:bodyPr>
          <a:lstStyle/>
          <a:p>
            <a:pPr algn="ctr"/>
            <a:r>
              <a:rPr lang="th-TH" sz="2000" b="1" dirty="0">
                <a:solidFill>
                  <a:srgbClr val="0E334D"/>
                </a:solidFill>
                <a:latin typeface="TH SarabunPSK" panose="020B0500040200020003" pitchFamily="34" charset="-34"/>
                <a:cs typeface="TH SarabunPSK" panose="020B0500040200020003" pitchFamily="34" charset="-34"/>
              </a:rPr>
              <a:t>เกิดจากจีนในออโตโซมผิดปกติ ทำให้เม็ดเลือดแดงเปลี่ยนรูปจากกลมเป็นรูปเคียว  แตกง่าย และมีปริมาณฮีโมโกลบินไม่สมดุล</a:t>
            </a:r>
          </a:p>
        </p:txBody>
      </p:sp>
      <p:sp>
        <p:nvSpPr>
          <p:cNvPr id="6" name="กล่องข้อความ 5"/>
          <p:cNvSpPr txBox="1"/>
          <p:nvPr/>
        </p:nvSpPr>
        <p:spPr>
          <a:xfrm>
            <a:off x="5379675" y="3825918"/>
            <a:ext cx="2914650" cy="400110"/>
          </a:xfrm>
          <a:prstGeom prst="rect">
            <a:avLst/>
          </a:prstGeom>
          <a:noFill/>
        </p:spPr>
        <p:txBody>
          <a:bodyPr wrap="square" rtlCol="0">
            <a:spAutoFit/>
          </a:bodyPr>
          <a:lstStyle/>
          <a:p>
            <a:r>
              <a:rPr lang="th-TH" sz="2000" b="1" dirty="0">
                <a:solidFill>
                  <a:schemeClr val="bg1"/>
                </a:solidFill>
                <a:latin typeface="TH SarabunPSK" panose="020B0500040200020003" pitchFamily="34" charset="-34"/>
                <a:cs typeface="TH SarabunPSK" panose="020B0500040200020003" pitchFamily="34" charset="-34"/>
              </a:rPr>
              <a:t>เซลล์ไม่ปกติ</a:t>
            </a:r>
            <a:r>
              <a:rPr lang="en-US" sz="2000" b="1" dirty="0">
                <a:solidFill>
                  <a:schemeClr val="bg1"/>
                </a:solidFill>
                <a:latin typeface="TH SarabunPSK" panose="020B0500040200020003" pitchFamily="34" charset="-34"/>
                <a:cs typeface="TH SarabunPSK" panose="020B0500040200020003" pitchFamily="34" charset="-34"/>
              </a:rPr>
              <a:t>(</a:t>
            </a:r>
            <a:r>
              <a:rPr lang="th-TH" sz="2000" b="1" dirty="0">
                <a:solidFill>
                  <a:schemeClr val="bg1"/>
                </a:solidFill>
                <a:latin typeface="TH SarabunPSK" panose="020B0500040200020003" pitchFamily="34" charset="-34"/>
                <a:cs typeface="TH SarabunPSK" panose="020B0500040200020003" pitchFamily="34" charset="-34"/>
              </a:rPr>
              <a:t>รูปเสี้ยว</a:t>
            </a:r>
            <a:r>
              <a:rPr lang="en-US" sz="2000" b="1" dirty="0">
                <a:solidFill>
                  <a:schemeClr val="bg1"/>
                </a:solidFill>
                <a:latin typeface="TH SarabunPSK" panose="020B0500040200020003" pitchFamily="34" charset="-34"/>
                <a:cs typeface="TH SarabunPSK" panose="020B0500040200020003" pitchFamily="34" charset="-34"/>
              </a:rPr>
              <a:t>)</a:t>
            </a:r>
            <a:r>
              <a:rPr lang="th-TH" sz="2000" b="1" dirty="0">
                <a:solidFill>
                  <a:schemeClr val="bg1"/>
                </a:solidFill>
                <a:latin typeface="TH SarabunPSK" panose="020B0500040200020003" pitchFamily="34" charset="-34"/>
                <a:cs typeface="TH SarabunPSK" panose="020B0500040200020003" pitchFamily="34" charset="-34"/>
              </a:rPr>
              <a:t>      เซลล์ปกติ</a:t>
            </a:r>
          </a:p>
        </p:txBody>
      </p:sp>
      <p:pic>
        <p:nvPicPr>
          <p:cNvPr id="16" name="รูปภาพ 15">
            <a:extLst>
              <a:ext uri="{FF2B5EF4-FFF2-40B4-BE49-F238E27FC236}">
                <a16:creationId xmlns:a16="http://schemas.microsoft.com/office/drawing/2014/main" id="{0E10596A-4547-446B-BDDD-23A745B2D9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9824" y="104835"/>
            <a:ext cx="593981" cy="593981"/>
          </a:xfrm>
          <a:prstGeom prst="rect">
            <a:avLst/>
          </a:prstGeom>
        </p:spPr>
      </p:pic>
      <p:sp>
        <p:nvSpPr>
          <p:cNvPr id="19" name="สี่เหลี่ยมผืนผ้า 18">
            <a:extLst>
              <a:ext uri="{FF2B5EF4-FFF2-40B4-BE49-F238E27FC236}">
                <a16:creationId xmlns:a16="http://schemas.microsoft.com/office/drawing/2014/main" id="{20D383EE-5100-4F2A-8E5D-28594BB75863}"/>
              </a:ext>
            </a:extLst>
          </p:cNvPr>
          <p:cNvSpPr/>
          <p:nvPr/>
        </p:nvSpPr>
        <p:spPr>
          <a:xfrm>
            <a:off x="1782332" y="90736"/>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spTree>
    <p:extLst>
      <p:ext uri="{BB962C8B-B14F-4D97-AF65-F5344CB8AC3E}">
        <p14:creationId xmlns:p14="http://schemas.microsoft.com/office/powerpoint/2010/main" val="950652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8" presetClass="emph" presetSubtype="0" fill="hold" nodeType="withEffect">
                                  <p:stCondLst>
                                    <p:cond delay="0"/>
                                  </p:stCondLst>
                                  <p:childTnLst>
                                    <p:animRot by="21600000">
                                      <p:cBhvr>
                                        <p:cTn id="10" dur="3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733805" y="798622"/>
            <a:ext cx="5890849" cy="523220"/>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marL="514350" indent="-514350" algn="ctr"/>
            <a:r>
              <a:rPr lang="th-TH" sz="2800" b="1" dirty="0">
                <a:solidFill>
                  <a:srgbClr val="002060"/>
                </a:solidFill>
                <a:latin typeface="TH SarabunPSK" panose="020B0500040200020003" pitchFamily="34" charset="-34"/>
                <a:cs typeface="TH SarabunPSK" panose="020B0500040200020003" pitchFamily="34" charset="-34"/>
              </a:rPr>
              <a:t>ตัวอย่าง</a:t>
            </a:r>
            <a:r>
              <a:rPr lang="th-TH" sz="2800" b="1" kern="0" dirty="0">
                <a:solidFill>
                  <a:srgbClr val="002060"/>
                </a:solidFill>
                <a:latin typeface="TH SarabunPSK" panose="020B0500040200020003" pitchFamily="34" charset="-34"/>
                <a:cs typeface="TH SarabunPSK" panose="020B0500040200020003" pitchFamily="34" charset="-34"/>
              </a:rPr>
              <a:t>ความผิดปกติของยีนที่ควบคุมโครโมโซมร่างกาย</a:t>
            </a:r>
            <a:endParaRPr lang="th-TH" sz="2800" b="1" dirty="0">
              <a:solidFill>
                <a:srgbClr val="002060"/>
              </a:solidFill>
              <a:latin typeface="TH SarabunPSK" panose="020B0500040200020003" pitchFamily="34" charset="-34"/>
              <a:cs typeface="TH SarabunPSK" panose="020B0500040200020003" pitchFamily="34" charset="-34"/>
            </a:endParaRPr>
          </a:p>
        </p:txBody>
      </p:sp>
      <p:sp>
        <p:nvSpPr>
          <p:cNvPr id="8" name="TextBox 4"/>
          <p:cNvSpPr txBox="1"/>
          <p:nvPr/>
        </p:nvSpPr>
        <p:spPr>
          <a:xfrm>
            <a:off x="319952" y="1445504"/>
            <a:ext cx="2299424" cy="461665"/>
          </a:xfrm>
          <a:prstGeom prst="rect">
            <a:avLst/>
          </a:prstGeom>
          <a:solidFill>
            <a:srgbClr val="CCFFCC"/>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srgbClr val="002060"/>
                </a:solidFill>
                <a:latin typeface="TH SarabunPSK" panose="020B0500040200020003" pitchFamily="34" charset="-34"/>
                <a:cs typeface="TH SarabunPSK" panose="020B0500040200020003" pitchFamily="34" charset="-34"/>
              </a:rPr>
              <a:t>&gt;&gt;</a:t>
            </a:r>
            <a:r>
              <a:rPr lang="th-TH" sz="2400" b="1" dirty="0">
                <a:solidFill>
                  <a:srgbClr val="002060"/>
                </a:solidFill>
                <a:latin typeface="TH SarabunPSK" panose="020B0500040200020003" pitchFamily="34" charset="-34"/>
                <a:cs typeface="TH SarabunPSK" panose="020B0500040200020003" pitchFamily="34" charset="-34"/>
              </a:rPr>
              <a:t>โรค</a:t>
            </a:r>
            <a:r>
              <a:rPr lang="th-TH" altLang="th-TH" sz="2400" b="1" dirty="0">
                <a:solidFill>
                  <a:srgbClr val="002060"/>
                </a:solidFill>
                <a:latin typeface="TH SarabunPSK" panose="020B0500040200020003" pitchFamily="34" charset="-34"/>
                <a:cs typeface="TH SarabunPSK" panose="020B0500040200020003" pitchFamily="34" charset="-34"/>
              </a:rPr>
              <a:t>ธาลัสซีเมีย</a:t>
            </a:r>
            <a:r>
              <a:rPr lang="en-US" sz="2400" b="1" dirty="0">
                <a:solidFill>
                  <a:srgbClr val="002060"/>
                </a:solidFill>
                <a:latin typeface="TH SarabunPSK" panose="020B0500040200020003" pitchFamily="34" charset="-34"/>
                <a:cs typeface="TH SarabunPSK" panose="020B0500040200020003" pitchFamily="34" charset="-34"/>
              </a:rPr>
              <a:t>&lt;&lt;</a:t>
            </a:r>
            <a:endParaRPr lang="th-TH" sz="2400" dirty="0">
              <a:solidFill>
                <a:srgbClr val="002060"/>
              </a:solidFill>
              <a:latin typeface="TH SarabunPSK" panose="020B0500040200020003" pitchFamily="34" charset="-34"/>
              <a:cs typeface="TH SarabunPSK" panose="020B0500040200020003" pitchFamily="34" charset="-34"/>
            </a:endParaRPr>
          </a:p>
        </p:txBody>
      </p:sp>
      <p:sp>
        <p:nvSpPr>
          <p:cNvPr id="5" name="สี่เหลี่ยมผืนผ้า 4"/>
          <p:cNvSpPr/>
          <p:nvPr/>
        </p:nvSpPr>
        <p:spPr>
          <a:xfrm>
            <a:off x="319952" y="1885922"/>
            <a:ext cx="8595448" cy="830997"/>
          </a:xfrm>
          <a:prstGeom prst="rect">
            <a:avLst/>
          </a:prstGeom>
        </p:spPr>
        <p:txBody>
          <a:bodyPr wrap="square">
            <a:spAutoFit/>
          </a:bodyPr>
          <a:lstStyle/>
          <a:p>
            <a:r>
              <a:rPr lang="th-TH" altLang="th-TH" sz="2400" b="1" dirty="0">
                <a:solidFill>
                  <a:srgbClr val="002060"/>
                </a:solidFill>
                <a:latin typeface="TH SarabunPSK" panose="020B0500040200020003" pitchFamily="34" charset="-34"/>
                <a:cs typeface="TH SarabunPSK" panose="020B0500040200020003" pitchFamily="34" charset="-34"/>
              </a:rPr>
              <a:t>         - เกิดจากยีนในออโตโซมผิดปกติ โรคนี้มีปริมาณฮีโมโกลบินน้อย ผู้ป่วยจะมีตับม้ามโต เพราะต้องสร้างเม็ดเลือดทดแทน มากกว่าปกติ และมีความต้านทานเชื้อมาเลเรียได้ดี</a:t>
            </a:r>
            <a:endParaRPr lang="th-TH" altLang="th-TH" sz="2400" dirty="0">
              <a:solidFill>
                <a:srgbClr val="002060"/>
              </a:solidFill>
              <a:latin typeface="TH SarabunPSK" panose="020B0500040200020003" pitchFamily="34" charset="-34"/>
              <a:cs typeface="TH SarabunPSK" panose="020B0500040200020003" pitchFamily="34" charset="-34"/>
            </a:endParaRPr>
          </a:p>
        </p:txBody>
      </p:sp>
      <p:pic>
        <p:nvPicPr>
          <p:cNvPr id="9" name="Picture 5" descr="Slide32"/>
          <p:cNvPicPr>
            <a:picLocks noChangeAspect="1" noChangeArrowheads="1"/>
          </p:cNvPicPr>
          <p:nvPr/>
        </p:nvPicPr>
        <p:blipFill>
          <a:blip r:embed="rId2"/>
          <a:srcRect/>
          <a:stretch>
            <a:fillRect/>
          </a:stretch>
        </p:blipFill>
        <p:spPr>
          <a:xfrm>
            <a:off x="1409784" y="2724978"/>
            <a:ext cx="2844200" cy="2132460"/>
          </a:xfrm>
          <a:prstGeom prst="rect">
            <a:avLst/>
          </a:prstGeom>
          <a:ln>
            <a:solidFill>
              <a:schemeClr val="accent4"/>
            </a:solidFill>
          </a:ln>
          <a:effectLst>
            <a:outerShdw blurRad="292100" dist="139700" dir="2700000" algn="tl" rotWithShape="0">
              <a:srgbClr val="333333">
                <a:alpha val="65000"/>
              </a:srgbClr>
            </a:outerShdw>
          </a:effectLst>
        </p:spPr>
      </p:pic>
      <p:pic>
        <p:nvPicPr>
          <p:cNvPr id="10" name="Picture 3" descr="tharasmia"/>
          <p:cNvPicPr>
            <a:picLocks noChangeAspect="1" noChangeArrowheads="1"/>
          </p:cNvPicPr>
          <p:nvPr/>
        </p:nvPicPr>
        <p:blipFill>
          <a:blip r:embed="rId3"/>
          <a:srcRect/>
          <a:stretch>
            <a:fillRect/>
          </a:stretch>
        </p:blipFill>
        <p:spPr bwMode="auto">
          <a:xfrm>
            <a:off x="4423249" y="2724978"/>
            <a:ext cx="2847975" cy="2135841"/>
          </a:xfrm>
          <a:prstGeom prst="rect">
            <a:avLst/>
          </a:prstGeom>
          <a:ln>
            <a:solidFill>
              <a:schemeClr val="accent4"/>
            </a:solidFill>
          </a:ln>
          <a:effectLst>
            <a:outerShdw blurRad="292100" dist="139700" dir="2700000" algn="tl" rotWithShape="0">
              <a:srgbClr val="333333">
                <a:alpha val="65000"/>
              </a:srgbClr>
            </a:outerShdw>
          </a:effectLst>
        </p:spPr>
      </p:pic>
      <p:pic>
        <p:nvPicPr>
          <p:cNvPr id="11" name="รูปภาพ 10">
            <a:extLst>
              <a:ext uri="{FF2B5EF4-FFF2-40B4-BE49-F238E27FC236}">
                <a16:creationId xmlns:a16="http://schemas.microsoft.com/office/drawing/2014/main" id="{2849746D-1335-47C5-85CA-B4F9FB058E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824" y="104835"/>
            <a:ext cx="593981" cy="593981"/>
          </a:xfrm>
          <a:prstGeom prst="rect">
            <a:avLst/>
          </a:prstGeom>
        </p:spPr>
      </p:pic>
      <p:sp>
        <p:nvSpPr>
          <p:cNvPr id="12" name="สี่เหลี่ยมผืนผ้า 11">
            <a:extLst>
              <a:ext uri="{FF2B5EF4-FFF2-40B4-BE49-F238E27FC236}">
                <a16:creationId xmlns:a16="http://schemas.microsoft.com/office/drawing/2014/main" id="{F6CF4B2E-8C56-4F71-81C4-9849FF872F6F}"/>
              </a:ext>
            </a:extLst>
          </p:cNvPr>
          <p:cNvSpPr/>
          <p:nvPr/>
        </p:nvSpPr>
        <p:spPr>
          <a:xfrm>
            <a:off x="1782332" y="90736"/>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spTree>
    <p:extLst>
      <p:ext uri="{BB962C8B-B14F-4D97-AF65-F5344CB8AC3E}">
        <p14:creationId xmlns:p14="http://schemas.microsoft.com/office/powerpoint/2010/main" val="347744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par>
                                <p:cTn id="8" presetID="8" presetClass="emph" presetSubtype="0" fill="hold" nodeType="withEffect">
                                  <p:stCondLst>
                                    <p:cond delay="0"/>
                                  </p:stCondLst>
                                  <p:childTnLst>
                                    <p:animRot by="21600000">
                                      <p:cBhvr>
                                        <p:cTn id="9" dur="3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158175" y="738502"/>
            <a:ext cx="4674751" cy="46166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marL="514350" indent="-514350"/>
            <a:r>
              <a:rPr lang="th-TH" sz="2400" b="1" dirty="0">
                <a:solidFill>
                  <a:srgbClr val="002060"/>
                </a:solidFill>
                <a:latin typeface="TH SarabunPSK" panose="020B0500040200020003" pitchFamily="34" charset="-34"/>
                <a:cs typeface="TH SarabunPSK" panose="020B0500040200020003" pitchFamily="34" charset="-34"/>
              </a:rPr>
              <a:t>ตัวอย่าง</a:t>
            </a:r>
            <a:r>
              <a:rPr lang="th-TH" sz="2400" b="1" kern="0" dirty="0">
                <a:solidFill>
                  <a:srgbClr val="002060"/>
                </a:solidFill>
                <a:latin typeface="TH SarabunPSK" panose="020B0500040200020003" pitchFamily="34" charset="-34"/>
                <a:cs typeface="TH SarabunPSK" panose="020B0500040200020003" pitchFamily="34" charset="-34"/>
              </a:rPr>
              <a:t>ความผิดปกติของยีนที่ควบคุมโครโมโซมเพศ</a:t>
            </a:r>
            <a:endParaRPr lang="th-TH" sz="2400" b="1" dirty="0">
              <a:solidFill>
                <a:srgbClr val="002060"/>
              </a:solidFill>
              <a:latin typeface="TH SarabunPSK" panose="020B0500040200020003" pitchFamily="34" charset="-34"/>
              <a:cs typeface="TH SarabunPSK" panose="020B0500040200020003" pitchFamily="34" charset="-34"/>
            </a:endParaRPr>
          </a:p>
        </p:txBody>
      </p:sp>
      <p:sp>
        <p:nvSpPr>
          <p:cNvPr id="8" name="TextBox 4"/>
          <p:cNvSpPr txBox="1"/>
          <p:nvPr/>
        </p:nvSpPr>
        <p:spPr>
          <a:xfrm>
            <a:off x="319952" y="1242100"/>
            <a:ext cx="3718648" cy="461665"/>
          </a:xfrm>
          <a:prstGeom prst="rect">
            <a:avLst/>
          </a:prstGeom>
          <a:solidFill>
            <a:srgbClr val="CCFFCC"/>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srgbClr val="002060"/>
                </a:solidFill>
                <a:latin typeface="TH SarabunPSK" panose="020B0500040200020003" pitchFamily="34" charset="-34"/>
                <a:cs typeface="TH SarabunPSK" panose="020B0500040200020003" pitchFamily="34" charset="-34"/>
              </a:rPr>
              <a:t>&gt;&gt;</a:t>
            </a:r>
            <a:r>
              <a:rPr lang="th-TH" sz="2400" b="1" dirty="0">
                <a:solidFill>
                  <a:srgbClr val="002060"/>
                </a:solidFill>
                <a:latin typeface="TH SarabunPSK" panose="020B0500040200020003" pitchFamily="34" charset="-34"/>
                <a:cs typeface="TH SarabunPSK" panose="020B0500040200020003" pitchFamily="34" charset="-34"/>
              </a:rPr>
              <a:t>โรคฮีโมฟีเลีย</a:t>
            </a:r>
            <a:r>
              <a:rPr lang="en-US" sz="2400" b="1" dirty="0">
                <a:solidFill>
                  <a:srgbClr val="002060"/>
                </a:solidFill>
                <a:latin typeface="TH SarabunPSK" panose="020B0500040200020003" pitchFamily="34" charset="-34"/>
                <a:cs typeface="TH SarabunPSK" panose="020B0500040200020003" pitchFamily="34" charset="-34"/>
              </a:rPr>
              <a:t>&lt;&lt;</a:t>
            </a:r>
            <a:endParaRPr lang="th-TH" sz="2400" dirty="0">
              <a:solidFill>
                <a:srgbClr val="002060"/>
              </a:solidFill>
              <a:latin typeface="TH SarabunPSK" panose="020B0500040200020003" pitchFamily="34" charset="-34"/>
              <a:cs typeface="TH SarabunPSK" panose="020B0500040200020003" pitchFamily="34" charset="-34"/>
            </a:endParaRPr>
          </a:p>
        </p:txBody>
      </p:sp>
      <p:sp>
        <p:nvSpPr>
          <p:cNvPr id="6" name="สี่เหลี่ยมผืนผ้า 5"/>
          <p:cNvSpPr/>
          <p:nvPr/>
        </p:nvSpPr>
        <p:spPr>
          <a:xfrm>
            <a:off x="370691" y="1739771"/>
            <a:ext cx="3761729" cy="830997"/>
          </a:xfrm>
          <a:prstGeom prst="rect">
            <a:avLst/>
          </a:prstGeom>
        </p:spPr>
        <p:txBody>
          <a:bodyPr wrap="square">
            <a:spAutoFit/>
          </a:bodyPr>
          <a:lstStyle/>
          <a:p>
            <a:r>
              <a:rPr lang="th-TH" sz="2400" dirty="0">
                <a:solidFill>
                  <a:srgbClr val="002060"/>
                </a:solidFill>
                <a:latin typeface="TH SarabunPSK" panose="020B0500040200020003" pitchFamily="34" charset="-34"/>
                <a:cs typeface="TH SarabunPSK" panose="020B0500040200020003" pitchFamily="34" charset="-34"/>
              </a:rPr>
              <a:t>- เกิดจากยีนบนโครโมโซม  X ผิดปกติ ทำให้แผลมีเลือดไหลออกง่าย และแข็งตัวช้า</a:t>
            </a:r>
          </a:p>
        </p:txBody>
      </p:sp>
      <p:sp>
        <p:nvSpPr>
          <p:cNvPr id="11" name="TextBox 4"/>
          <p:cNvSpPr txBox="1"/>
          <p:nvPr/>
        </p:nvSpPr>
        <p:spPr>
          <a:xfrm>
            <a:off x="4816725" y="1061023"/>
            <a:ext cx="3718648" cy="461665"/>
          </a:xfrm>
          <a:prstGeom prst="rect">
            <a:avLst/>
          </a:prstGeom>
          <a:solidFill>
            <a:srgbClr val="CCFFCC"/>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srgbClr val="002060"/>
                </a:solidFill>
                <a:latin typeface="TH SarabunPSK" panose="020B0500040200020003" pitchFamily="34" charset="-34"/>
                <a:cs typeface="TH SarabunPSK" panose="020B0500040200020003" pitchFamily="34" charset="-34"/>
              </a:rPr>
              <a:t>&gt;&gt;</a:t>
            </a:r>
            <a:r>
              <a:rPr lang="th-TH" sz="2400" b="1" dirty="0">
                <a:solidFill>
                  <a:srgbClr val="002060"/>
                </a:solidFill>
                <a:latin typeface="TH SarabunPSK" panose="020B0500040200020003" pitchFamily="34" charset="-34"/>
                <a:cs typeface="TH SarabunPSK" panose="020B0500040200020003" pitchFamily="34" charset="-34"/>
              </a:rPr>
              <a:t>ภาวะพร่องเอนไซม์ จี- 6- พีดี</a:t>
            </a:r>
            <a:r>
              <a:rPr lang="en-US" sz="2400" b="1" dirty="0">
                <a:solidFill>
                  <a:srgbClr val="002060"/>
                </a:solidFill>
                <a:latin typeface="TH SarabunPSK" panose="020B0500040200020003" pitchFamily="34" charset="-34"/>
                <a:cs typeface="TH SarabunPSK" panose="020B0500040200020003" pitchFamily="34" charset="-34"/>
              </a:rPr>
              <a:t>&lt;&lt;</a:t>
            </a:r>
            <a:endParaRPr lang="th-TH" sz="2400" dirty="0">
              <a:solidFill>
                <a:srgbClr val="002060"/>
              </a:solidFill>
              <a:latin typeface="TH SarabunPSK" panose="020B0500040200020003" pitchFamily="34" charset="-34"/>
              <a:cs typeface="TH SarabunPSK" panose="020B0500040200020003" pitchFamily="34" charset="-34"/>
            </a:endParaRPr>
          </a:p>
        </p:txBody>
      </p:sp>
      <p:pic>
        <p:nvPicPr>
          <p:cNvPr id="12" name="Picture 2" descr="hemophilia">
            <a:hlinkClick r:id="rId2"/>
          </p:cNvPr>
          <p:cNvPicPr>
            <a:picLocks noChangeAspect="1" noChangeArrowheads="1"/>
          </p:cNvPicPr>
          <p:nvPr/>
        </p:nvPicPr>
        <p:blipFill>
          <a:blip r:embed="rId3"/>
          <a:srcRect/>
          <a:stretch>
            <a:fillRect/>
          </a:stretch>
        </p:blipFill>
        <p:spPr bwMode="auto">
          <a:xfrm>
            <a:off x="349015" y="2515820"/>
            <a:ext cx="2175598" cy="1428765"/>
          </a:xfrm>
          <a:prstGeom prst="rect">
            <a:avLst/>
          </a:prstGeom>
          <a:ln>
            <a:solidFill>
              <a:schemeClr val="accent4"/>
            </a:solidFill>
          </a:ln>
          <a:effectLst>
            <a:outerShdw blurRad="292100" dist="139700" dir="2700000" algn="tl" rotWithShape="0">
              <a:srgbClr val="333333">
                <a:alpha val="65000"/>
              </a:srgbClr>
            </a:outerShdw>
          </a:effectLst>
        </p:spPr>
      </p:pic>
      <p:pic>
        <p:nvPicPr>
          <p:cNvPr id="10242" name="Picture 2" descr="โรคฮีโมฟีเลียและดักแด้ - พลศึกษาวิเชียรมาตุ"/>
          <p:cNvPicPr>
            <a:picLocks noChangeAspect="1" noChangeArrowheads="1"/>
          </p:cNvPicPr>
          <p:nvPr/>
        </p:nvPicPr>
        <p:blipFill rotWithShape="1">
          <a:blip r:embed="rId4">
            <a:extLst>
              <a:ext uri="{28A0092B-C50C-407E-A947-70E740481C1C}">
                <a14:useLocalDpi xmlns:a14="http://schemas.microsoft.com/office/drawing/2010/main" val="0"/>
              </a:ext>
            </a:extLst>
          </a:blip>
          <a:srcRect l="4546" t="23731" r="30721" b="11133"/>
          <a:stretch/>
        </p:blipFill>
        <p:spPr bwMode="auto">
          <a:xfrm>
            <a:off x="1762039" y="3352800"/>
            <a:ext cx="2370381" cy="1790700"/>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sp>
        <p:nvSpPr>
          <p:cNvPr id="7" name="สี่เหลี่ยมผืนผ้า 6"/>
          <p:cNvSpPr/>
          <p:nvPr/>
        </p:nvSpPr>
        <p:spPr>
          <a:xfrm>
            <a:off x="4655774" y="1537806"/>
            <a:ext cx="4040549" cy="1569660"/>
          </a:xfrm>
          <a:prstGeom prst="rect">
            <a:avLst/>
          </a:prstGeom>
        </p:spPr>
        <p:txBody>
          <a:bodyPr wrap="square">
            <a:spAutoFit/>
          </a:bodyPr>
          <a:lstStyle/>
          <a:p>
            <a:r>
              <a:rPr lang="th-TH" altLang="th-TH" sz="2400" dirty="0">
                <a:solidFill>
                  <a:srgbClr val="002060"/>
                </a:solidFill>
                <a:latin typeface="TH SarabunPSK" panose="020B0500040200020003" pitchFamily="34" charset="-34"/>
                <a:cs typeface="TH SarabunPSK" panose="020B0500040200020003" pitchFamily="34" charset="-34"/>
              </a:rPr>
              <a:t> - -เม็ดเลือดแดงแตกได้ง่ายเมื่อได้รับสิ่งกระตุ้น ผู้ป่วยมีอาการซีดเป็นครั้งคราว เนื่องจากเม็ดเลือดแดงแตกอย่างฉับพลัน ห้ามทานถั่วปากอ้า หรือถั่วทุกชนิด</a:t>
            </a:r>
          </a:p>
        </p:txBody>
      </p:sp>
      <p:pic>
        <p:nvPicPr>
          <p:cNvPr id="10248" name="Picture 8" descr="โรคจีซิกพีดี ยาและอาหารที่ควรหลีกเลี่ยง | โดยคณะเภสัชฯ ม.มหิดล"/>
          <p:cNvPicPr>
            <a:picLocks noChangeAspect="1" noChangeArrowheads="1"/>
          </p:cNvPicPr>
          <p:nvPr/>
        </p:nvPicPr>
        <p:blipFill rotWithShape="1">
          <a:blip r:embed="rId5">
            <a:extLst>
              <a:ext uri="{28A0092B-C50C-407E-A947-70E740481C1C}">
                <a14:useLocalDpi xmlns:a14="http://schemas.microsoft.com/office/drawing/2010/main" val="0"/>
              </a:ext>
            </a:extLst>
          </a:blip>
          <a:srcRect l="11236" t="5684" r="9167"/>
          <a:stretch/>
        </p:blipFill>
        <p:spPr bwMode="auto">
          <a:xfrm>
            <a:off x="4749594" y="3063111"/>
            <a:ext cx="4027278" cy="2008524"/>
          </a:xfrm>
          <a:prstGeom prst="rect">
            <a:avLst/>
          </a:prstGeom>
          <a:noFill/>
          <a:extLst>
            <a:ext uri="{909E8E84-426E-40DD-AFC4-6F175D3DCCD1}">
              <a14:hiddenFill xmlns:a14="http://schemas.microsoft.com/office/drawing/2010/main">
                <a:solidFill>
                  <a:srgbClr val="FFFFFF"/>
                </a:solidFill>
              </a14:hiddenFill>
            </a:ext>
          </a:extLst>
        </p:spPr>
      </p:pic>
      <p:pic>
        <p:nvPicPr>
          <p:cNvPr id="13" name="รูปภาพ 12">
            <a:extLst>
              <a:ext uri="{FF2B5EF4-FFF2-40B4-BE49-F238E27FC236}">
                <a16:creationId xmlns:a16="http://schemas.microsoft.com/office/drawing/2014/main" id="{4237C125-94EF-488A-8C6F-03883284B6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39824" y="104835"/>
            <a:ext cx="593981" cy="593981"/>
          </a:xfrm>
          <a:prstGeom prst="rect">
            <a:avLst/>
          </a:prstGeom>
        </p:spPr>
      </p:pic>
      <p:sp>
        <p:nvSpPr>
          <p:cNvPr id="14" name="สี่เหลี่ยมผืนผ้า 13">
            <a:extLst>
              <a:ext uri="{FF2B5EF4-FFF2-40B4-BE49-F238E27FC236}">
                <a16:creationId xmlns:a16="http://schemas.microsoft.com/office/drawing/2014/main" id="{F53A95E2-823B-4982-8854-A4A28D5E26F7}"/>
              </a:ext>
            </a:extLst>
          </p:cNvPr>
          <p:cNvSpPr/>
          <p:nvPr/>
        </p:nvSpPr>
        <p:spPr>
          <a:xfrm>
            <a:off x="1782332" y="90736"/>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spTree>
    <p:extLst>
      <p:ext uri="{BB962C8B-B14F-4D97-AF65-F5344CB8AC3E}">
        <p14:creationId xmlns:p14="http://schemas.microsoft.com/office/powerpoint/2010/main" val="122664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6"/>
          <p:cNvSpPr txBox="1"/>
          <p:nvPr/>
        </p:nvSpPr>
        <p:spPr>
          <a:xfrm>
            <a:off x="2680984" y="698816"/>
            <a:ext cx="4674751" cy="461665"/>
          </a:xfrm>
          <a:prstGeom prst="rect">
            <a:avLst/>
          </a:prstGeom>
          <a:no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marL="514350" indent="-514350"/>
            <a:r>
              <a:rPr lang="th-TH" sz="2400" b="1" u="sng" dirty="0">
                <a:solidFill>
                  <a:srgbClr val="002060"/>
                </a:solidFill>
                <a:latin typeface="TH SarabunPSK" panose="020B0500040200020003" pitchFamily="34" charset="-34"/>
                <a:cs typeface="TH SarabunPSK" panose="020B0500040200020003" pitchFamily="34" charset="-34"/>
              </a:rPr>
              <a:t>ตัวอย่าง</a:t>
            </a:r>
            <a:r>
              <a:rPr lang="th-TH" sz="2400" b="1" u="sng" kern="0" dirty="0">
                <a:solidFill>
                  <a:srgbClr val="002060"/>
                </a:solidFill>
                <a:latin typeface="TH SarabunPSK" panose="020B0500040200020003" pitchFamily="34" charset="-34"/>
                <a:cs typeface="TH SarabunPSK" panose="020B0500040200020003" pitchFamily="34" charset="-34"/>
              </a:rPr>
              <a:t>ความผิดปกติของยีนที่ควบคุมโครโมโซมเพศ</a:t>
            </a:r>
            <a:endParaRPr lang="th-TH" sz="2400" b="1" u="sng" dirty="0">
              <a:solidFill>
                <a:srgbClr val="002060"/>
              </a:solidFill>
              <a:latin typeface="TH SarabunPSK" panose="020B0500040200020003" pitchFamily="34" charset="-34"/>
              <a:cs typeface="TH SarabunPSK" panose="020B0500040200020003" pitchFamily="34" charset="-34"/>
            </a:endParaRPr>
          </a:p>
        </p:txBody>
      </p:sp>
      <p:sp>
        <p:nvSpPr>
          <p:cNvPr id="11" name="TextBox 4"/>
          <p:cNvSpPr txBox="1"/>
          <p:nvPr/>
        </p:nvSpPr>
        <p:spPr>
          <a:xfrm>
            <a:off x="490886" y="1162648"/>
            <a:ext cx="3718648" cy="461665"/>
          </a:xfrm>
          <a:prstGeom prst="rect">
            <a:avLst/>
          </a:prstGeom>
          <a:solidFill>
            <a:srgbClr val="CCFFCC"/>
          </a:solidFill>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2400" b="1" dirty="0">
                <a:solidFill>
                  <a:srgbClr val="002060"/>
                </a:solidFill>
                <a:latin typeface="TH SarabunPSK" panose="020B0500040200020003" pitchFamily="34" charset="-34"/>
                <a:cs typeface="TH SarabunPSK" panose="020B0500040200020003" pitchFamily="34" charset="-34"/>
              </a:rPr>
              <a:t>&gt;&gt;</a:t>
            </a:r>
            <a:r>
              <a:rPr lang="th-TH" sz="2400" b="1" dirty="0">
                <a:solidFill>
                  <a:srgbClr val="002060"/>
                </a:solidFill>
                <a:latin typeface="TH SarabunPSK" panose="020B0500040200020003" pitchFamily="34" charset="-34"/>
                <a:cs typeface="TH SarabunPSK" panose="020B0500040200020003" pitchFamily="34" charset="-34"/>
              </a:rPr>
              <a:t>โรคตาบอดสี</a:t>
            </a:r>
            <a:r>
              <a:rPr lang="en-US" sz="2400" b="1" dirty="0">
                <a:solidFill>
                  <a:srgbClr val="002060"/>
                </a:solidFill>
                <a:latin typeface="TH SarabunPSK" panose="020B0500040200020003" pitchFamily="34" charset="-34"/>
                <a:cs typeface="TH SarabunPSK" panose="020B0500040200020003" pitchFamily="34" charset="-34"/>
              </a:rPr>
              <a:t>&lt;&lt;</a:t>
            </a:r>
            <a:endParaRPr lang="th-TH" sz="2400" dirty="0">
              <a:solidFill>
                <a:srgbClr val="002060"/>
              </a:solidFill>
              <a:latin typeface="TH SarabunPSK" panose="020B0500040200020003" pitchFamily="34" charset="-34"/>
              <a:cs typeface="TH SarabunPSK" panose="020B0500040200020003" pitchFamily="34" charset="-34"/>
            </a:endParaRPr>
          </a:p>
        </p:txBody>
      </p:sp>
      <p:sp>
        <p:nvSpPr>
          <p:cNvPr id="7" name="สี่เหลี่ยมผืนผ้า 6"/>
          <p:cNvSpPr/>
          <p:nvPr/>
        </p:nvSpPr>
        <p:spPr>
          <a:xfrm>
            <a:off x="537885" y="1696799"/>
            <a:ext cx="8068229" cy="1323439"/>
          </a:xfrm>
          <a:prstGeom prst="rect">
            <a:avLst/>
          </a:prstGeom>
        </p:spPr>
        <p:txBody>
          <a:bodyPr wrap="square">
            <a:spAutoFit/>
          </a:bodyPr>
          <a:lstStyle/>
          <a:p>
            <a:r>
              <a:rPr lang="th-TH" altLang="th-TH" sz="2000" b="1" dirty="0">
                <a:solidFill>
                  <a:srgbClr val="002060"/>
                </a:solidFill>
                <a:latin typeface="TH SarabunPSK" panose="020B0500040200020003" pitchFamily="34" charset="-34"/>
                <a:cs typeface="TH SarabunPSK" panose="020B0500040200020003" pitchFamily="34" charset="-34"/>
              </a:rPr>
              <a:t> - เป็นภาวะการมองเห็นผิดปกติ โดยมากเป็นการตาบอดสีตั้งแต่กำเนิด และมักพบในเพศชายมากกว่า เพราะเป็น                 การถ่ายทอดทางพันธุกรรมแบบลักษณะด้อยบนโครโมโซม ผู้ที่เป็นตาบอดสีส่วนใหญ่จะไม่สามารถแยกสีเขียวและ</a:t>
            </a:r>
          </a:p>
          <a:p>
            <a:r>
              <a:rPr lang="th-TH" altLang="th-TH" sz="2000" b="1" dirty="0">
                <a:solidFill>
                  <a:srgbClr val="002060"/>
                </a:solidFill>
                <a:latin typeface="TH SarabunPSK" panose="020B0500040200020003" pitchFamily="34" charset="-34"/>
                <a:cs typeface="TH SarabunPSK" panose="020B0500040200020003" pitchFamily="34" charset="-34"/>
              </a:rPr>
              <a:t>สีแดงได้ จึงมีปัญหาในการดูสัญญาณไฟจราจร หรืออาจเห็นแต่ภาพขาวดำ และความผิดปกตินี้จะเกิดขึ้นกับตา</a:t>
            </a:r>
          </a:p>
          <a:p>
            <a:r>
              <a:rPr lang="th-TH" altLang="th-TH" sz="2000" b="1" dirty="0">
                <a:solidFill>
                  <a:srgbClr val="002060"/>
                </a:solidFill>
                <a:latin typeface="TH SarabunPSK" panose="020B0500040200020003" pitchFamily="34" charset="-34"/>
                <a:cs typeface="TH SarabunPSK" panose="020B0500040200020003" pitchFamily="34" charset="-34"/>
              </a:rPr>
              <a:t>ทั้งสองข้าง ไม่สามารถรักษาได้</a:t>
            </a:r>
          </a:p>
        </p:txBody>
      </p:sp>
      <p:grpSp>
        <p:nvGrpSpPr>
          <p:cNvPr id="5" name="กลุ่ม 4">
            <a:extLst>
              <a:ext uri="{FF2B5EF4-FFF2-40B4-BE49-F238E27FC236}">
                <a16:creationId xmlns:a16="http://schemas.microsoft.com/office/drawing/2014/main" id="{E091E00B-80C0-4B92-891D-B7552B301521}"/>
              </a:ext>
            </a:extLst>
          </p:cNvPr>
          <p:cNvGrpSpPr/>
          <p:nvPr/>
        </p:nvGrpSpPr>
        <p:grpSpPr>
          <a:xfrm>
            <a:off x="1488739" y="2928340"/>
            <a:ext cx="6620545" cy="2201280"/>
            <a:chOff x="1137953" y="2662738"/>
            <a:chExt cx="7244648" cy="2447490"/>
          </a:xfrm>
        </p:grpSpPr>
        <p:pic>
          <p:nvPicPr>
            <p:cNvPr id="10244" name="Picture 4" descr="ตาบอดสี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953" y="2673590"/>
              <a:ext cx="2424515" cy="243663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15 ภาพ แบบทดสอบตาบอดสี ตาของคุณปกติหรือไม่ มาทดสอบกัน!!"/>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2468" y="2662738"/>
              <a:ext cx="4820133" cy="2447490"/>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รูปภาพ 8">
            <a:extLst>
              <a:ext uri="{FF2B5EF4-FFF2-40B4-BE49-F238E27FC236}">
                <a16:creationId xmlns:a16="http://schemas.microsoft.com/office/drawing/2014/main" id="{A58F40DC-8DA1-4D81-9AA7-2BB2BEE1C2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9824" y="104835"/>
            <a:ext cx="593981" cy="593981"/>
          </a:xfrm>
          <a:prstGeom prst="rect">
            <a:avLst/>
          </a:prstGeom>
        </p:spPr>
      </p:pic>
      <p:sp>
        <p:nvSpPr>
          <p:cNvPr id="10" name="สี่เหลี่ยมผืนผ้า 9">
            <a:extLst>
              <a:ext uri="{FF2B5EF4-FFF2-40B4-BE49-F238E27FC236}">
                <a16:creationId xmlns:a16="http://schemas.microsoft.com/office/drawing/2014/main" id="{20D5AF6A-B9C7-4F1E-8E5B-E6AE686ACC3C}"/>
              </a:ext>
            </a:extLst>
          </p:cNvPr>
          <p:cNvSpPr/>
          <p:nvPr/>
        </p:nvSpPr>
        <p:spPr>
          <a:xfrm>
            <a:off x="1782332" y="90736"/>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spTree>
    <p:extLst>
      <p:ext uri="{BB962C8B-B14F-4D97-AF65-F5344CB8AC3E}">
        <p14:creationId xmlns:p14="http://schemas.microsoft.com/office/powerpoint/2010/main" val="369865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สี่เหลี่ยมผืนผ้า 6"/>
          <p:cNvSpPr/>
          <p:nvPr/>
        </p:nvSpPr>
        <p:spPr>
          <a:xfrm>
            <a:off x="745188" y="930720"/>
            <a:ext cx="6237605" cy="523220"/>
          </a:xfrm>
          <a:prstGeom prst="rect">
            <a:avLst/>
          </a:prstGeom>
        </p:spPr>
        <p:txBody>
          <a:bodyPr wrap="none">
            <a:spAutoFit/>
          </a:bodyPr>
          <a:lstStyle/>
          <a:p>
            <a:r>
              <a:rPr lang="th-TH" sz="2800" b="1" dirty="0">
                <a:solidFill>
                  <a:schemeClr val="accent2">
                    <a:lumMod val="50000"/>
                  </a:schemeClr>
                </a:solidFill>
                <a:latin typeface="TH SarabunPSK" panose="020B0500040200020003" pitchFamily="34" charset="-34"/>
                <a:cs typeface="TH SarabunPSK" panose="020B0500040200020003" pitchFamily="34" charset="-34"/>
              </a:rPr>
              <a:t>ลักษณะการแสดงอาการของโรคทางพันธุกรรม แบ่งได้ 2 ระดับ</a:t>
            </a:r>
          </a:p>
        </p:txBody>
      </p:sp>
      <p:sp>
        <p:nvSpPr>
          <p:cNvPr id="8" name="สี่เหลี่ยมผืนผ้า 7"/>
          <p:cNvSpPr/>
          <p:nvPr/>
        </p:nvSpPr>
        <p:spPr>
          <a:xfrm>
            <a:off x="780606" y="1453940"/>
            <a:ext cx="8073959" cy="3539430"/>
          </a:xfrm>
          <a:prstGeom prst="rect">
            <a:avLst/>
          </a:prstGeom>
        </p:spPr>
        <p:txBody>
          <a:bodyPr wrap="square">
            <a:spAutoFit/>
          </a:bodyPr>
          <a:lstStyle/>
          <a:p>
            <a:r>
              <a:rPr lang="th-TH" sz="2800" b="1" dirty="0">
                <a:solidFill>
                  <a:srgbClr val="002060"/>
                </a:solidFill>
                <a:latin typeface="TH SarabunPSK" panose="020B0500040200020003" pitchFamily="34" charset="-34"/>
                <a:cs typeface="TH SarabunPSK" panose="020B0500040200020003" pitchFamily="34" charset="-34"/>
              </a:rPr>
              <a:t>1. </a:t>
            </a:r>
            <a:r>
              <a:rPr lang="th-TH" sz="2800" b="1" dirty="0">
                <a:solidFill>
                  <a:schemeClr val="accent2">
                    <a:lumMod val="50000"/>
                  </a:schemeClr>
                </a:solidFill>
                <a:latin typeface="TH SarabunPSK" panose="020B0500040200020003" pitchFamily="34" charset="-34"/>
                <a:cs typeface="TH SarabunPSK" panose="020B0500040200020003" pitchFamily="34" charset="-34"/>
              </a:rPr>
              <a:t>โรค </a:t>
            </a:r>
            <a:r>
              <a:rPr lang="en-US" sz="2800" b="1" dirty="0">
                <a:solidFill>
                  <a:schemeClr val="accent2">
                    <a:lumMod val="50000"/>
                  </a:schemeClr>
                </a:solidFill>
                <a:latin typeface="TH SarabunPSK" panose="020B0500040200020003" pitchFamily="34" charset="-34"/>
                <a:cs typeface="TH SarabunPSK" panose="020B0500040200020003" pitchFamily="34" charset="-34"/>
              </a:rPr>
              <a:t>(disease) </a:t>
            </a:r>
            <a:r>
              <a:rPr lang="th-TH" sz="2800" dirty="0">
                <a:solidFill>
                  <a:srgbClr val="002060"/>
                </a:solidFill>
                <a:latin typeface="TH SarabunPSK" panose="020B0500040200020003" pitchFamily="34" charset="-34"/>
                <a:cs typeface="TH SarabunPSK" panose="020B0500040200020003" pitchFamily="34" charset="-34"/>
              </a:rPr>
              <a:t>เป็นภาวะที่ทำให้เกิดการเปลี่ยนแปลง หรือขัดขวางการทำงาน   </a:t>
            </a:r>
          </a:p>
          <a:p>
            <a:r>
              <a:rPr lang="th-TH" sz="2800" dirty="0">
                <a:solidFill>
                  <a:srgbClr val="002060"/>
                </a:solidFill>
                <a:latin typeface="TH SarabunPSK" panose="020B0500040200020003" pitchFamily="34" charset="-34"/>
                <a:cs typeface="TH SarabunPSK" panose="020B0500040200020003" pitchFamily="34" charset="-34"/>
              </a:rPr>
              <a:t>   ตามปกติของส่วนใดส่วนหนึ่งของร่างกาย จนปรากฏอาการและอาการแสดง </a:t>
            </a:r>
          </a:p>
          <a:p>
            <a:r>
              <a:rPr lang="th-TH" sz="2800" dirty="0">
                <a:solidFill>
                  <a:srgbClr val="002060"/>
                </a:solidFill>
                <a:latin typeface="TH SarabunPSK" panose="020B0500040200020003" pitchFamily="34" charset="-34"/>
                <a:cs typeface="TH SarabunPSK" panose="020B0500040200020003" pitchFamily="34" charset="-34"/>
              </a:rPr>
              <a:t>   จะแสดงแอลลีลด้อยทั้งคู่ หรือ ลักษณะเด่นทั้งคู่ เช่น โรคธาลัสซีเมียเป็น</a:t>
            </a:r>
          </a:p>
          <a:p>
            <a:r>
              <a:rPr lang="th-TH" sz="2800" dirty="0">
                <a:solidFill>
                  <a:srgbClr val="002060"/>
                </a:solidFill>
                <a:latin typeface="TH SarabunPSK" panose="020B0500040200020003" pitchFamily="34" charset="-34"/>
                <a:cs typeface="TH SarabunPSK" panose="020B0500040200020003" pitchFamily="34" charset="-34"/>
              </a:rPr>
              <a:t>   โรคทางพันธุกรรมที่เป็นลักษณะด้อย ผู้ป่วยจะมีแอลลีลด้อยทั้งคู่ </a:t>
            </a:r>
            <a:endParaRPr lang="en-US" sz="2800" dirty="0">
              <a:solidFill>
                <a:srgbClr val="002060"/>
              </a:solidFill>
              <a:latin typeface="TH SarabunPSK" panose="020B0500040200020003" pitchFamily="34" charset="-34"/>
              <a:cs typeface="TH SarabunPSK" panose="020B0500040200020003" pitchFamily="34" charset="-34"/>
            </a:endParaRPr>
          </a:p>
          <a:p>
            <a:r>
              <a:rPr lang="en-US" sz="2800" dirty="0">
                <a:solidFill>
                  <a:srgbClr val="002060"/>
                </a:solidFill>
                <a:latin typeface="TH SarabunPSK" panose="020B0500040200020003" pitchFamily="34" charset="-34"/>
                <a:cs typeface="TH SarabunPSK" panose="020B0500040200020003" pitchFamily="34" charset="-34"/>
              </a:rPr>
              <a:t>   (</a:t>
            </a:r>
            <a:r>
              <a:rPr lang="th-TH" sz="2800" dirty="0">
                <a:solidFill>
                  <a:srgbClr val="002060"/>
                </a:solidFill>
                <a:latin typeface="TH SarabunPSK" panose="020B0500040200020003" pitchFamily="34" charset="-34"/>
                <a:cs typeface="TH SarabunPSK" panose="020B0500040200020003" pitchFamily="34" charset="-34"/>
              </a:rPr>
              <a:t>แสดงอาการ100</a:t>
            </a:r>
            <a:r>
              <a:rPr lang="en-US" sz="2800" dirty="0">
                <a:solidFill>
                  <a:srgbClr val="002060"/>
                </a:solidFill>
                <a:latin typeface="TH SarabunPSK" panose="020B0500040200020003" pitchFamily="34" charset="-34"/>
                <a:cs typeface="TH SarabunPSK" panose="020B0500040200020003" pitchFamily="34" charset="-34"/>
              </a:rPr>
              <a:t>%)</a:t>
            </a:r>
            <a:endParaRPr lang="th-TH" sz="2800" dirty="0">
              <a:solidFill>
                <a:srgbClr val="002060"/>
              </a:solidFill>
              <a:latin typeface="TH SarabunPSK" panose="020B0500040200020003" pitchFamily="34" charset="-34"/>
              <a:cs typeface="TH SarabunPSK" panose="020B0500040200020003" pitchFamily="34" charset="-34"/>
            </a:endParaRPr>
          </a:p>
          <a:p>
            <a:r>
              <a:rPr lang="th-TH" sz="2800" b="1" dirty="0">
                <a:solidFill>
                  <a:srgbClr val="002060"/>
                </a:solidFill>
                <a:latin typeface="TH SarabunPSK" panose="020B0500040200020003" pitchFamily="34" charset="-34"/>
                <a:cs typeface="TH SarabunPSK" panose="020B0500040200020003" pitchFamily="34" charset="-34"/>
              </a:rPr>
              <a:t>2. </a:t>
            </a:r>
            <a:r>
              <a:rPr lang="th-TH" sz="2800" b="1" dirty="0">
                <a:solidFill>
                  <a:schemeClr val="accent2">
                    <a:lumMod val="50000"/>
                  </a:schemeClr>
                </a:solidFill>
                <a:latin typeface="TH SarabunPSK" panose="020B0500040200020003" pitchFamily="34" charset="-34"/>
                <a:cs typeface="TH SarabunPSK" panose="020B0500040200020003" pitchFamily="34" charset="-34"/>
              </a:rPr>
              <a:t>พาหะของโรค </a:t>
            </a:r>
            <a:r>
              <a:rPr lang="en-US" sz="2800" b="1" dirty="0">
                <a:solidFill>
                  <a:schemeClr val="accent2">
                    <a:lumMod val="50000"/>
                  </a:schemeClr>
                </a:solidFill>
                <a:latin typeface="TH SarabunPSK" panose="020B0500040200020003" pitchFamily="34" charset="-34"/>
                <a:cs typeface="TH SarabunPSK" panose="020B0500040200020003" pitchFamily="34" charset="-34"/>
              </a:rPr>
              <a:t>(carrier) </a:t>
            </a:r>
            <a:r>
              <a:rPr lang="th-TH" sz="2800" dirty="0">
                <a:solidFill>
                  <a:srgbClr val="002060"/>
                </a:solidFill>
                <a:latin typeface="TH SarabunPSK" panose="020B0500040200020003" pitchFamily="34" charset="-34"/>
                <a:cs typeface="TH SarabunPSK" panose="020B0500040200020003" pitchFamily="34" charset="-34"/>
              </a:rPr>
              <a:t>เป็นภาวะที่ไม่แสดงอาการของโรค หรือแสดงน้อย</a:t>
            </a:r>
          </a:p>
          <a:p>
            <a:r>
              <a:rPr lang="th-TH" sz="2800" dirty="0">
                <a:solidFill>
                  <a:srgbClr val="002060"/>
                </a:solidFill>
                <a:latin typeface="TH SarabunPSK" panose="020B0500040200020003" pitchFamily="34" charset="-34"/>
                <a:cs typeface="TH SarabunPSK" panose="020B0500040200020003" pitchFamily="34" charset="-34"/>
              </a:rPr>
              <a:t>   ผู้ป่วยจะแสดงแอลลีลด้อยเพียงหนึ่งแอลลีลเท่านั้น ซึ่งสามารถถ่ายทอดสู่</a:t>
            </a:r>
          </a:p>
          <a:p>
            <a:r>
              <a:rPr lang="th-TH" sz="2800" dirty="0">
                <a:solidFill>
                  <a:srgbClr val="002060"/>
                </a:solidFill>
                <a:latin typeface="TH SarabunPSK" panose="020B0500040200020003" pitchFamily="34" charset="-34"/>
                <a:cs typeface="TH SarabunPSK" panose="020B0500040200020003" pitchFamily="34" charset="-34"/>
              </a:rPr>
              <a:t>  รุ่นลูกได้เหมือนกัน </a:t>
            </a:r>
            <a:r>
              <a:rPr lang="en-US" sz="2800" dirty="0">
                <a:solidFill>
                  <a:srgbClr val="002060"/>
                </a:solidFill>
                <a:latin typeface="TH SarabunPSK" panose="020B0500040200020003" pitchFamily="34" charset="-34"/>
                <a:cs typeface="TH SarabunPSK" panose="020B0500040200020003" pitchFamily="34" charset="-34"/>
              </a:rPr>
              <a:t>(</a:t>
            </a:r>
            <a:r>
              <a:rPr lang="th-TH" sz="2800" dirty="0">
                <a:solidFill>
                  <a:srgbClr val="002060"/>
                </a:solidFill>
                <a:latin typeface="TH SarabunPSK" panose="020B0500040200020003" pitchFamily="34" charset="-34"/>
                <a:cs typeface="TH SarabunPSK" panose="020B0500040200020003" pitchFamily="34" charset="-34"/>
              </a:rPr>
              <a:t>แสดงอาการเพียง50</a:t>
            </a:r>
            <a:r>
              <a:rPr lang="en-US" sz="2800" dirty="0">
                <a:solidFill>
                  <a:srgbClr val="002060"/>
                </a:solidFill>
                <a:latin typeface="TH SarabunPSK" panose="020B0500040200020003" pitchFamily="34" charset="-34"/>
                <a:cs typeface="TH SarabunPSK" panose="020B0500040200020003" pitchFamily="34" charset="-34"/>
              </a:rPr>
              <a:t>%)</a:t>
            </a:r>
            <a:endParaRPr lang="th-TH" sz="2800" dirty="0">
              <a:solidFill>
                <a:srgbClr val="002060"/>
              </a:solidFill>
              <a:latin typeface="TH SarabunPSK" panose="020B0500040200020003" pitchFamily="34" charset="-34"/>
              <a:cs typeface="TH SarabunPSK" panose="020B0500040200020003" pitchFamily="34" charset="-34"/>
            </a:endParaRPr>
          </a:p>
        </p:txBody>
      </p:sp>
      <p:pic>
        <p:nvPicPr>
          <p:cNvPr id="9" name="รูปภาพ 8">
            <a:extLst>
              <a:ext uri="{FF2B5EF4-FFF2-40B4-BE49-F238E27FC236}">
                <a16:creationId xmlns:a16="http://schemas.microsoft.com/office/drawing/2014/main" id="{8C81BC3D-F788-4F78-92F4-2643E34502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9824" y="104835"/>
            <a:ext cx="593981" cy="593981"/>
          </a:xfrm>
          <a:prstGeom prst="rect">
            <a:avLst/>
          </a:prstGeom>
        </p:spPr>
      </p:pic>
      <p:sp>
        <p:nvSpPr>
          <p:cNvPr id="10" name="สี่เหลี่ยมผืนผ้า 9">
            <a:extLst>
              <a:ext uri="{FF2B5EF4-FFF2-40B4-BE49-F238E27FC236}">
                <a16:creationId xmlns:a16="http://schemas.microsoft.com/office/drawing/2014/main" id="{1FF240A2-07A1-4336-A7BC-90DFA60E442F}"/>
              </a:ext>
            </a:extLst>
          </p:cNvPr>
          <p:cNvSpPr/>
          <p:nvPr/>
        </p:nvSpPr>
        <p:spPr>
          <a:xfrm>
            <a:off x="1782332" y="90736"/>
            <a:ext cx="6689652"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การเปลี่ยนแปลงที่มีผลให้เกิดโรคทางพันธุกรรม</a:t>
            </a:r>
          </a:p>
        </p:txBody>
      </p:sp>
    </p:spTree>
    <p:extLst>
      <p:ext uri="{BB962C8B-B14F-4D97-AF65-F5344CB8AC3E}">
        <p14:creationId xmlns:p14="http://schemas.microsoft.com/office/powerpoint/2010/main" val="2839470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1581301" y="966863"/>
            <a:ext cx="6558206" cy="707886"/>
          </a:xfrm>
          <a:prstGeom prst="rect">
            <a:avLst/>
          </a:prstGeom>
        </p:spPr>
        <p:txBody>
          <a:bodyPr wrap="none">
            <a:spAutoFit/>
          </a:bodyPr>
          <a:lstStyle/>
          <a:p>
            <a:r>
              <a:rPr lang="th-TH" sz="4000" b="1" u="sng" dirty="0">
                <a:solidFill>
                  <a:schemeClr val="accent2">
                    <a:lumMod val="50000"/>
                  </a:schemeClr>
                </a:solidFill>
                <a:latin typeface="TH SarabunPSK" panose="020B0500040200020003" pitchFamily="34" charset="-34"/>
                <a:cs typeface="TH SarabunPSK" panose="020B0500040200020003" pitchFamily="34" charset="-34"/>
              </a:rPr>
              <a:t>เรื่องที่ 1 โครโมโซมและการค้นพบของเมนเดล</a:t>
            </a:r>
          </a:p>
        </p:txBody>
      </p:sp>
      <p:sp>
        <p:nvSpPr>
          <p:cNvPr id="3" name="สี่เหลี่ยมผืนผ้า 2"/>
          <p:cNvSpPr/>
          <p:nvPr/>
        </p:nvSpPr>
        <p:spPr>
          <a:xfrm>
            <a:off x="2124199" y="2014015"/>
            <a:ext cx="6684643" cy="2616101"/>
          </a:xfrm>
          <a:prstGeom prst="rect">
            <a:avLst/>
          </a:prstGeom>
        </p:spPr>
        <p:txBody>
          <a:bodyPr wrap="square">
            <a:spAutoFit/>
          </a:bodyPr>
          <a:lstStyle/>
          <a:p>
            <a:r>
              <a:rPr lang="th-TH" sz="3500" b="1" dirty="0">
                <a:solidFill>
                  <a:srgbClr val="002060"/>
                </a:solidFill>
                <a:latin typeface="TH SarabunPSK" panose="020B0500040200020003" pitchFamily="34" charset="-34"/>
                <a:cs typeface="TH SarabunPSK" panose="020B0500040200020003" pitchFamily="34" charset="-34"/>
              </a:rPr>
              <a:t>โครงสร้างที่เกี่ยวข้องกับการถ่ายทอดทางพันธุกรรม</a:t>
            </a:r>
          </a:p>
          <a:p>
            <a:endParaRPr lang="th-TH" sz="800" b="1" dirty="0">
              <a:solidFill>
                <a:srgbClr val="002060"/>
              </a:solidFill>
              <a:latin typeface="TH SarabunPSK" panose="020B0500040200020003" pitchFamily="34" charset="-34"/>
              <a:cs typeface="TH SarabunPSK" panose="020B0500040200020003" pitchFamily="34" charset="-34"/>
            </a:endParaRPr>
          </a:p>
          <a:p>
            <a:r>
              <a:rPr lang="th-TH" sz="3500" b="1" dirty="0">
                <a:solidFill>
                  <a:srgbClr val="002060"/>
                </a:solidFill>
                <a:latin typeface="TH SarabunPSK" panose="020B0500040200020003" pitchFamily="34" charset="-34"/>
                <a:cs typeface="TH SarabunPSK" panose="020B0500040200020003" pitchFamily="34" charset="-34"/>
              </a:rPr>
              <a:t>หน่วยที่กำหนดลักษณะทางพันธุกรรม</a:t>
            </a:r>
          </a:p>
          <a:p>
            <a:endParaRPr lang="th-TH" sz="800" b="1" dirty="0">
              <a:solidFill>
                <a:srgbClr val="002060"/>
              </a:solidFill>
              <a:latin typeface="TH SarabunPSK" panose="020B0500040200020003" pitchFamily="34" charset="-34"/>
              <a:cs typeface="TH SarabunPSK" panose="020B0500040200020003" pitchFamily="34" charset="-34"/>
            </a:endParaRPr>
          </a:p>
          <a:p>
            <a:r>
              <a:rPr lang="th-TH" sz="3500" b="1" dirty="0">
                <a:solidFill>
                  <a:srgbClr val="002060"/>
                </a:solidFill>
                <a:latin typeface="TH SarabunPSK" panose="020B0500040200020003" pitchFamily="34" charset="-34"/>
                <a:cs typeface="TH SarabunPSK" panose="020B0500040200020003" pitchFamily="34" charset="-34"/>
              </a:rPr>
              <a:t>คำนวณการเข้าคู่ของแอลลีล</a:t>
            </a:r>
          </a:p>
          <a:p>
            <a:endParaRPr lang="th-TH" sz="800" b="1" dirty="0">
              <a:solidFill>
                <a:srgbClr val="002060"/>
              </a:solidFill>
              <a:latin typeface="TH SarabunPSK" panose="020B0500040200020003" pitchFamily="34" charset="-34"/>
              <a:cs typeface="TH SarabunPSK" panose="020B0500040200020003" pitchFamily="34" charset="-34"/>
            </a:endParaRPr>
          </a:p>
          <a:p>
            <a:r>
              <a:rPr lang="th-TH" sz="3500" b="1" dirty="0">
                <a:solidFill>
                  <a:srgbClr val="002060"/>
                </a:solidFill>
                <a:latin typeface="TH SarabunPSK" panose="020B0500040200020003" pitchFamily="34" charset="-34"/>
                <a:cs typeface="TH SarabunPSK" panose="020B0500040200020003" pitchFamily="34" charset="-34"/>
              </a:rPr>
              <a:t>อัตราส่วนการเกิดจีโนไทป์และฟีโนไทป์</a:t>
            </a:r>
          </a:p>
        </p:txBody>
      </p:sp>
      <p:pic>
        <p:nvPicPr>
          <p:cNvPr id="9" name="รูปภาพ 8">
            <a:extLst>
              <a:ext uri="{FF2B5EF4-FFF2-40B4-BE49-F238E27FC236}">
                <a16:creationId xmlns:a16="http://schemas.microsoft.com/office/drawing/2014/main" id="{90212F2D-AD43-4DB2-A965-DDE8FF768C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699" y="3577748"/>
            <a:ext cx="1052368" cy="1052368"/>
          </a:xfrm>
          <a:prstGeom prst="rect">
            <a:avLst/>
          </a:prstGeom>
        </p:spPr>
      </p:pic>
      <p:pic>
        <p:nvPicPr>
          <p:cNvPr id="12" name="รูปภาพ 11">
            <a:extLst>
              <a:ext uri="{FF2B5EF4-FFF2-40B4-BE49-F238E27FC236}">
                <a16:creationId xmlns:a16="http://schemas.microsoft.com/office/drawing/2014/main" id="{F002D61A-5926-43C3-9981-027A40FAF24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44493" y="2038617"/>
            <a:ext cx="540000" cy="540000"/>
          </a:xfrm>
          <a:prstGeom prst="rect">
            <a:avLst/>
          </a:prstGeom>
          <a:noFill/>
        </p:spPr>
      </p:pic>
      <p:pic>
        <p:nvPicPr>
          <p:cNvPr id="13" name="รูปภาพ 12">
            <a:extLst>
              <a:ext uri="{FF2B5EF4-FFF2-40B4-BE49-F238E27FC236}">
                <a16:creationId xmlns:a16="http://schemas.microsoft.com/office/drawing/2014/main" id="{546D2FC3-724A-4835-8E93-FC4F7A9E7FE4}"/>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50867" y="2682196"/>
            <a:ext cx="540000" cy="540000"/>
          </a:xfrm>
          <a:prstGeom prst="rect">
            <a:avLst/>
          </a:prstGeom>
          <a:noFill/>
        </p:spPr>
      </p:pic>
      <p:pic>
        <p:nvPicPr>
          <p:cNvPr id="14" name="รูปภาพ 13">
            <a:extLst>
              <a:ext uri="{FF2B5EF4-FFF2-40B4-BE49-F238E27FC236}">
                <a16:creationId xmlns:a16="http://schemas.microsoft.com/office/drawing/2014/main" id="{4D79242B-CD50-4CA7-A8E2-053911680A8A}"/>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81301" y="3308595"/>
            <a:ext cx="540000" cy="540000"/>
          </a:xfrm>
          <a:prstGeom prst="rect">
            <a:avLst/>
          </a:prstGeom>
          <a:noFill/>
        </p:spPr>
      </p:pic>
      <p:pic>
        <p:nvPicPr>
          <p:cNvPr id="15" name="รูปภาพ 14">
            <a:extLst>
              <a:ext uri="{FF2B5EF4-FFF2-40B4-BE49-F238E27FC236}">
                <a16:creationId xmlns:a16="http://schemas.microsoft.com/office/drawing/2014/main" id="{0D080C1D-60E1-45D2-846E-D95BD9CAB77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50867" y="3969355"/>
            <a:ext cx="540000" cy="540000"/>
          </a:xfrm>
          <a:prstGeom prst="rect">
            <a:avLst/>
          </a:prstGeom>
          <a:noFill/>
        </p:spPr>
      </p:pic>
      <p:pic>
        <p:nvPicPr>
          <p:cNvPr id="16" name="รูปภาพ 15">
            <a:extLst>
              <a:ext uri="{FF2B5EF4-FFF2-40B4-BE49-F238E27FC236}">
                <a16:creationId xmlns:a16="http://schemas.microsoft.com/office/drawing/2014/main" id="{0C37243C-45CA-4823-AE9E-31F23C3C99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4493" y="964195"/>
            <a:ext cx="540000" cy="540000"/>
          </a:xfrm>
          <a:prstGeom prst="rect">
            <a:avLst/>
          </a:prstGeom>
        </p:spPr>
      </p:pic>
    </p:spTree>
    <p:extLst>
      <p:ext uri="{BB962C8B-B14F-4D97-AF65-F5344CB8AC3E}">
        <p14:creationId xmlns:p14="http://schemas.microsoft.com/office/powerpoint/2010/main" val="321134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9"/>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3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สี่เหลี่ยมผืนผ้า 9"/>
          <p:cNvSpPr/>
          <p:nvPr/>
        </p:nvSpPr>
        <p:spPr>
          <a:xfrm>
            <a:off x="2318017" y="210486"/>
            <a:ext cx="4984057"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โอกาสในการเกิดโรคทางพันธุกรรม</a:t>
            </a:r>
          </a:p>
        </p:txBody>
      </p:sp>
      <p:graphicFrame>
        <p:nvGraphicFramePr>
          <p:cNvPr id="11" name="ตาราง 10"/>
          <p:cNvGraphicFramePr>
            <a:graphicFrameLocks noGrp="1"/>
          </p:cNvGraphicFramePr>
          <p:nvPr>
            <p:extLst>
              <p:ext uri="{D42A27DB-BD31-4B8C-83A1-F6EECF244321}">
                <p14:modId xmlns:p14="http://schemas.microsoft.com/office/powerpoint/2010/main" val="251401801"/>
              </p:ext>
            </p:extLst>
          </p:nvPr>
        </p:nvGraphicFramePr>
        <p:xfrm>
          <a:off x="1765418" y="1546599"/>
          <a:ext cx="3689718" cy="3435096"/>
        </p:xfrm>
        <a:graphic>
          <a:graphicData uri="http://schemas.openxmlformats.org/drawingml/2006/table">
            <a:tbl>
              <a:tblPr firstRow="1" firstCol="1" bandRow="1">
                <a:tableStyleId>{10A1B5D5-9B99-4C35-A422-299274C87663}</a:tableStyleId>
              </a:tblPr>
              <a:tblGrid>
                <a:gridCol w="1229906">
                  <a:extLst>
                    <a:ext uri="{9D8B030D-6E8A-4147-A177-3AD203B41FA5}">
                      <a16:colId xmlns:a16="http://schemas.microsoft.com/office/drawing/2014/main" val="20000"/>
                    </a:ext>
                  </a:extLst>
                </a:gridCol>
                <a:gridCol w="1229906">
                  <a:extLst>
                    <a:ext uri="{9D8B030D-6E8A-4147-A177-3AD203B41FA5}">
                      <a16:colId xmlns:a16="http://schemas.microsoft.com/office/drawing/2014/main" val="20001"/>
                    </a:ext>
                  </a:extLst>
                </a:gridCol>
                <a:gridCol w="1229906">
                  <a:extLst>
                    <a:ext uri="{9D8B030D-6E8A-4147-A177-3AD203B41FA5}">
                      <a16:colId xmlns:a16="http://schemas.microsoft.com/office/drawing/2014/main" val="20002"/>
                    </a:ext>
                  </a:extLst>
                </a:gridCol>
              </a:tblGrid>
              <a:tr h="475638">
                <a:tc rowSpan="2">
                  <a:txBody>
                    <a:bodyPr/>
                    <a:lstStyle/>
                    <a:p>
                      <a:pPr algn="ctr">
                        <a:lnSpc>
                          <a:spcPct val="115000"/>
                        </a:lnSpc>
                        <a:spcAft>
                          <a:spcPts val="0"/>
                        </a:spcAft>
                        <a:tabLst>
                          <a:tab pos="1085850" algn="l"/>
                        </a:tabLst>
                      </a:pPr>
                      <a:r>
                        <a:rPr lang="th-TH" sz="2800" dirty="0">
                          <a:effectLst/>
                          <a:latin typeface="TH SarabunPSK" panose="020B0500040200020003" pitchFamily="34" charset="-34"/>
                          <a:cs typeface="TH SarabunPSK" panose="020B0500040200020003" pitchFamily="34" charset="-34"/>
                        </a:rPr>
                        <a:t>คู่ที่</a:t>
                      </a:r>
                      <a:endParaRPr lang="en-US" sz="1800"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nchor="ctr"/>
                </a:tc>
                <a:tc gridSpan="2">
                  <a:txBody>
                    <a:bodyPr/>
                    <a:lstStyle/>
                    <a:p>
                      <a:pPr algn="ctr">
                        <a:lnSpc>
                          <a:spcPct val="115000"/>
                        </a:lnSpc>
                        <a:spcAft>
                          <a:spcPts val="0"/>
                        </a:spcAft>
                        <a:tabLst>
                          <a:tab pos="1085850" algn="l"/>
                        </a:tabLst>
                      </a:pPr>
                      <a:r>
                        <a:rPr lang="th-TH" sz="2800" dirty="0">
                          <a:effectLst/>
                          <a:latin typeface="TH SarabunPSK" panose="020B0500040200020003" pitchFamily="34" charset="-34"/>
                          <a:cs typeface="TH SarabunPSK" panose="020B0500040200020003" pitchFamily="34" charset="-34"/>
                        </a:rPr>
                        <a:t>จีโนไทป์</a:t>
                      </a:r>
                      <a:endParaRPr lang="en-US" sz="1800"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hMerge="1">
                  <a:txBody>
                    <a:bodyPr/>
                    <a:lstStyle/>
                    <a:p>
                      <a:endParaRPr lang="th-TH"/>
                    </a:p>
                  </a:txBody>
                  <a:tcPr/>
                </a:tc>
                <a:extLst>
                  <a:ext uri="{0D108BD9-81ED-4DB2-BD59-A6C34878D82A}">
                    <a16:rowId xmlns:a16="http://schemas.microsoft.com/office/drawing/2014/main" val="10000"/>
                  </a:ext>
                </a:extLst>
              </a:tr>
              <a:tr h="475638">
                <a:tc vMerge="1">
                  <a:txBody>
                    <a:bodyPr/>
                    <a:lstStyle/>
                    <a:p>
                      <a:endParaRPr lang="th-TH"/>
                    </a:p>
                  </a:txBody>
                  <a:tcPr/>
                </a:tc>
                <a:tc>
                  <a:txBody>
                    <a:bodyPr/>
                    <a:lstStyle/>
                    <a:p>
                      <a:pPr algn="ctr">
                        <a:lnSpc>
                          <a:spcPct val="115000"/>
                        </a:lnSpc>
                        <a:spcAft>
                          <a:spcPts val="0"/>
                        </a:spcAft>
                        <a:tabLst>
                          <a:tab pos="1085850" algn="l"/>
                        </a:tabLst>
                      </a:pPr>
                      <a:r>
                        <a:rPr lang="th-TH" sz="2800" b="1" dirty="0">
                          <a:effectLst/>
                          <a:latin typeface="TH SarabunPSK" panose="020B0500040200020003" pitchFamily="34" charset="-34"/>
                          <a:cs typeface="TH SarabunPSK" panose="020B0500040200020003" pitchFamily="34" charset="-34"/>
                        </a:rPr>
                        <a:t>ชาย</a:t>
                      </a:r>
                      <a:endParaRPr lang="en-US" sz="18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a:txBody>
                    <a:bodyPr/>
                    <a:lstStyle/>
                    <a:p>
                      <a:pPr algn="ctr">
                        <a:lnSpc>
                          <a:spcPct val="115000"/>
                        </a:lnSpc>
                        <a:spcAft>
                          <a:spcPts val="0"/>
                        </a:spcAft>
                        <a:tabLst>
                          <a:tab pos="1085850" algn="l"/>
                        </a:tabLst>
                      </a:pPr>
                      <a:r>
                        <a:rPr lang="th-TH" sz="2800" b="1" dirty="0">
                          <a:effectLst/>
                          <a:latin typeface="TH SarabunPSK" panose="020B0500040200020003" pitchFamily="34" charset="-34"/>
                          <a:cs typeface="TH SarabunPSK" panose="020B0500040200020003" pitchFamily="34" charset="-34"/>
                        </a:rPr>
                        <a:t>หญิง</a:t>
                      </a:r>
                      <a:endParaRPr lang="en-US" sz="1800" b="1"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extLst>
                  <a:ext uri="{0D108BD9-81ED-4DB2-BD59-A6C34878D82A}">
                    <a16:rowId xmlns:a16="http://schemas.microsoft.com/office/drawing/2014/main" val="10001"/>
                  </a:ext>
                </a:extLst>
              </a:tr>
              <a:tr h="475638">
                <a:tc>
                  <a:txBody>
                    <a:bodyPr/>
                    <a:lstStyle/>
                    <a:p>
                      <a:pPr algn="ctr">
                        <a:lnSpc>
                          <a:spcPct val="115000"/>
                        </a:lnSpc>
                        <a:spcAft>
                          <a:spcPts val="0"/>
                        </a:spcAft>
                        <a:tabLst>
                          <a:tab pos="1085850" algn="l"/>
                        </a:tabLst>
                      </a:pPr>
                      <a:r>
                        <a:rPr lang="th-TH" sz="2800">
                          <a:effectLst/>
                          <a:latin typeface="TH SarabunPSK" panose="020B0500040200020003" pitchFamily="34" charset="-34"/>
                          <a:cs typeface="TH SarabunPSK" panose="020B0500040200020003" pitchFamily="34" charset="-34"/>
                        </a:rPr>
                        <a:t>1</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a:txBody>
                    <a:bodyPr/>
                    <a:lstStyle/>
                    <a:p>
                      <a:pPr algn="ctr">
                        <a:lnSpc>
                          <a:spcPct val="115000"/>
                        </a:lnSpc>
                        <a:spcAft>
                          <a:spcPts val="0"/>
                        </a:spcAft>
                        <a:tabLst>
                          <a:tab pos="1085850" algn="l"/>
                        </a:tabLst>
                      </a:pPr>
                      <a:r>
                        <a:rPr lang="en-US" sz="2800">
                          <a:effectLst/>
                          <a:latin typeface="TH SarabunPSK" panose="020B0500040200020003" pitchFamily="34" charset="-34"/>
                          <a:cs typeface="TH SarabunPSK" panose="020B0500040200020003" pitchFamily="34" charset="-34"/>
                        </a:rPr>
                        <a:t>BB</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a:txBody>
                    <a:bodyPr/>
                    <a:lstStyle/>
                    <a:p>
                      <a:pPr algn="ctr">
                        <a:lnSpc>
                          <a:spcPct val="115000"/>
                        </a:lnSpc>
                        <a:spcAft>
                          <a:spcPts val="0"/>
                        </a:spcAft>
                        <a:tabLst>
                          <a:tab pos="1085850" algn="l"/>
                        </a:tabLst>
                      </a:pPr>
                      <a:r>
                        <a:rPr lang="en-US" sz="2800">
                          <a:effectLst/>
                          <a:latin typeface="TH SarabunPSK" panose="020B0500040200020003" pitchFamily="34" charset="-34"/>
                          <a:cs typeface="TH SarabunPSK" panose="020B0500040200020003" pitchFamily="34" charset="-34"/>
                        </a:rPr>
                        <a:t>BB</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extLst>
                  <a:ext uri="{0D108BD9-81ED-4DB2-BD59-A6C34878D82A}">
                    <a16:rowId xmlns:a16="http://schemas.microsoft.com/office/drawing/2014/main" val="10002"/>
                  </a:ext>
                </a:extLst>
              </a:tr>
              <a:tr h="475638">
                <a:tc>
                  <a:txBody>
                    <a:bodyPr/>
                    <a:lstStyle/>
                    <a:p>
                      <a:pPr algn="ctr">
                        <a:lnSpc>
                          <a:spcPct val="115000"/>
                        </a:lnSpc>
                        <a:spcAft>
                          <a:spcPts val="0"/>
                        </a:spcAft>
                        <a:tabLst>
                          <a:tab pos="1085850" algn="l"/>
                        </a:tabLst>
                      </a:pPr>
                      <a:r>
                        <a:rPr lang="th-TH" sz="2800">
                          <a:effectLst/>
                          <a:latin typeface="TH SarabunPSK" panose="020B0500040200020003" pitchFamily="34" charset="-34"/>
                          <a:cs typeface="TH SarabunPSK" panose="020B0500040200020003" pitchFamily="34" charset="-34"/>
                        </a:rPr>
                        <a:t>2</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a:txBody>
                    <a:bodyPr/>
                    <a:lstStyle/>
                    <a:p>
                      <a:pPr algn="ctr">
                        <a:lnSpc>
                          <a:spcPct val="115000"/>
                        </a:lnSpc>
                        <a:spcAft>
                          <a:spcPts val="0"/>
                        </a:spcAft>
                        <a:tabLst>
                          <a:tab pos="1085850" algn="l"/>
                        </a:tabLst>
                      </a:pPr>
                      <a:r>
                        <a:rPr lang="en-US" sz="2800">
                          <a:effectLst/>
                          <a:latin typeface="TH SarabunPSK" panose="020B0500040200020003" pitchFamily="34" charset="-34"/>
                          <a:cs typeface="TH SarabunPSK" panose="020B0500040200020003" pitchFamily="34" charset="-34"/>
                        </a:rPr>
                        <a:t>BB</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a:txBody>
                    <a:bodyPr/>
                    <a:lstStyle/>
                    <a:p>
                      <a:pPr algn="ctr">
                        <a:lnSpc>
                          <a:spcPct val="115000"/>
                        </a:lnSpc>
                        <a:spcAft>
                          <a:spcPts val="0"/>
                        </a:spcAft>
                        <a:tabLst>
                          <a:tab pos="1085850" algn="l"/>
                        </a:tabLst>
                      </a:pPr>
                      <a:r>
                        <a:rPr lang="en-US" sz="2800">
                          <a:effectLst/>
                          <a:latin typeface="TH SarabunPSK" panose="020B0500040200020003" pitchFamily="34" charset="-34"/>
                          <a:cs typeface="TH SarabunPSK" panose="020B0500040200020003" pitchFamily="34" charset="-34"/>
                        </a:rPr>
                        <a:t>Bb</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extLst>
                  <a:ext uri="{0D108BD9-81ED-4DB2-BD59-A6C34878D82A}">
                    <a16:rowId xmlns:a16="http://schemas.microsoft.com/office/drawing/2014/main" val="10003"/>
                  </a:ext>
                </a:extLst>
              </a:tr>
              <a:tr h="475638">
                <a:tc>
                  <a:txBody>
                    <a:bodyPr/>
                    <a:lstStyle/>
                    <a:p>
                      <a:pPr algn="ctr">
                        <a:lnSpc>
                          <a:spcPct val="115000"/>
                        </a:lnSpc>
                        <a:spcAft>
                          <a:spcPts val="0"/>
                        </a:spcAft>
                        <a:tabLst>
                          <a:tab pos="1085850" algn="l"/>
                        </a:tabLst>
                      </a:pPr>
                      <a:r>
                        <a:rPr lang="th-TH" sz="2800">
                          <a:effectLst/>
                          <a:latin typeface="TH SarabunPSK" panose="020B0500040200020003" pitchFamily="34" charset="-34"/>
                          <a:cs typeface="TH SarabunPSK" panose="020B0500040200020003" pitchFamily="34" charset="-34"/>
                        </a:rPr>
                        <a:t>3</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a:txBody>
                    <a:bodyPr/>
                    <a:lstStyle/>
                    <a:p>
                      <a:pPr algn="ctr">
                        <a:lnSpc>
                          <a:spcPct val="115000"/>
                        </a:lnSpc>
                        <a:spcAft>
                          <a:spcPts val="0"/>
                        </a:spcAft>
                        <a:tabLst>
                          <a:tab pos="1085850" algn="l"/>
                        </a:tabLst>
                      </a:pPr>
                      <a:r>
                        <a:rPr lang="en-US" sz="2800">
                          <a:effectLst/>
                          <a:latin typeface="TH SarabunPSK" panose="020B0500040200020003" pitchFamily="34" charset="-34"/>
                          <a:cs typeface="TH SarabunPSK" panose="020B0500040200020003" pitchFamily="34" charset="-34"/>
                        </a:rPr>
                        <a:t>Bb</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a:txBody>
                    <a:bodyPr/>
                    <a:lstStyle/>
                    <a:p>
                      <a:pPr algn="ctr">
                        <a:lnSpc>
                          <a:spcPct val="115000"/>
                        </a:lnSpc>
                        <a:spcAft>
                          <a:spcPts val="0"/>
                        </a:spcAft>
                        <a:tabLst>
                          <a:tab pos="1085850" algn="l"/>
                        </a:tabLst>
                      </a:pPr>
                      <a:r>
                        <a:rPr lang="en-US" sz="2800">
                          <a:effectLst/>
                          <a:latin typeface="TH SarabunPSK" panose="020B0500040200020003" pitchFamily="34" charset="-34"/>
                          <a:cs typeface="TH SarabunPSK" panose="020B0500040200020003" pitchFamily="34" charset="-34"/>
                        </a:rPr>
                        <a:t>Bb</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extLst>
                  <a:ext uri="{0D108BD9-81ED-4DB2-BD59-A6C34878D82A}">
                    <a16:rowId xmlns:a16="http://schemas.microsoft.com/office/drawing/2014/main" val="10004"/>
                  </a:ext>
                </a:extLst>
              </a:tr>
              <a:tr h="475638">
                <a:tc>
                  <a:txBody>
                    <a:bodyPr/>
                    <a:lstStyle/>
                    <a:p>
                      <a:pPr algn="ctr">
                        <a:lnSpc>
                          <a:spcPct val="115000"/>
                        </a:lnSpc>
                        <a:spcAft>
                          <a:spcPts val="0"/>
                        </a:spcAft>
                        <a:tabLst>
                          <a:tab pos="1085850" algn="l"/>
                        </a:tabLst>
                      </a:pPr>
                      <a:r>
                        <a:rPr lang="th-TH" sz="2800">
                          <a:effectLst/>
                          <a:latin typeface="TH SarabunPSK" panose="020B0500040200020003" pitchFamily="34" charset="-34"/>
                          <a:cs typeface="TH SarabunPSK" panose="020B0500040200020003" pitchFamily="34" charset="-34"/>
                        </a:rPr>
                        <a:t>4</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a:txBody>
                    <a:bodyPr/>
                    <a:lstStyle/>
                    <a:p>
                      <a:pPr algn="ctr">
                        <a:lnSpc>
                          <a:spcPct val="115000"/>
                        </a:lnSpc>
                        <a:spcAft>
                          <a:spcPts val="0"/>
                        </a:spcAft>
                        <a:tabLst>
                          <a:tab pos="1085850" algn="l"/>
                        </a:tabLst>
                      </a:pPr>
                      <a:r>
                        <a:rPr lang="en-US" sz="2800">
                          <a:effectLst/>
                          <a:latin typeface="TH SarabunPSK" panose="020B0500040200020003" pitchFamily="34" charset="-34"/>
                          <a:cs typeface="TH SarabunPSK" panose="020B0500040200020003" pitchFamily="34" charset="-34"/>
                        </a:rPr>
                        <a:t>bb</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a:txBody>
                    <a:bodyPr/>
                    <a:lstStyle/>
                    <a:p>
                      <a:pPr algn="ctr">
                        <a:lnSpc>
                          <a:spcPct val="115000"/>
                        </a:lnSpc>
                        <a:spcAft>
                          <a:spcPts val="0"/>
                        </a:spcAft>
                        <a:tabLst>
                          <a:tab pos="1085850" algn="l"/>
                        </a:tabLst>
                      </a:pPr>
                      <a:r>
                        <a:rPr lang="en-US" sz="2800">
                          <a:effectLst/>
                          <a:latin typeface="TH SarabunPSK" panose="020B0500040200020003" pitchFamily="34" charset="-34"/>
                          <a:cs typeface="TH SarabunPSK" panose="020B0500040200020003" pitchFamily="34" charset="-34"/>
                        </a:rPr>
                        <a:t>Bb</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extLst>
                  <a:ext uri="{0D108BD9-81ED-4DB2-BD59-A6C34878D82A}">
                    <a16:rowId xmlns:a16="http://schemas.microsoft.com/office/drawing/2014/main" val="10005"/>
                  </a:ext>
                </a:extLst>
              </a:tr>
              <a:tr h="475638">
                <a:tc>
                  <a:txBody>
                    <a:bodyPr/>
                    <a:lstStyle/>
                    <a:p>
                      <a:pPr algn="ctr">
                        <a:lnSpc>
                          <a:spcPct val="115000"/>
                        </a:lnSpc>
                        <a:spcAft>
                          <a:spcPts val="0"/>
                        </a:spcAft>
                        <a:tabLst>
                          <a:tab pos="1085850" algn="l"/>
                        </a:tabLst>
                      </a:pPr>
                      <a:r>
                        <a:rPr lang="th-TH" sz="2800">
                          <a:effectLst/>
                          <a:latin typeface="TH SarabunPSK" panose="020B0500040200020003" pitchFamily="34" charset="-34"/>
                          <a:cs typeface="TH SarabunPSK" panose="020B0500040200020003" pitchFamily="34" charset="-34"/>
                        </a:rPr>
                        <a:t>5</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a:txBody>
                    <a:bodyPr/>
                    <a:lstStyle/>
                    <a:p>
                      <a:pPr algn="ctr">
                        <a:lnSpc>
                          <a:spcPct val="115000"/>
                        </a:lnSpc>
                        <a:spcAft>
                          <a:spcPts val="0"/>
                        </a:spcAft>
                        <a:tabLst>
                          <a:tab pos="1085850" algn="l"/>
                        </a:tabLst>
                      </a:pPr>
                      <a:r>
                        <a:rPr lang="en-US" sz="2800">
                          <a:effectLst/>
                          <a:latin typeface="TH SarabunPSK" panose="020B0500040200020003" pitchFamily="34" charset="-34"/>
                          <a:cs typeface="TH SarabunPSK" panose="020B0500040200020003" pitchFamily="34" charset="-34"/>
                        </a:rPr>
                        <a:t>BB</a:t>
                      </a:r>
                      <a:endParaRPr lang="en-US" sz="180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tc>
                  <a:txBody>
                    <a:bodyPr/>
                    <a:lstStyle/>
                    <a:p>
                      <a:pPr algn="ctr">
                        <a:lnSpc>
                          <a:spcPct val="115000"/>
                        </a:lnSpc>
                        <a:spcAft>
                          <a:spcPts val="0"/>
                        </a:spcAft>
                        <a:tabLst>
                          <a:tab pos="1085850" algn="l"/>
                        </a:tabLst>
                      </a:pPr>
                      <a:r>
                        <a:rPr lang="en-US" sz="2800" dirty="0">
                          <a:effectLst/>
                          <a:latin typeface="TH SarabunPSK" panose="020B0500040200020003" pitchFamily="34" charset="-34"/>
                          <a:cs typeface="TH SarabunPSK" panose="020B0500040200020003" pitchFamily="34" charset="-34"/>
                        </a:rPr>
                        <a:t>bb</a:t>
                      </a:r>
                      <a:endParaRPr lang="en-US" sz="1800" dirty="0">
                        <a:effectLst/>
                        <a:latin typeface="TH SarabunPSK" panose="020B0500040200020003" pitchFamily="34" charset="-34"/>
                        <a:ea typeface="Times New Roman" panose="02020603050405020304" pitchFamily="18" charset="0"/>
                        <a:cs typeface="TH SarabunPSK" panose="020B0500040200020003" pitchFamily="34" charset="-34"/>
                      </a:endParaRPr>
                    </a:p>
                  </a:txBody>
                  <a:tcPr marL="68580" marR="68580" marT="0" marB="0"/>
                </a:tc>
                <a:extLst>
                  <a:ext uri="{0D108BD9-81ED-4DB2-BD59-A6C34878D82A}">
                    <a16:rowId xmlns:a16="http://schemas.microsoft.com/office/drawing/2014/main" val="10006"/>
                  </a:ext>
                </a:extLst>
              </a:tr>
            </a:tbl>
          </a:graphicData>
        </a:graphic>
      </p:graphicFrame>
      <p:sp>
        <p:nvSpPr>
          <p:cNvPr id="12" name="Rectangle 6"/>
          <p:cNvSpPr>
            <a:spLocks noChangeArrowheads="1"/>
          </p:cNvSpPr>
          <p:nvPr/>
        </p:nvSpPr>
        <p:spPr bwMode="auto">
          <a:xfrm>
            <a:off x="1634860" y="942399"/>
            <a:ext cx="382027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85850" algn="l"/>
              </a:tabLst>
              <a:defRPr sz="2800">
                <a:solidFill>
                  <a:schemeClr val="tx1"/>
                </a:solidFill>
                <a:latin typeface="Arial" panose="020B0604020202020204" pitchFamily="34" charset="0"/>
              </a:defRPr>
            </a:lvl1pPr>
            <a:lvl2pPr marL="457200" eaLnBrk="0" fontAlgn="base" hangingPunct="0">
              <a:spcBef>
                <a:spcPct val="0"/>
              </a:spcBef>
              <a:spcAft>
                <a:spcPct val="0"/>
              </a:spcAft>
              <a:tabLst>
                <a:tab pos="1085850" algn="l"/>
              </a:tabLst>
              <a:defRPr sz="2800">
                <a:solidFill>
                  <a:schemeClr val="tx1"/>
                </a:solidFill>
                <a:latin typeface="Arial" panose="020B0604020202020204" pitchFamily="34" charset="0"/>
              </a:defRPr>
            </a:lvl2pPr>
            <a:lvl3pPr marL="914400" eaLnBrk="0" fontAlgn="base" hangingPunct="0">
              <a:spcBef>
                <a:spcPct val="0"/>
              </a:spcBef>
              <a:spcAft>
                <a:spcPct val="0"/>
              </a:spcAft>
              <a:tabLst>
                <a:tab pos="1085850" algn="l"/>
              </a:tabLst>
              <a:defRPr sz="2800">
                <a:solidFill>
                  <a:schemeClr val="tx1"/>
                </a:solidFill>
                <a:latin typeface="Arial" panose="020B0604020202020204" pitchFamily="34" charset="0"/>
              </a:defRPr>
            </a:lvl3pPr>
            <a:lvl4pPr marL="1371600" eaLnBrk="0" fontAlgn="base" hangingPunct="0">
              <a:spcBef>
                <a:spcPct val="0"/>
              </a:spcBef>
              <a:spcAft>
                <a:spcPct val="0"/>
              </a:spcAft>
              <a:tabLst>
                <a:tab pos="1085850" algn="l"/>
              </a:tabLst>
              <a:defRPr sz="2800">
                <a:solidFill>
                  <a:schemeClr val="tx1"/>
                </a:solidFill>
                <a:latin typeface="Arial" panose="020B0604020202020204" pitchFamily="34" charset="0"/>
              </a:defRPr>
            </a:lvl4pPr>
            <a:lvl5pPr marL="1828800" eaLnBrk="0" fontAlgn="base" hangingPunct="0">
              <a:spcBef>
                <a:spcPct val="0"/>
              </a:spcBef>
              <a:spcAft>
                <a:spcPct val="0"/>
              </a:spcAft>
              <a:tabLst>
                <a:tab pos="1085850" algn="l"/>
              </a:tabLst>
              <a:defRPr sz="2800">
                <a:solidFill>
                  <a:schemeClr val="tx1"/>
                </a:solidFill>
                <a:latin typeface="Arial" panose="020B0604020202020204" pitchFamily="34" charset="0"/>
              </a:defRPr>
            </a:lvl5pPr>
            <a:lvl6pPr marL="2286000" eaLnBrk="0" fontAlgn="base" hangingPunct="0">
              <a:spcBef>
                <a:spcPct val="0"/>
              </a:spcBef>
              <a:spcAft>
                <a:spcPct val="0"/>
              </a:spcAft>
              <a:tabLst>
                <a:tab pos="1085850" algn="l"/>
              </a:tabLst>
              <a:defRPr sz="2800">
                <a:solidFill>
                  <a:schemeClr val="tx1"/>
                </a:solidFill>
                <a:latin typeface="Arial" panose="020B0604020202020204" pitchFamily="34" charset="0"/>
              </a:defRPr>
            </a:lvl6pPr>
            <a:lvl7pPr marL="2743200" eaLnBrk="0" fontAlgn="base" hangingPunct="0">
              <a:spcBef>
                <a:spcPct val="0"/>
              </a:spcBef>
              <a:spcAft>
                <a:spcPct val="0"/>
              </a:spcAft>
              <a:tabLst>
                <a:tab pos="1085850" algn="l"/>
              </a:tabLst>
              <a:defRPr sz="2800">
                <a:solidFill>
                  <a:schemeClr val="tx1"/>
                </a:solidFill>
                <a:latin typeface="Arial" panose="020B0604020202020204" pitchFamily="34" charset="0"/>
              </a:defRPr>
            </a:lvl7pPr>
            <a:lvl8pPr marL="3200400" eaLnBrk="0" fontAlgn="base" hangingPunct="0">
              <a:spcBef>
                <a:spcPct val="0"/>
              </a:spcBef>
              <a:spcAft>
                <a:spcPct val="0"/>
              </a:spcAft>
              <a:tabLst>
                <a:tab pos="1085850" algn="l"/>
              </a:tabLst>
              <a:defRPr sz="2800">
                <a:solidFill>
                  <a:schemeClr val="tx1"/>
                </a:solidFill>
                <a:latin typeface="Arial" panose="020B0604020202020204" pitchFamily="34" charset="0"/>
              </a:defRPr>
            </a:lvl8pPr>
            <a:lvl9pPr marL="3657600" eaLnBrk="0" fontAlgn="base" hangingPunct="0">
              <a:spcBef>
                <a:spcPct val="0"/>
              </a:spcBef>
              <a:spcAft>
                <a:spcPct val="0"/>
              </a:spcAft>
              <a:tabLst>
                <a:tab pos="1085850" algn="l"/>
              </a:tabLst>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85850" algn="l"/>
              </a:tabLst>
            </a:pPr>
            <a:r>
              <a:rPr kumimoji="0" lang="th-TH" altLang="th-TH" b="1" i="0" u="sng"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ตารางจีโนไทป์ของชายหญิงคู่ที่ 1 – 5</a:t>
            </a:r>
            <a:endParaRPr kumimoji="0" lang="en-US" altLang="th-TH" b="1" i="0" u="sng" strike="noStrike" cap="none" normalizeH="0" baseline="0" dirty="0">
              <a:ln>
                <a:noFill/>
              </a:ln>
              <a:solidFill>
                <a:srgbClr val="002060"/>
              </a:solidFill>
              <a:effectLst/>
              <a:latin typeface="TH SarabunPSK" panose="020B0500040200020003" pitchFamily="34" charset="-34"/>
              <a:cs typeface="TH SarabunPSK" panose="020B0500040200020003" pitchFamily="34" charset="-34"/>
            </a:endParaRPr>
          </a:p>
        </p:txBody>
      </p:sp>
      <p:sp>
        <p:nvSpPr>
          <p:cNvPr id="13" name="Text Box 9"/>
          <p:cNvSpPr txBox="1">
            <a:spLocks noChangeArrowheads="1"/>
          </p:cNvSpPr>
          <p:nvPr/>
        </p:nvSpPr>
        <p:spPr bwMode="auto">
          <a:xfrm>
            <a:off x="5641245" y="2562445"/>
            <a:ext cx="3800466" cy="193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2400" b="0" u="none"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*กำหนด</a:t>
            </a:r>
          </a:p>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2400" b="0" u="none"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BB</a:t>
            </a:r>
            <a:r>
              <a:rPr kumimoji="0" lang="th-TH" altLang="th-TH" sz="2400" b="0" i="0" u="none"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 แสดงลักษณะปกติ</a:t>
            </a:r>
            <a:endParaRPr kumimoji="0" lang="en-US" altLang="th-TH" sz="2400" b="0" i="0" u="none" strike="noStrike" cap="none" normalizeH="0" baseline="0" dirty="0">
              <a:ln>
                <a:noFill/>
              </a:ln>
              <a:solidFill>
                <a:srgbClr val="002060"/>
              </a:solidFill>
              <a:effectLst/>
              <a:latin typeface="TH SarabunPSK" panose="020B0500040200020003" pitchFamily="34" charset="-34"/>
              <a:cs typeface="TH SarabunPSK" panose="020B0500040200020003"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h-TH" sz="2400" b="0" u="none"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Bb</a:t>
            </a:r>
            <a:r>
              <a:rPr kumimoji="0" lang="en-US" altLang="th-TH" sz="2400" b="0" i="0" u="none"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 </a:t>
            </a:r>
            <a:r>
              <a:rPr kumimoji="0" lang="th-TH" altLang="th-TH" sz="2400" b="0" i="0" u="none"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แสดงลักษณะปกติและเป็น</a:t>
            </a:r>
            <a:endParaRPr kumimoji="0" lang="en-US" altLang="th-TH" sz="2400" b="0" i="0" u="none" strike="noStrike" cap="none" normalizeH="0" baseline="0" dirty="0">
              <a:ln>
                <a:noFill/>
              </a:ln>
              <a:solidFill>
                <a:srgbClr val="002060"/>
              </a:solidFill>
              <a:effectLst/>
              <a:latin typeface="TH SarabunPSK" panose="020B0500040200020003" pitchFamily="34" charset="-34"/>
              <a:cs typeface="TH SarabunPSK" panose="020B0500040200020003"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h-TH" altLang="th-TH" sz="2400" b="0" i="0" u="none"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     พาหะของโรคธาลัสซีเมีย </a:t>
            </a:r>
            <a:r>
              <a:rPr kumimoji="0" lang="en-US" altLang="th-TH" sz="2400" b="0" i="0" u="none"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(50%)</a:t>
            </a:r>
            <a:endParaRPr kumimoji="0" lang="en-US" altLang="th-TH" sz="2400" b="0" i="0" u="none" strike="noStrike" cap="none" normalizeH="0" baseline="0" dirty="0">
              <a:ln>
                <a:noFill/>
              </a:ln>
              <a:solidFill>
                <a:srgbClr val="002060"/>
              </a:solidFill>
              <a:effectLst/>
              <a:latin typeface="TH SarabunPSK" panose="020B0500040200020003" pitchFamily="34" charset="-34"/>
              <a:cs typeface="TH SarabunPSK" panose="020B0500040200020003" pitchFamily="34" charset="-34"/>
            </a:endParaRPr>
          </a:p>
          <a:p>
            <a:pPr defTabSz="914400" eaLnBrk="0" fontAlgn="base" hangingPunct="0">
              <a:spcBef>
                <a:spcPct val="0"/>
              </a:spcBef>
              <a:spcAft>
                <a:spcPct val="0"/>
              </a:spcAft>
            </a:pPr>
            <a:r>
              <a:rPr kumimoji="0" lang="en-US" altLang="th-TH" sz="2400" b="0" u="none"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bb</a:t>
            </a:r>
            <a:r>
              <a:rPr kumimoji="0" lang="en-US" altLang="th-TH" sz="2400" b="0" i="0" u="none"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 </a:t>
            </a:r>
            <a:r>
              <a:rPr kumimoji="0" lang="th-TH" altLang="th-TH" sz="2400" b="0" i="0" u="none" strike="noStrike" cap="none" normalizeH="0" baseline="0" dirty="0">
                <a:ln>
                  <a:noFill/>
                </a:ln>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แสดงลักษณะของโรคธาลัสซีเมี</a:t>
            </a:r>
            <a:r>
              <a:rPr lang="th-TH" altLang="th-TH" sz="24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ย</a:t>
            </a:r>
            <a:r>
              <a:rPr lang="en-US" altLang="th-TH" sz="24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(100%)</a:t>
            </a:r>
            <a:endParaRPr lang="en-US" altLang="th-TH" sz="2400" dirty="0">
              <a:solidFill>
                <a:srgbClr val="002060"/>
              </a:solidFill>
              <a:latin typeface="TH SarabunPSK" panose="020B0500040200020003" pitchFamily="34" charset="-34"/>
              <a:cs typeface="TH SarabunPSK" panose="020B0500040200020003"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th-TH" sz="2400" b="0" i="0" u="none" strike="noStrike" cap="none" normalizeH="0" baseline="0" dirty="0">
              <a:ln>
                <a:noFill/>
              </a:ln>
              <a:solidFill>
                <a:srgbClr val="002060"/>
              </a:solidFill>
              <a:effectLst/>
              <a:latin typeface="TH SarabunPSK" panose="020B0500040200020003" pitchFamily="34" charset="-34"/>
              <a:cs typeface="TH SarabunPSK" panose="020B0500040200020003"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th-TH" sz="2400" b="0" i="0" u="none" strike="noStrike" cap="none" normalizeH="0" baseline="0" dirty="0">
              <a:ln>
                <a:noFill/>
              </a:ln>
              <a:solidFill>
                <a:srgbClr val="002060"/>
              </a:solidFill>
              <a:effectLst/>
              <a:latin typeface="TH SarabunPSK" panose="020B0500040200020003" pitchFamily="34" charset="-34"/>
              <a:cs typeface="TH SarabunPSK" panose="020B0500040200020003" pitchFamily="34" charset="-34"/>
            </a:endParaRPr>
          </a:p>
        </p:txBody>
      </p:sp>
      <p:sp>
        <p:nvSpPr>
          <p:cNvPr id="14" name="Rectangle 8"/>
          <p:cNvSpPr>
            <a:spLocks noChangeArrowheads="1"/>
          </p:cNvSpPr>
          <p:nvPr/>
        </p:nvSpPr>
        <p:spPr bwMode="auto">
          <a:xfrm>
            <a:off x="3100581" y="2488855"/>
            <a:ext cx="18473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85850" algn="l"/>
              </a:tabLst>
              <a:defRPr sz="2800">
                <a:solidFill>
                  <a:schemeClr val="tx1"/>
                </a:solidFill>
                <a:latin typeface="Arial" panose="020B0604020202020204" pitchFamily="34" charset="0"/>
              </a:defRPr>
            </a:lvl1pPr>
            <a:lvl2pPr marL="457200" eaLnBrk="0" fontAlgn="base" hangingPunct="0">
              <a:spcBef>
                <a:spcPct val="0"/>
              </a:spcBef>
              <a:spcAft>
                <a:spcPct val="0"/>
              </a:spcAft>
              <a:tabLst>
                <a:tab pos="1085850" algn="l"/>
              </a:tabLst>
              <a:defRPr sz="2800">
                <a:solidFill>
                  <a:schemeClr val="tx1"/>
                </a:solidFill>
                <a:latin typeface="Arial" panose="020B0604020202020204" pitchFamily="34" charset="0"/>
              </a:defRPr>
            </a:lvl2pPr>
            <a:lvl3pPr marL="914400" eaLnBrk="0" fontAlgn="base" hangingPunct="0">
              <a:spcBef>
                <a:spcPct val="0"/>
              </a:spcBef>
              <a:spcAft>
                <a:spcPct val="0"/>
              </a:spcAft>
              <a:tabLst>
                <a:tab pos="1085850" algn="l"/>
              </a:tabLst>
              <a:defRPr sz="2800">
                <a:solidFill>
                  <a:schemeClr val="tx1"/>
                </a:solidFill>
                <a:latin typeface="Arial" panose="020B0604020202020204" pitchFamily="34" charset="0"/>
              </a:defRPr>
            </a:lvl3pPr>
            <a:lvl4pPr marL="1371600" eaLnBrk="0" fontAlgn="base" hangingPunct="0">
              <a:spcBef>
                <a:spcPct val="0"/>
              </a:spcBef>
              <a:spcAft>
                <a:spcPct val="0"/>
              </a:spcAft>
              <a:tabLst>
                <a:tab pos="1085850" algn="l"/>
              </a:tabLst>
              <a:defRPr sz="2800">
                <a:solidFill>
                  <a:schemeClr val="tx1"/>
                </a:solidFill>
                <a:latin typeface="Arial" panose="020B0604020202020204" pitchFamily="34" charset="0"/>
              </a:defRPr>
            </a:lvl4pPr>
            <a:lvl5pPr marL="1828800" eaLnBrk="0" fontAlgn="base" hangingPunct="0">
              <a:spcBef>
                <a:spcPct val="0"/>
              </a:spcBef>
              <a:spcAft>
                <a:spcPct val="0"/>
              </a:spcAft>
              <a:tabLst>
                <a:tab pos="1085850" algn="l"/>
              </a:tabLst>
              <a:defRPr sz="2800">
                <a:solidFill>
                  <a:schemeClr val="tx1"/>
                </a:solidFill>
                <a:latin typeface="Arial" panose="020B0604020202020204" pitchFamily="34" charset="0"/>
              </a:defRPr>
            </a:lvl5pPr>
            <a:lvl6pPr marL="2286000" eaLnBrk="0" fontAlgn="base" hangingPunct="0">
              <a:spcBef>
                <a:spcPct val="0"/>
              </a:spcBef>
              <a:spcAft>
                <a:spcPct val="0"/>
              </a:spcAft>
              <a:tabLst>
                <a:tab pos="1085850" algn="l"/>
              </a:tabLst>
              <a:defRPr sz="2800">
                <a:solidFill>
                  <a:schemeClr val="tx1"/>
                </a:solidFill>
                <a:latin typeface="Arial" panose="020B0604020202020204" pitchFamily="34" charset="0"/>
              </a:defRPr>
            </a:lvl6pPr>
            <a:lvl7pPr marL="2743200" eaLnBrk="0" fontAlgn="base" hangingPunct="0">
              <a:spcBef>
                <a:spcPct val="0"/>
              </a:spcBef>
              <a:spcAft>
                <a:spcPct val="0"/>
              </a:spcAft>
              <a:tabLst>
                <a:tab pos="1085850" algn="l"/>
              </a:tabLst>
              <a:defRPr sz="2800">
                <a:solidFill>
                  <a:schemeClr val="tx1"/>
                </a:solidFill>
                <a:latin typeface="Arial" panose="020B0604020202020204" pitchFamily="34" charset="0"/>
              </a:defRPr>
            </a:lvl7pPr>
            <a:lvl8pPr marL="3200400" eaLnBrk="0" fontAlgn="base" hangingPunct="0">
              <a:spcBef>
                <a:spcPct val="0"/>
              </a:spcBef>
              <a:spcAft>
                <a:spcPct val="0"/>
              </a:spcAft>
              <a:tabLst>
                <a:tab pos="1085850" algn="l"/>
              </a:tabLst>
              <a:defRPr sz="2800">
                <a:solidFill>
                  <a:schemeClr val="tx1"/>
                </a:solidFill>
                <a:latin typeface="Arial" panose="020B0604020202020204" pitchFamily="34" charset="0"/>
              </a:defRPr>
            </a:lvl8pPr>
            <a:lvl9pPr marL="3657600" eaLnBrk="0" fontAlgn="base" hangingPunct="0">
              <a:spcBef>
                <a:spcPct val="0"/>
              </a:spcBef>
              <a:spcAft>
                <a:spcPct val="0"/>
              </a:spcAft>
              <a:tabLst>
                <a:tab pos="1085850" algn="l"/>
              </a:tabLst>
              <a:defRPr sz="28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85850" algn="l"/>
              </a:tabLst>
            </a:pPr>
            <a:br>
              <a:rPr kumimoji="0" lang="en-US" altLang="th-TH" sz="2800" b="0" i="0" u="none" strike="noStrike" cap="none" normalizeH="0" baseline="0">
                <a:ln>
                  <a:noFill/>
                </a:ln>
                <a:solidFill>
                  <a:srgbClr val="002060"/>
                </a:solidFill>
                <a:effectLst/>
                <a:latin typeface="TH SarabunPSK" panose="020B0500040200020003" pitchFamily="34" charset="-34"/>
                <a:cs typeface="TH SarabunPSK" panose="020B0500040200020003" pitchFamily="34" charset="-34"/>
              </a:rPr>
            </a:br>
            <a:endParaRPr kumimoji="0" lang="en-US" altLang="th-TH" sz="2800" b="0" i="0" u="none" strike="noStrike" cap="none" normalizeH="0" baseline="0">
              <a:ln>
                <a:noFill/>
              </a:ln>
              <a:solidFill>
                <a:srgbClr val="002060"/>
              </a:solidFill>
              <a:effectLst/>
              <a:latin typeface="TH SarabunPSK" panose="020B0500040200020003" pitchFamily="34" charset="-34"/>
              <a:cs typeface="TH SarabunPSK" panose="020B0500040200020003" pitchFamily="34" charset="-34"/>
            </a:endParaRPr>
          </a:p>
          <a:p>
            <a:pPr marL="0" marR="0" lvl="0" indent="0" algn="l" defTabSz="914400" rtl="0" eaLnBrk="0" fontAlgn="base" latinLnBrk="0" hangingPunct="0">
              <a:lnSpc>
                <a:spcPct val="100000"/>
              </a:lnSpc>
              <a:spcBef>
                <a:spcPct val="0"/>
              </a:spcBef>
              <a:spcAft>
                <a:spcPct val="0"/>
              </a:spcAft>
              <a:buClrTx/>
              <a:buSzTx/>
              <a:buFontTx/>
              <a:buNone/>
              <a:tabLst>
                <a:tab pos="1085850" algn="l"/>
              </a:tabLst>
            </a:pPr>
            <a:endParaRPr kumimoji="0" lang="en-US" altLang="th-TH" sz="2800" b="0" i="0" u="none" strike="noStrike" cap="none" normalizeH="0" baseline="0">
              <a:ln>
                <a:noFill/>
              </a:ln>
              <a:solidFill>
                <a:srgbClr val="002060"/>
              </a:solidFill>
              <a:effectLst/>
              <a:latin typeface="TH SarabunPSK" panose="020B0500040200020003" pitchFamily="34" charset="-34"/>
              <a:cs typeface="TH SarabunPSK" panose="020B0500040200020003" pitchFamily="34" charset="-34"/>
            </a:endParaRPr>
          </a:p>
        </p:txBody>
      </p:sp>
      <p:pic>
        <p:nvPicPr>
          <p:cNvPr id="8" name="รูปภาพ 7">
            <a:extLst>
              <a:ext uri="{FF2B5EF4-FFF2-40B4-BE49-F238E27FC236}">
                <a16:creationId xmlns:a16="http://schemas.microsoft.com/office/drawing/2014/main" id="{3821E0DE-522B-4E09-8E48-94144378935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4935" y="267438"/>
            <a:ext cx="593981" cy="593981"/>
          </a:xfrm>
          <a:prstGeom prst="rect">
            <a:avLst/>
          </a:prstGeom>
        </p:spPr>
      </p:pic>
    </p:spTree>
    <p:extLst>
      <p:ext uri="{BB962C8B-B14F-4D97-AF65-F5344CB8AC3E}">
        <p14:creationId xmlns:p14="http://schemas.microsoft.com/office/powerpoint/2010/main" val="311653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2356" y="221998"/>
            <a:ext cx="593981" cy="593981"/>
          </a:xfrm>
          <a:prstGeom prst="rect">
            <a:avLst/>
          </a:prstGeom>
        </p:spPr>
      </p:pic>
      <p:sp>
        <p:nvSpPr>
          <p:cNvPr id="10" name="สี่เหลี่ยมผืนผ้า 9"/>
          <p:cNvSpPr/>
          <p:nvPr/>
        </p:nvSpPr>
        <p:spPr>
          <a:xfrm>
            <a:off x="2092007" y="165046"/>
            <a:ext cx="4984057"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โอกาสในการเกิดโรคทางพันธุกรรม</a:t>
            </a:r>
          </a:p>
        </p:txBody>
      </p:sp>
      <p:sp>
        <p:nvSpPr>
          <p:cNvPr id="4" name="สี่เหลี่ยมผืนผ้า 3"/>
          <p:cNvSpPr/>
          <p:nvPr/>
        </p:nvSpPr>
        <p:spPr>
          <a:xfrm>
            <a:off x="1093658" y="841790"/>
            <a:ext cx="8178416" cy="830997"/>
          </a:xfrm>
          <a:prstGeom prst="rect">
            <a:avLst/>
          </a:prstGeom>
        </p:spPr>
        <p:txBody>
          <a:bodyPr wrap="square">
            <a:spAutoFit/>
          </a:bodyPr>
          <a:lstStyle/>
          <a:p>
            <a:r>
              <a:rPr lang="th-TH" sz="2400" b="1" u="sng" dirty="0">
                <a:solidFill>
                  <a:schemeClr val="accent2">
                    <a:lumMod val="50000"/>
                  </a:schemeClr>
                </a:solidFill>
                <a:latin typeface="TH SarabunPSK" panose="020B0500040200020003" pitchFamily="34" charset="-34"/>
                <a:cs typeface="TH SarabunPSK" panose="020B0500040200020003" pitchFamily="34" charset="-34"/>
              </a:rPr>
              <a:t>โจทย์กำหนด</a:t>
            </a:r>
            <a:r>
              <a:rPr lang="en-US" sz="2400" b="1" dirty="0">
                <a:solidFill>
                  <a:schemeClr val="accent2">
                    <a:lumMod val="50000"/>
                  </a:schemeClr>
                </a:solidFill>
                <a:latin typeface="TH SarabunPSK" panose="020B0500040200020003" pitchFamily="34" charset="-34"/>
                <a:cs typeface="TH SarabunPSK" panose="020B0500040200020003" pitchFamily="34" charset="-34"/>
              </a:rPr>
              <a:t>: </a:t>
            </a:r>
            <a:r>
              <a:rPr lang="th-TH" sz="2400" b="1" dirty="0">
                <a:solidFill>
                  <a:srgbClr val="002060"/>
                </a:solidFill>
                <a:latin typeface="TH SarabunPSK" panose="020B0500040200020003" pitchFamily="34" charset="-34"/>
                <a:cs typeface="TH SarabunPSK" panose="020B0500040200020003" pitchFamily="34" charset="-34"/>
              </a:rPr>
              <a:t>พิจารณาหาความเสี่ยงของการเกิดโรคธาลัสซีเมียของ</a:t>
            </a:r>
            <a:r>
              <a:rPr lang="th-TH" sz="2400" b="1" u="sng" dirty="0">
                <a:solidFill>
                  <a:schemeClr val="accent2">
                    <a:lumMod val="50000"/>
                  </a:schemeClr>
                </a:solidFill>
                <a:latin typeface="TH SarabunPSK" panose="020B0500040200020003" pitchFamily="34" charset="-34"/>
                <a:cs typeface="TH SarabunPSK" panose="020B0500040200020003" pitchFamily="34" charset="-34"/>
              </a:rPr>
              <a:t>คู่แต่งงานคู่ที่ 3</a:t>
            </a:r>
          </a:p>
          <a:p>
            <a:r>
              <a:rPr lang="th-TH" sz="2400" b="1" dirty="0">
                <a:solidFill>
                  <a:srgbClr val="002060"/>
                </a:solidFill>
                <a:latin typeface="TH SarabunPSK" panose="020B0500040200020003" pitchFamily="34" charset="-34"/>
                <a:cs typeface="TH SarabunPSK" panose="020B0500040200020003" pitchFamily="34" charset="-34"/>
              </a:rPr>
              <a:t>นำมาเขียนแผนภาพเพื่อหาความเสี่ยงของการเกิดโรคธาลัสซีเมียได้ดังนี้</a:t>
            </a:r>
          </a:p>
        </p:txBody>
      </p:sp>
      <p:grpSp>
        <p:nvGrpSpPr>
          <p:cNvPr id="15" name="กลุ่ม 14"/>
          <p:cNvGrpSpPr>
            <a:grpSpLocks noChangeAspect="1"/>
          </p:cNvGrpSpPr>
          <p:nvPr/>
        </p:nvGrpSpPr>
        <p:grpSpPr>
          <a:xfrm>
            <a:off x="1639346" y="1784378"/>
            <a:ext cx="6148137" cy="2953384"/>
            <a:chOff x="1" y="0"/>
            <a:chExt cx="3192312" cy="1470660"/>
          </a:xfrm>
        </p:grpSpPr>
        <p:grpSp>
          <p:nvGrpSpPr>
            <p:cNvPr id="19" name="กลุ่ม 18"/>
            <p:cNvGrpSpPr/>
            <p:nvPr/>
          </p:nvGrpSpPr>
          <p:grpSpPr>
            <a:xfrm>
              <a:off x="992037" y="0"/>
              <a:ext cx="2200276" cy="1470660"/>
              <a:chOff x="0" y="0"/>
              <a:chExt cx="3925570" cy="2499360"/>
            </a:xfrm>
          </p:grpSpPr>
          <p:sp>
            <p:nvSpPr>
              <p:cNvPr id="23" name="วงรี 22"/>
              <p:cNvSpPr/>
              <p:nvPr/>
            </p:nvSpPr>
            <p:spPr>
              <a:xfrm>
                <a:off x="885825" y="0"/>
                <a:ext cx="715993" cy="508958"/>
              </a:xfrm>
              <a:prstGeom prst="ellipse">
                <a:avLst/>
              </a:prstGeom>
              <a:noFill/>
              <a:ln w="9525">
                <a:solidFill>
                  <a:srgbClr val="0E33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solidFill>
                    <a:srgbClr val="002060"/>
                  </a:solidFill>
                  <a:latin typeface="TH SarabunPSK" panose="020B0500040200020003" pitchFamily="34" charset="-34"/>
                  <a:cs typeface="TH SarabunPSK" panose="020B0500040200020003" pitchFamily="34" charset="-34"/>
                </a:endParaRPr>
              </a:p>
            </p:txBody>
          </p:sp>
          <p:sp>
            <p:nvSpPr>
              <p:cNvPr id="24" name="วงรี 23"/>
              <p:cNvSpPr/>
              <p:nvPr/>
            </p:nvSpPr>
            <p:spPr>
              <a:xfrm>
                <a:off x="2581275" y="0"/>
                <a:ext cx="715993" cy="508958"/>
              </a:xfrm>
              <a:prstGeom prst="ellipse">
                <a:avLst/>
              </a:prstGeom>
              <a:noFill/>
              <a:ln w="9525">
                <a:solidFill>
                  <a:srgbClr val="0E33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solidFill>
                    <a:srgbClr val="002060"/>
                  </a:solidFill>
                  <a:latin typeface="TH SarabunPSK" panose="020B0500040200020003" pitchFamily="34" charset="-34"/>
                  <a:cs typeface="TH SarabunPSK" panose="020B0500040200020003" pitchFamily="34" charset="-34"/>
                </a:endParaRPr>
              </a:p>
            </p:txBody>
          </p:sp>
          <p:sp>
            <p:nvSpPr>
              <p:cNvPr id="25" name="วงรี 24"/>
              <p:cNvSpPr/>
              <p:nvPr/>
            </p:nvSpPr>
            <p:spPr>
              <a:xfrm>
                <a:off x="0" y="952500"/>
                <a:ext cx="715645" cy="508635"/>
              </a:xfrm>
              <a:prstGeom prst="ellipse">
                <a:avLst/>
              </a:prstGeom>
              <a:noFill/>
              <a:ln w="9525">
                <a:solidFill>
                  <a:srgbClr val="0E33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solidFill>
                    <a:srgbClr val="002060"/>
                  </a:solidFill>
                  <a:latin typeface="TH SarabunPSK" panose="020B0500040200020003" pitchFamily="34" charset="-34"/>
                  <a:cs typeface="TH SarabunPSK" panose="020B0500040200020003" pitchFamily="34" charset="-34"/>
                </a:endParaRPr>
              </a:p>
            </p:txBody>
          </p:sp>
          <p:sp>
            <p:nvSpPr>
              <p:cNvPr id="26" name="วงรี 25"/>
              <p:cNvSpPr/>
              <p:nvPr/>
            </p:nvSpPr>
            <p:spPr>
              <a:xfrm>
                <a:off x="2352675" y="933450"/>
                <a:ext cx="715645" cy="508635"/>
              </a:xfrm>
              <a:prstGeom prst="ellipse">
                <a:avLst/>
              </a:prstGeom>
              <a:noFill/>
              <a:ln w="9525">
                <a:solidFill>
                  <a:srgbClr val="0E33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solidFill>
                    <a:srgbClr val="002060"/>
                  </a:solidFill>
                  <a:latin typeface="TH SarabunPSK" panose="020B0500040200020003" pitchFamily="34" charset="-34"/>
                  <a:cs typeface="TH SarabunPSK" panose="020B0500040200020003" pitchFamily="34" charset="-34"/>
                </a:endParaRPr>
              </a:p>
            </p:txBody>
          </p:sp>
          <p:sp>
            <p:nvSpPr>
              <p:cNvPr id="27" name="วงรี 26"/>
              <p:cNvSpPr/>
              <p:nvPr/>
            </p:nvSpPr>
            <p:spPr>
              <a:xfrm>
                <a:off x="838200" y="962025"/>
                <a:ext cx="715645" cy="508635"/>
              </a:xfrm>
              <a:prstGeom prst="ellipse">
                <a:avLst/>
              </a:prstGeom>
              <a:noFill/>
              <a:ln w="9525">
                <a:solidFill>
                  <a:srgbClr val="0E33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solidFill>
                    <a:srgbClr val="002060"/>
                  </a:solidFill>
                  <a:latin typeface="TH SarabunPSK" panose="020B0500040200020003" pitchFamily="34" charset="-34"/>
                  <a:cs typeface="TH SarabunPSK" panose="020B0500040200020003" pitchFamily="34" charset="-34"/>
                </a:endParaRPr>
              </a:p>
            </p:txBody>
          </p:sp>
          <p:sp>
            <p:nvSpPr>
              <p:cNvPr id="28" name="วงรี 27"/>
              <p:cNvSpPr/>
              <p:nvPr/>
            </p:nvSpPr>
            <p:spPr>
              <a:xfrm>
                <a:off x="3209925" y="933450"/>
                <a:ext cx="715645" cy="508635"/>
              </a:xfrm>
              <a:prstGeom prst="ellipse">
                <a:avLst/>
              </a:prstGeom>
              <a:noFill/>
              <a:ln w="9525">
                <a:solidFill>
                  <a:srgbClr val="0E33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solidFill>
                    <a:srgbClr val="002060"/>
                  </a:solidFill>
                  <a:latin typeface="TH SarabunPSK" panose="020B0500040200020003" pitchFamily="34" charset="-34"/>
                  <a:cs typeface="TH SarabunPSK" panose="020B0500040200020003" pitchFamily="34" charset="-34"/>
                </a:endParaRPr>
              </a:p>
            </p:txBody>
          </p:sp>
          <p:cxnSp>
            <p:nvCxnSpPr>
              <p:cNvPr id="29" name="ตัวเชื่อมต่อตรง 28"/>
              <p:cNvCxnSpPr/>
              <p:nvPr/>
            </p:nvCxnSpPr>
            <p:spPr>
              <a:xfrm>
                <a:off x="276225" y="1457325"/>
                <a:ext cx="238125" cy="522287"/>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30" name="ตัวเชื่อมต่อตรง 29"/>
              <p:cNvCxnSpPr/>
              <p:nvPr/>
            </p:nvCxnSpPr>
            <p:spPr>
              <a:xfrm flipV="1">
                <a:off x="714375" y="1333500"/>
                <a:ext cx="1708150" cy="650558"/>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31" name="ตัวเชื่อมต่อตรง 30"/>
              <p:cNvCxnSpPr/>
              <p:nvPr/>
            </p:nvCxnSpPr>
            <p:spPr>
              <a:xfrm>
                <a:off x="647700" y="1343025"/>
                <a:ext cx="819150" cy="647700"/>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32" name="ตัวเชื่อมต่อตรง 31"/>
              <p:cNvCxnSpPr/>
              <p:nvPr/>
            </p:nvCxnSpPr>
            <p:spPr>
              <a:xfrm flipV="1">
                <a:off x="1685925" y="1409700"/>
                <a:ext cx="1704975" cy="583565"/>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33" name="ตัวเชื่อมต่อตรง 32"/>
              <p:cNvCxnSpPr/>
              <p:nvPr/>
            </p:nvCxnSpPr>
            <p:spPr>
              <a:xfrm>
                <a:off x="1466850" y="1381125"/>
                <a:ext cx="969963" cy="619125"/>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34" name="ตัวเชื่อมต่อตรง 33"/>
              <p:cNvCxnSpPr/>
              <p:nvPr/>
            </p:nvCxnSpPr>
            <p:spPr>
              <a:xfrm flipV="1">
                <a:off x="2628900" y="1438275"/>
                <a:ext cx="0" cy="545782"/>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35" name="ตัวเชื่อมต่อตรง 34"/>
              <p:cNvCxnSpPr/>
              <p:nvPr/>
            </p:nvCxnSpPr>
            <p:spPr>
              <a:xfrm>
                <a:off x="1543050" y="1238250"/>
                <a:ext cx="1800225" cy="757238"/>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36" name="ตัวเชื่อมต่อตรง 35"/>
              <p:cNvCxnSpPr/>
              <p:nvPr/>
            </p:nvCxnSpPr>
            <p:spPr>
              <a:xfrm flipV="1">
                <a:off x="3514725" y="1438275"/>
                <a:ext cx="72072" cy="549910"/>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sp>
            <p:nvSpPr>
              <p:cNvPr id="37" name="วงรี 36"/>
              <p:cNvSpPr/>
              <p:nvPr/>
            </p:nvSpPr>
            <p:spPr>
              <a:xfrm>
                <a:off x="266700" y="1981200"/>
                <a:ext cx="715645" cy="508635"/>
              </a:xfrm>
              <a:prstGeom prst="ellipse">
                <a:avLst/>
              </a:prstGeom>
              <a:noFill/>
              <a:ln w="9525">
                <a:solidFill>
                  <a:srgbClr val="0E33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solidFill>
                    <a:srgbClr val="002060"/>
                  </a:solidFill>
                  <a:latin typeface="TH SarabunPSK" panose="020B0500040200020003" pitchFamily="34" charset="-34"/>
                  <a:cs typeface="TH SarabunPSK" panose="020B0500040200020003" pitchFamily="34" charset="-34"/>
                </a:endParaRPr>
              </a:p>
            </p:txBody>
          </p:sp>
          <p:sp>
            <p:nvSpPr>
              <p:cNvPr id="38" name="วงรี 37"/>
              <p:cNvSpPr/>
              <p:nvPr/>
            </p:nvSpPr>
            <p:spPr>
              <a:xfrm>
                <a:off x="2200275" y="1990725"/>
                <a:ext cx="715645" cy="508635"/>
              </a:xfrm>
              <a:prstGeom prst="ellipse">
                <a:avLst/>
              </a:prstGeom>
              <a:noFill/>
              <a:ln w="9525">
                <a:solidFill>
                  <a:srgbClr val="0E33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solidFill>
                    <a:srgbClr val="002060"/>
                  </a:solidFill>
                  <a:latin typeface="TH SarabunPSK" panose="020B0500040200020003" pitchFamily="34" charset="-34"/>
                  <a:cs typeface="TH SarabunPSK" panose="020B0500040200020003" pitchFamily="34" charset="-34"/>
                </a:endParaRPr>
              </a:p>
            </p:txBody>
          </p:sp>
          <p:sp>
            <p:nvSpPr>
              <p:cNvPr id="39" name="วงรี 38"/>
              <p:cNvSpPr/>
              <p:nvPr/>
            </p:nvSpPr>
            <p:spPr>
              <a:xfrm>
                <a:off x="1219200" y="1990725"/>
                <a:ext cx="715645" cy="508635"/>
              </a:xfrm>
              <a:prstGeom prst="ellipse">
                <a:avLst/>
              </a:prstGeom>
              <a:noFill/>
              <a:ln w="9525">
                <a:solidFill>
                  <a:srgbClr val="0E33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solidFill>
                    <a:srgbClr val="002060"/>
                  </a:solidFill>
                  <a:latin typeface="TH SarabunPSK" panose="020B0500040200020003" pitchFamily="34" charset="-34"/>
                  <a:cs typeface="TH SarabunPSK" panose="020B0500040200020003" pitchFamily="34" charset="-34"/>
                </a:endParaRPr>
              </a:p>
            </p:txBody>
          </p:sp>
          <p:sp>
            <p:nvSpPr>
              <p:cNvPr id="40" name="วงรี 39"/>
              <p:cNvSpPr/>
              <p:nvPr/>
            </p:nvSpPr>
            <p:spPr>
              <a:xfrm>
                <a:off x="3133725" y="1990725"/>
                <a:ext cx="715645" cy="508635"/>
              </a:xfrm>
              <a:prstGeom prst="ellipse">
                <a:avLst/>
              </a:prstGeom>
              <a:noFill/>
              <a:ln w="9525">
                <a:solidFill>
                  <a:srgbClr val="0E334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h-TH">
                  <a:solidFill>
                    <a:srgbClr val="002060"/>
                  </a:solidFill>
                  <a:latin typeface="TH SarabunPSK" panose="020B0500040200020003" pitchFamily="34" charset="-34"/>
                  <a:cs typeface="TH SarabunPSK" panose="020B0500040200020003" pitchFamily="34" charset="-34"/>
                </a:endParaRPr>
              </a:p>
            </p:txBody>
          </p:sp>
          <p:cxnSp>
            <p:nvCxnSpPr>
              <p:cNvPr id="41" name="ตัวเชื่อมต่อตรง 40"/>
              <p:cNvCxnSpPr/>
              <p:nvPr/>
            </p:nvCxnSpPr>
            <p:spPr>
              <a:xfrm flipH="1">
                <a:off x="419100" y="390525"/>
                <a:ext cx="504507" cy="566738"/>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42" name="ตัวเชื่อมต่อตรง 41"/>
              <p:cNvCxnSpPr/>
              <p:nvPr/>
            </p:nvCxnSpPr>
            <p:spPr>
              <a:xfrm>
                <a:off x="1219200" y="504825"/>
                <a:ext cx="0" cy="448628"/>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43" name="ตัวเชื่อมต่อตรง 42"/>
              <p:cNvCxnSpPr/>
              <p:nvPr/>
            </p:nvCxnSpPr>
            <p:spPr>
              <a:xfrm flipH="1">
                <a:off x="2724150" y="476250"/>
                <a:ext cx="28575" cy="447675"/>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44" name="ตัวเชื่อมต่อตรง 43"/>
              <p:cNvCxnSpPr/>
              <p:nvPr/>
            </p:nvCxnSpPr>
            <p:spPr>
              <a:xfrm>
                <a:off x="3162300" y="447675"/>
                <a:ext cx="357188" cy="476250"/>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45" name="ตัวเชื่อมต่อตรง 44"/>
              <p:cNvCxnSpPr/>
              <p:nvPr/>
            </p:nvCxnSpPr>
            <p:spPr>
              <a:xfrm>
                <a:off x="1905000" y="142875"/>
                <a:ext cx="219075" cy="161925"/>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cxnSp>
            <p:nvCxnSpPr>
              <p:cNvPr id="46" name="ตัวเชื่อมต่อตรง 45"/>
              <p:cNvCxnSpPr/>
              <p:nvPr/>
            </p:nvCxnSpPr>
            <p:spPr>
              <a:xfrm flipV="1">
                <a:off x="1933575" y="142875"/>
                <a:ext cx="187960" cy="161925"/>
              </a:xfrm>
              <a:prstGeom prst="line">
                <a:avLst/>
              </a:prstGeom>
              <a:ln w="12700">
                <a:solidFill>
                  <a:srgbClr val="0E334D"/>
                </a:solidFill>
              </a:ln>
            </p:spPr>
            <p:style>
              <a:lnRef idx="1">
                <a:schemeClr val="accent1"/>
              </a:lnRef>
              <a:fillRef idx="0">
                <a:schemeClr val="accent1"/>
              </a:fillRef>
              <a:effectRef idx="0">
                <a:schemeClr val="accent1"/>
              </a:effectRef>
              <a:fontRef idx="minor">
                <a:schemeClr val="tx1"/>
              </a:fontRef>
            </p:style>
          </p:cxnSp>
        </p:grpSp>
        <p:sp>
          <p:nvSpPr>
            <p:cNvPr id="20" name="Text Box 386"/>
            <p:cNvSpPr txBox="1"/>
            <p:nvPr/>
          </p:nvSpPr>
          <p:spPr>
            <a:xfrm>
              <a:off x="8626" y="0"/>
              <a:ext cx="807857" cy="217474"/>
            </a:xfrm>
            <a:prstGeom prst="rect">
              <a:avLst/>
            </a:prstGeom>
            <a:noFill/>
            <a:ln w="6350">
              <a:solidFill>
                <a:srgbClr val="0E334D"/>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h-TH" sz="20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จีโนไทป์ของพ่อแม่</a:t>
              </a:r>
              <a:endParaRPr lang="en-US" sz="1600"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21" name="Text Box 387"/>
            <p:cNvSpPr txBox="1"/>
            <p:nvPr/>
          </p:nvSpPr>
          <p:spPr>
            <a:xfrm>
              <a:off x="8626" y="577970"/>
              <a:ext cx="655016" cy="212286"/>
            </a:xfrm>
            <a:prstGeom prst="rect">
              <a:avLst/>
            </a:prstGeom>
            <a:noFill/>
            <a:ln w="6350">
              <a:solidFill>
                <a:srgbClr val="0E334D"/>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h-TH" sz="20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เซลล์สืบพันธุ์</a:t>
              </a:r>
              <a:endParaRPr lang="en-US" sz="1600"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22" name="Text Box 388"/>
            <p:cNvSpPr txBox="1"/>
            <p:nvPr/>
          </p:nvSpPr>
          <p:spPr>
            <a:xfrm>
              <a:off x="1" y="1164566"/>
              <a:ext cx="900566" cy="251375"/>
            </a:xfrm>
            <a:prstGeom prst="rect">
              <a:avLst/>
            </a:prstGeom>
            <a:noFill/>
            <a:ln w="6350">
              <a:solidFill>
                <a:srgbClr val="0E334D"/>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th-TH" sz="20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จีโนไทป์ของลูก</a:t>
              </a:r>
              <a:r>
                <a:rPr lang="en-US" sz="20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rPr>
                <a:t> (F1)</a:t>
              </a:r>
              <a:endParaRPr lang="en-US" sz="1600"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grpSp>
      <p:sp>
        <p:nvSpPr>
          <p:cNvPr id="16" name="Text Box 453"/>
          <p:cNvSpPr txBox="1">
            <a:spLocks noChangeAspect="1"/>
          </p:cNvSpPr>
          <p:nvPr/>
        </p:nvSpPr>
        <p:spPr>
          <a:xfrm>
            <a:off x="4652665" y="1844250"/>
            <a:ext cx="2401375" cy="50763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Bb                      </a:t>
            </a:r>
            <a:r>
              <a:rPr lang="en-US" sz="2400" b="1" dirty="0" err="1">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Bb</a:t>
            </a:r>
            <a:endParaRPr lang="en-US" sz="18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endParaRPr>
          </a:p>
          <a:p>
            <a:pPr>
              <a:lnSpc>
                <a:spcPct val="115000"/>
              </a:lnSpc>
              <a:spcAft>
                <a:spcPts val="1000"/>
              </a:spcAft>
            </a:pPr>
            <a:r>
              <a:rPr lang="en-US" sz="24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a:t>
            </a:r>
            <a:endParaRPr lang="en-US" sz="18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17" name="Text Box 454"/>
          <p:cNvSpPr txBox="1">
            <a:spLocks noChangeAspect="1"/>
          </p:cNvSpPr>
          <p:nvPr/>
        </p:nvSpPr>
        <p:spPr>
          <a:xfrm>
            <a:off x="3549928" y="2944125"/>
            <a:ext cx="4441001" cy="66055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B             </a:t>
            </a:r>
            <a:r>
              <a:rPr lang="en-US" sz="2400" b="1" dirty="0" err="1">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b</a:t>
            </a:r>
            <a:r>
              <a:rPr lang="en-US" sz="24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a:t>
            </a:r>
            <a:r>
              <a:rPr lang="en-US" sz="2400" b="1" dirty="0" err="1">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B</a:t>
            </a:r>
            <a:r>
              <a:rPr lang="en-US" sz="2400" b="1">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a:t>
            </a:r>
            <a:r>
              <a:rPr lang="en-US" sz="2400" b="1" dirty="0" err="1">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b</a:t>
            </a:r>
            <a:r>
              <a:rPr lang="en-US" sz="24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a:t>
            </a:r>
            <a:endParaRPr lang="en-US" sz="24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18" name="Text Box 455"/>
          <p:cNvSpPr txBox="1">
            <a:spLocks noChangeAspect="1"/>
          </p:cNvSpPr>
          <p:nvPr/>
        </p:nvSpPr>
        <p:spPr>
          <a:xfrm>
            <a:off x="3837824" y="4187667"/>
            <a:ext cx="4582276" cy="66055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24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BB            </a:t>
            </a:r>
            <a:r>
              <a:rPr lang="en-US" sz="2400" b="1" dirty="0" err="1">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Bb</a:t>
            </a:r>
            <a:r>
              <a:rPr lang="en-US" sz="24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a:t>
            </a:r>
            <a:r>
              <a:rPr lang="en-US" sz="2400" b="1" dirty="0" err="1">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Bb</a:t>
            </a:r>
            <a:r>
              <a:rPr lang="en-US" sz="24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a:t>
            </a:r>
            <a:r>
              <a:rPr lang="en-US" sz="2400" b="1" dirty="0" err="1">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bb</a:t>
            </a:r>
            <a:endParaRPr lang="en-US" sz="24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endParaRPr>
          </a:p>
          <a:p>
            <a:pPr>
              <a:lnSpc>
                <a:spcPct val="115000"/>
              </a:lnSpc>
              <a:spcAft>
                <a:spcPts val="1000"/>
              </a:spcAft>
            </a:pPr>
            <a:r>
              <a:rPr lang="en-US" sz="24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a:t>
            </a:r>
          </a:p>
          <a:p>
            <a:pPr>
              <a:lnSpc>
                <a:spcPct val="115000"/>
              </a:lnSpc>
              <a:spcAft>
                <a:spcPts val="1000"/>
              </a:spcAft>
            </a:pPr>
            <a:r>
              <a:rPr lang="en-US" sz="2400" b="1" dirty="0">
                <a:solidFill>
                  <a:schemeClr val="accent2">
                    <a:lumMod val="50000"/>
                  </a:schemeClr>
                </a:solidFill>
                <a:effectLst/>
                <a:latin typeface="TH SarabunPSK" panose="020B0500040200020003" pitchFamily="34" charset="-34"/>
                <a:ea typeface="Times New Roman" panose="02020603050405020304" pitchFamily="18" charset="0"/>
                <a:cs typeface="TH SarabunPSK" panose="020B0500040200020003" pitchFamily="34" charset="-34"/>
              </a:rPr>
              <a:t> </a:t>
            </a:r>
          </a:p>
        </p:txBody>
      </p:sp>
    </p:spTree>
    <p:extLst>
      <p:ext uri="{BB962C8B-B14F-4D97-AF65-F5344CB8AC3E}">
        <p14:creationId xmlns:p14="http://schemas.microsoft.com/office/powerpoint/2010/main" val="359395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736703" y="972315"/>
            <a:ext cx="8145379" cy="3785652"/>
          </a:xfrm>
          <a:prstGeom prst="rect">
            <a:avLst/>
          </a:prstGeom>
        </p:spPr>
        <p:txBody>
          <a:bodyPr wrap="square">
            <a:spAutoFit/>
          </a:bodyPr>
          <a:lstStyle/>
          <a:p>
            <a:r>
              <a:rPr lang="th-TH" sz="2400" b="1" dirty="0">
                <a:solidFill>
                  <a:srgbClr val="002060"/>
                </a:solidFill>
                <a:latin typeface="TH SarabunPSK" panose="020B0500040200020003" pitchFamily="34" charset="-34"/>
                <a:cs typeface="TH SarabunPSK" panose="020B0500040200020003" pitchFamily="34" charset="-34"/>
              </a:rPr>
              <a:t>-ออโตโซม (</a:t>
            </a:r>
            <a:r>
              <a:rPr lang="en-US" sz="2400" b="1" dirty="0">
                <a:solidFill>
                  <a:srgbClr val="002060"/>
                </a:solidFill>
                <a:latin typeface="TH SarabunPSK" panose="020B0500040200020003" pitchFamily="34" charset="-34"/>
                <a:cs typeface="TH SarabunPSK" panose="020B0500040200020003" pitchFamily="34" charset="-34"/>
              </a:rPr>
              <a:t>autosome)</a:t>
            </a:r>
            <a:r>
              <a:rPr lang="th-TH" sz="2400" b="1" dirty="0">
                <a:solidFill>
                  <a:srgbClr val="002060"/>
                </a:solidFill>
                <a:latin typeface="TH SarabunPSK" panose="020B0500040200020003" pitchFamily="34" charset="-34"/>
                <a:cs typeface="TH SarabunPSK" panose="020B0500040200020003" pitchFamily="34" charset="-34"/>
              </a:rPr>
              <a:t>			   -โครโมโซมเพศ (</a:t>
            </a:r>
            <a:r>
              <a:rPr lang="en-US" sz="2400" b="1" dirty="0">
                <a:solidFill>
                  <a:srgbClr val="002060"/>
                </a:solidFill>
                <a:latin typeface="TH SarabunPSK" panose="020B0500040200020003" pitchFamily="34" charset="-34"/>
                <a:cs typeface="TH SarabunPSK" panose="020B0500040200020003" pitchFamily="34" charset="-34"/>
              </a:rPr>
              <a:t>sex chromosome) </a:t>
            </a:r>
          </a:p>
          <a:p>
            <a:r>
              <a:rPr lang="th-TH" sz="2400" b="1" dirty="0">
                <a:solidFill>
                  <a:srgbClr val="002060"/>
                </a:solidFill>
                <a:latin typeface="TH SarabunPSK" panose="020B0500040200020003" pitchFamily="34" charset="-34"/>
                <a:cs typeface="TH SarabunPSK" panose="020B0500040200020003" pitchFamily="34" charset="-34"/>
              </a:rPr>
              <a:t>-การแบ่งเซลล์แบบไมโทซิส (</a:t>
            </a:r>
            <a:r>
              <a:rPr lang="en-US" sz="2400" b="1" dirty="0">
                <a:solidFill>
                  <a:srgbClr val="002060"/>
                </a:solidFill>
                <a:latin typeface="TH SarabunPSK" panose="020B0500040200020003" pitchFamily="34" charset="-34"/>
                <a:cs typeface="TH SarabunPSK" panose="020B0500040200020003" pitchFamily="34" charset="-34"/>
              </a:rPr>
              <a:t>mitotic cell division)</a:t>
            </a:r>
            <a:r>
              <a:rPr lang="th-TH" sz="2400" b="1" dirty="0">
                <a:solidFill>
                  <a:srgbClr val="002060"/>
                </a:solidFill>
                <a:latin typeface="TH SarabunPSK" panose="020B0500040200020003" pitchFamily="34" charset="-34"/>
                <a:cs typeface="TH SarabunPSK" panose="020B0500040200020003" pitchFamily="34" charset="-34"/>
              </a:rPr>
              <a:t> - </a:t>
            </a:r>
            <a:r>
              <a:rPr lang="th-TH" sz="2400" b="1" kern="0" dirty="0">
                <a:solidFill>
                  <a:srgbClr val="002060"/>
                </a:solidFill>
                <a:latin typeface="TH SarabunPSK" panose="020B0500040200020003" pitchFamily="34" charset="-34"/>
                <a:cs typeface="TH SarabunPSK" panose="020B0500040200020003" pitchFamily="34" charset="-34"/>
              </a:rPr>
              <a:t>การ</a:t>
            </a:r>
            <a:r>
              <a:rPr lang="th-TH" sz="2400" b="1" kern="0" dirty="0" err="1">
                <a:solidFill>
                  <a:srgbClr val="002060"/>
                </a:solidFill>
                <a:latin typeface="TH SarabunPSK" panose="020B0500040200020003" pitchFamily="34" charset="-34"/>
                <a:cs typeface="TH SarabunPSK" panose="020B0500040200020003" pitchFamily="34" charset="-34"/>
              </a:rPr>
              <a:t>มิวเทชั่น</a:t>
            </a:r>
            <a:r>
              <a:rPr lang="th-TH" sz="2400" b="1" kern="0" dirty="0">
                <a:solidFill>
                  <a:srgbClr val="002060"/>
                </a:solidFill>
                <a:latin typeface="TH SarabunPSK" panose="020B0500040200020003" pitchFamily="34" charset="-34"/>
                <a:cs typeface="TH SarabunPSK" panose="020B0500040200020003" pitchFamily="34" charset="-34"/>
              </a:rPr>
              <a:t> </a:t>
            </a:r>
            <a:r>
              <a:rPr lang="en-US" sz="2400" b="1" kern="0" dirty="0">
                <a:solidFill>
                  <a:srgbClr val="002060"/>
                </a:solidFill>
                <a:latin typeface="TH SarabunPSK" panose="020B0500040200020003" pitchFamily="34" charset="-34"/>
                <a:cs typeface="TH SarabunPSK" panose="020B0500040200020003" pitchFamily="34" charset="-34"/>
              </a:rPr>
              <a:t>(</a:t>
            </a:r>
            <a:r>
              <a:rPr lang="en-US" altLang="th-TH" sz="2400" b="1" dirty="0">
                <a:solidFill>
                  <a:srgbClr val="002060"/>
                </a:solidFill>
                <a:latin typeface="TH SarabunPSK" panose="020B0500040200020003" pitchFamily="34" charset="-34"/>
                <a:cs typeface="TH SarabunPSK" panose="020B0500040200020003" pitchFamily="34" charset="-34"/>
              </a:rPr>
              <a:t>mutation) </a:t>
            </a:r>
            <a:endParaRPr lang="th-TH" sz="2400" b="1" dirty="0">
              <a:solidFill>
                <a:srgbClr val="002060"/>
              </a:solidFill>
              <a:latin typeface="TH SarabunPSK" panose="020B0500040200020003" pitchFamily="34" charset="-34"/>
              <a:cs typeface="TH SarabunPSK" panose="020B0500040200020003" pitchFamily="34" charset="-34"/>
            </a:endParaRPr>
          </a:p>
          <a:p>
            <a:r>
              <a:rPr lang="th-TH" sz="2400" b="1" dirty="0">
                <a:solidFill>
                  <a:srgbClr val="002060"/>
                </a:solidFill>
                <a:latin typeface="TH SarabunPSK" panose="020B0500040200020003" pitchFamily="34" charset="-34"/>
                <a:cs typeface="TH SarabunPSK" panose="020B0500040200020003" pitchFamily="34" charset="-34"/>
              </a:rPr>
              <a:t>-การแบ่งเซลล์แบบไมโอซิส (</a:t>
            </a:r>
            <a:r>
              <a:rPr lang="en-US" sz="2400" b="1" dirty="0">
                <a:solidFill>
                  <a:srgbClr val="002060"/>
                </a:solidFill>
                <a:latin typeface="TH SarabunPSK" panose="020B0500040200020003" pitchFamily="34" charset="-34"/>
                <a:cs typeface="TH SarabunPSK" panose="020B0500040200020003" pitchFamily="34" charset="-34"/>
              </a:rPr>
              <a:t>meiotic cell division) </a:t>
            </a:r>
            <a:r>
              <a:rPr lang="th-TH" sz="2400" b="1" dirty="0">
                <a:solidFill>
                  <a:srgbClr val="002060"/>
                </a:solidFill>
                <a:latin typeface="TH SarabunPSK" panose="020B0500040200020003" pitchFamily="34" charset="-34"/>
                <a:cs typeface="TH SarabunPSK" panose="020B0500040200020003" pitchFamily="34" charset="-34"/>
              </a:rPr>
              <a:t>-โรคทางพันธุกรรม (</a:t>
            </a:r>
            <a:r>
              <a:rPr lang="en-US" sz="2400" b="1" dirty="0">
                <a:solidFill>
                  <a:srgbClr val="002060"/>
                </a:solidFill>
                <a:latin typeface="TH SarabunPSK" panose="020B0500040200020003" pitchFamily="34" charset="-34"/>
                <a:cs typeface="TH SarabunPSK" panose="020B0500040200020003" pitchFamily="34" charset="-34"/>
              </a:rPr>
              <a:t>genetic disorder)</a:t>
            </a:r>
            <a:endParaRPr lang="th-TH" sz="2400" b="1" dirty="0">
              <a:solidFill>
                <a:srgbClr val="002060"/>
              </a:solidFill>
              <a:latin typeface="TH SarabunPSK" panose="020B0500040200020003" pitchFamily="34" charset="-34"/>
              <a:cs typeface="TH SarabunPSK" panose="020B0500040200020003" pitchFamily="34" charset="-34"/>
            </a:endParaRPr>
          </a:p>
          <a:p>
            <a:r>
              <a:rPr lang="th-TH" sz="2400" b="1" dirty="0">
                <a:solidFill>
                  <a:srgbClr val="002060"/>
                </a:solidFill>
                <a:latin typeface="TH SarabunPSK" panose="020B0500040200020003" pitchFamily="34" charset="-34"/>
                <a:cs typeface="TH SarabunPSK" panose="020B0500040200020003" pitchFamily="34" charset="-34"/>
              </a:rPr>
              <a:t>-กลุ่มอาการดาวน์ (</a:t>
            </a:r>
            <a:r>
              <a:rPr lang="en-US" sz="2400" b="1" dirty="0">
                <a:solidFill>
                  <a:srgbClr val="002060"/>
                </a:solidFill>
                <a:latin typeface="TH SarabunPSK" panose="020B0500040200020003" pitchFamily="34" charset="-34"/>
                <a:cs typeface="TH SarabunPSK" panose="020B0500040200020003" pitchFamily="34" charset="-34"/>
              </a:rPr>
              <a:t>down </a:t>
            </a:r>
            <a:r>
              <a:rPr lang="en-US" sz="2400" b="1" dirty="0" err="1">
                <a:solidFill>
                  <a:srgbClr val="002060"/>
                </a:solidFill>
                <a:latin typeface="TH SarabunPSK" panose="020B0500040200020003" pitchFamily="34" charset="-34"/>
                <a:cs typeface="TH SarabunPSK" panose="020B0500040200020003" pitchFamily="34" charset="-34"/>
              </a:rPr>
              <a:t>syndrom</a:t>
            </a:r>
            <a:r>
              <a:rPr lang="th-TH" sz="2400" b="1" dirty="0">
                <a:solidFill>
                  <a:srgbClr val="002060"/>
                </a:solidFill>
                <a:latin typeface="TH SarabunPSK" panose="020B0500040200020003" pitchFamily="34" charset="-34"/>
                <a:cs typeface="TH SarabunPSK" panose="020B0500040200020003" pitchFamily="34" charset="-34"/>
              </a:rPr>
              <a:t>        -กลุ่มอาการเอ็ดเวิร์ด (</a:t>
            </a:r>
            <a:r>
              <a:rPr lang="en-US" sz="2400" b="1" dirty="0" err="1">
                <a:solidFill>
                  <a:srgbClr val="002060"/>
                </a:solidFill>
                <a:latin typeface="TH SarabunPSK" panose="020B0500040200020003" pitchFamily="34" charset="-34"/>
                <a:cs typeface="TH SarabunPSK" panose="020B0500040200020003" pitchFamily="34" charset="-34"/>
              </a:rPr>
              <a:t>edward's</a:t>
            </a:r>
            <a:r>
              <a:rPr lang="en-US" sz="2400" b="1" dirty="0">
                <a:solidFill>
                  <a:srgbClr val="002060"/>
                </a:solidFill>
                <a:latin typeface="TH SarabunPSK" panose="020B0500040200020003" pitchFamily="34" charset="-34"/>
                <a:cs typeface="TH SarabunPSK" panose="020B0500040200020003" pitchFamily="34" charset="-34"/>
              </a:rPr>
              <a:t> syndrome)</a:t>
            </a:r>
            <a:r>
              <a:rPr lang="th-TH" sz="2400" b="1" dirty="0">
                <a:solidFill>
                  <a:srgbClr val="002060"/>
                </a:solidFill>
                <a:latin typeface="TH SarabunPSK" panose="020B0500040200020003" pitchFamily="34" charset="-34"/>
                <a:cs typeface="TH SarabunPSK" panose="020B0500040200020003" pitchFamily="34" charset="-34"/>
              </a:rPr>
              <a:t>	</a:t>
            </a:r>
          </a:p>
          <a:p>
            <a:r>
              <a:rPr lang="th-TH" sz="2400" b="1" dirty="0">
                <a:solidFill>
                  <a:srgbClr val="002060"/>
                </a:solidFill>
                <a:latin typeface="TH SarabunPSK" panose="020B0500040200020003" pitchFamily="34" charset="-34"/>
                <a:cs typeface="TH SarabunPSK" panose="020B0500040200020003" pitchFamily="34" charset="-34"/>
              </a:rPr>
              <a:t>-กลุ่มอาการพาเทา (</a:t>
            </a:r>
            <a:r>
              <a:rPr lang="en-US" sz="2400" b="1" dirty="0" err="1">
                <a:solidFill>
                  <a:srgbClr val="002060"/>
                </a:solidFill>
                <a:latin typeface="TH SarabunPSK" panose="020B0500040200020003" pitchFamily="34" charset="-34"/>
                <a:cs typeface="TH SarabunPSK" panose="020B0500040200020003" pitchFamily="34" charset="-34"/>
              </a:rPr>
              <a:t>patau</a:t>
            </a:r>
            <a:r>
              <a:rPr lang="en-US" sz="2400" b="1" dirty="0">
                <a:solidFill>
                  <a:srgbClr val="002060"/>
                </a:solidFill>
                <a:latin typeface="TH SarabunPSK" panose="020B0500040200020003" pitchFamily="34" charset="-34"/>
                <a:cs typeface="TH SarabunPSK" panose="020B0500040200020003" pitchFamily="34" charset="-34"/>
              </a:rPr>
              <a:t> syndrome)   </a:t>
            </a:r>
            <a:r>
              <a:rPr lang="th-TH" sz="2400" b="1" dirty="0">
                <a:solidFill>
                  <a:srgbClr val="002060"/>
                </a:solidFill>
                <a:latin typeface="TH SarabunPSK" panose="020B0500040200020003" pitchFamily="34" charset="-34"/>
                <a:cs typeface="TH SarabunPSK" panose="020B0500040200020003" pitchFamily="34" charset="-34"/>
              </a:rPr>
              <a:t>-โรคท้าวแสนปม (</a:t>
            </a:r>
            <a:r>
              <a:rPr lang="en-US" sz="2400" b="1" dirty="0">
                <a:solidFill>
                  <a:srgbClr val="002060"/>
                </a:solidFill>
                <a:latin typeface="TH SarabunPSK" panose="020B0500040200020003" pitchFamily="34" charset="-34"/>
                <a:cs typeface="TH SarabunPSK" panose="020B0500040200020003" pitchFamily="34" charset="-34"/>
              </a:rPr>
              <a:t>neurofibromatosis)</a:t>
            </a:r>
            <a:endParaRPr lang="th-TH" sz="2400" b="1" dirty="0">
              <a:solidFill>
                <a:srgbClr val="002060"/>
              </a:solidFill>
              <a:latin typeface="TH SarabunPSK" panose="020B0500040200020003" pitchFamily="34" charset="-34"/>
              <a:cs typeface="TH SarabunPSK" panose="020B0500040200020003" pitchFamily="34" charset="-34"/>
            </a:endParaRPr>
          </a:p>
          <a:p>
            <a:r>
              <a:rPr lang="th-TH" sz="2400" b="1" dirty="0">
                <a:solidFill>
                  <a:srgbClr val="002060"/>
                </a:solidFill>
                <a:latin typeface="TH SarabunPSK" panose="020B0500040200020003" pitchFamily="34" charset="-34"/>
                <a:cs typeface="TH SarabunPSK" panose="020B0500040200020003" pitchFamily="34" charset="-34"/>
              </a:rPr>
              <a:t>-โรคแคระ (</a:t>
            </a:r>
            <a:r>
              <a:rPr lang="en-US" sz="2400" b="1" dirty="0">
                <a:solidFill>
                  <a:srgbClr val="002060"/>
                </a:solidFill>
                <a:latin typeface="TH SarabunPSK" panose="020B0500040200020003" pitchFamily="34" charset="-34"/>
                <a:cs typeface="TH SarabunPSK" panose="020B0500040200020003" pitchFamily="34" charset="-34"/>
              </a:rPr>
              <a:t>dwarfism)			</a:t>
            </a:r>
            <a:r>
              <a:rPr lang="th-TH" sz="2400" b="1" dirty="0">
                <a:solidFill>
                  <a:srgbClr val="002060"/>
                </a:solidFill>
                <a:latin typeface="TH SarabunPSK" panose="020B0500040200020003" pitchFamily="34" charset="-34"/>
                <a:cs typeface="TH SarabunPSK" panose="020B0500040200020003" pitchFamily="34" charset="-34"/>
              </a:rPr>
              <a:t>  -โรคผิวเผือก (</a:t>
            </a:r>
            <a:r>
              <a:rPr lang="en-US" sz="2400" b="1" dirty="0">
                <a:solidFill>
                  <a:srgbClr val="002060"/>
                </a:solidFill>
                <a:latin typeface="TH SarabunPSK" panose="020B0500040200020003" pitchFamily="34" charset="-34"/>
                <a:cs typeface="TH SarabunPSK" panose="020B0500040200020003" pitchFamily="34" charset="-34"/>
              </a:rPr>
              <a:t>albinism)	</a:t>
            </a:r>
            <a:r>
              <a:rPr lang="th-TH" sz="2400" b="1" dirty="0">
                <a:solidFill>
                  <a:srgbClr val="002060"/>
                </a:solidFill>
                <a:latin typeface="TH SarabunPSK" panose="020B0500040200020003" pitchFamily="34" charset="-34"/>
                <a:cs typeface="TH SarabunPSK" panose="020B0500040200020003" pitchFamily="34" charset="-34"/>
              </a:rPr>
              <a:t>	</a:t>
            </a:r>
          </a:p>
          <a:p>
            <a:r>
              <a:rPr lang="th-TH" sz="2400" b="1" dirty="0">
                <a:solidFill>
                  <a:srgbClr val="002060"/>
                </a:solidFill>
                <a:latin typeface="TH SarabunPSK" panose="020B0500040200020003" pitchFamily="34" charset="-34"/>
                <a:cs typeface="TH SarabunPSK" panose="020B0500040200020003" pitchFamily="34" charset="-34"/>
              </a:rPr>
              <a:t>-โรคซิก</a:t>
            </a:r>
            <a:r>
              <a:rPr lang="th-TH" sz="2400" b="1" dirty="0" err="1">
                <a:solidFill>
                  <a:srgbClr val="002060"/>
                </a:solidFill>
                <a:latin typeface="TH SarabunPSK" panose="020B0500040200020003" pitchFamily="34" charset="-34"/>
                <a:cs typeface="TH SarabunPSK" panose="020B0500040200020003" pitchFamily="34" charset="-34"/>
              </a:rPr>
              <a:t>เกิล</a:t>
            </a:r>
            <a:r>
              <a:rPr lang="th-TH" sz="2400" b="1" dirty="0">
                <a:solidFill>
                  <a:srgbClr val="002060"/>
                </a:solidFill>
                <a:latin typeface="TH SarabunPSK" panose="020B0500040200020003" pitchFamily="34" charset="-34"/>
                <a:cs typeface="TH SarabunPSK" panose="020B0500040200020003" pitchFamily="34" charset="-34"/>
              </a:rPr>
              <a:t>เซลล์ (</a:t>
            </a:r>
            <a:r>
              <a:rPr lang="en-US" sz="2400" b="1" dirty="0">
                <a:solidFill>
                  <a:srgbClr val="002060"/>
                </a:solidFill>
                <a:latin typeface="TH SarabunPSK" panose="020B0500040200020003" pitchFamily="34" charset="-34"/>
                <a:cs typeface="TH SarabunPSK" panose="020B0500040200020003" pitchFamily="34" charset="-34"/>
              </a:rPr>
              <a:t>sickle cell disease)	</a:t>
            </a:r>
            <a:r>
              <a:rPr lang="th-TH" sz="2400" b="1" dirty="0">
                <a:solidFill>
                  <a:srgbClr val="002060"/>
                </a:solidFill>
                <a:latin typeface="TH SarabunPSK" panose="020B0500040200020003" pitchFamily="34" charset="-34"/>
                <a:cs typeface="TH SarabunPSK" panose="020B0500040200020003" pitchFamily="34" charset="-34"/>
              </a:rPr>
              <a:t>  -โรคธาลัสซีเมีย (</a:t>
            </a:r>
            <a:r>
              <a:rPr lang="en-US" sz="2400" b="1" dirty="0">
                <a:solidFill>
                  <a:srgbClr val="002060"/>
                </a:solidFill>
                <a:latin typeface="TH SarabunPSK" panose="020B0500040200020003" pitchFamily="34" charset="-34"/>
                <a:cs typeface="TH SarabunPSK" panose="020B0500040200020003" pitchFamily="34" charset="-34"/>
              </a:rPr>
              <a:t>thalassemia)</a:t>
            </a:r>
            <a:r>
              <a:rPr lang="th-TH" sz="2400" b="1" dirty="0">
                <a:solidFill>
                  <a:srgbClr val="002060"/>
                </a:solidFill>
                <a:latin typeface="TH SarabunPSK" panose="020B0500040200020003" pitchFamily="34" charset="-34"/>
                <a:cs typeface="TH SarabunPSK" panose="020B0500040200020003" pitchFamily="34" charset="-34"/>
              </a:rPr>
              <a:t>	</a:t>
            </a:r>
          </a:p>
          <a:p>
            <a:r>
              <a:rPr lang="th-TH" sz="2400" b="1" dirty="0">
                <a:solidFill>
                  <a:srgbClr val="002060"/>
                </a:solidFill>
                <a:latin typeface="TH SarabunPSK" panose="020B0500040200020003" pitchFamily="34" charset="-34"/>
                <a:cs typeface="TH SarabunPSK" panose="020B0500040200020003" pitchFamily="34" charset="-34"/>
              </a:rPr>
              <a:t>-โรคฮีโมฟีเลีย (</a:t>
            </a:r>
            <a:r>
              <a:rPr lang="en-US" sz="2400" b="1" dirty="0" err="1">
                <a:solidFill>
                  <a:srgbClr val="002060"/>
                </a:solidFill>
                <a:latin typeface="TH SarabunPSK" panose="020B0500040200020003" pitchFamily="34" charset="-34"/>
                <a:cs typeface="TH SarabunPSK" panose="020B0500040200020003" pitchFamily="34" charset="-34"/>
              </a:rPr>
              <a:t>hemoplilia</a:t>
            </a:r>
            <a:r>
              <a:rPr lang="en-US" sz="2400" b="1" dirty="0">
                <a:solidFill>
                  <a:srgbClr val="002060"/>
                </a:solidFill>
                <a:latin typeface="TH SarabunPSK" panose="020B0500040200020003" pitchFamily="34" charset="-34"/>
                <a:cs typeface="TH SarabunPSK" panose="020B0500040200020003" pitchFamily="34" charset="-34"/>
              </a:rPr>
              <a:t>)		</a:t>
            </a:r>
            <a:r>
              <a:rPr lang="th-TH" sz="2400" b="1" dirty="0">
                <a:solidFill>
                  <a:srgbClr val="002060"/>
                </a:solidFill>
                <a:latin typeface="TH SarabunPSK" panose="020B0500040200020003" pitchFamily="34" charset="-34"/>
                <a:cs typeface="TH SarabunPSK" panose="020B0500040200020003" pitchFamily="34" charset="-34"/>
              </a:rPr>
              <a:t>  -ตาบอดสี (</a:t>
            </a:r>
            <a:r>
              <a:rPr lang="en-US" sz="2400" b="1" dirty="0">
                <a:solidFill>
                  <a:srgbClr val="002060"/>
                </a:solidFill>
                <a:latin typeface="TH SarabunPSK" panose="020B0500040200020003" pitchFamily="34" charset="-34"/>
                <a:cs typeface="TH SarabunPSK" panose="020B0500040200020003" pitchFamily="34" charset="-34"/>
              </a:rPr>
              <a:t>color blindness)</a:t>
            </a:r>
          </a:p>
          <a:p>
            <a:r>
              <a:rPr lang="th-TH" sz="2400" b="1" dirty="0">
                <a:solidFill>
                  <a:srgbClr val="002060"/>
                </a:solidFill>
                <a:latin typeface="TH SarabunPSK" panose="020B0500040200020003" pitchFamily="34" charset="-34"/>
                <a:cs typeface="TH SarabunPSK" panose="020B0500040200020003" pitchFamily="34" charset="-34"/>
              </a:rPr>
              <a:t>-ภาวะพร่องเอนไซม์ จี- 6- พีดี (</a:t>
            </a:r>
            <a:r>
              <a:rPr lang="en-US" sz="2400" b="1" dirty="0">
                <a:solidFill>
                  <a:srgbClr val="002060"/>
                </a:solidFill>
                <a:latin typeface="TH SarabunPSK" panose="020B0500040200020003" pitchFamily="34" charset="-34"/>
                <a:cs typeface="TH SarabunPSK" panose="020B0500040200020003" pitchFamily="34" charset="-34"/>
              </a:rPr>
              <a:t>G-6-PD : glucose-6-phosphate dehydrogenase)</a:t>
            </a:r>
          </a:p>
          <a:p>
            <a:r>
              <a:rPr lang="th-TH" sz="2400" b="1" dirty="0">
                <a:solidFill>
                  <a:srgbClr val="002060"/>
                </a:solidFill>
                <a:latin typeface="TH SarabunPSK" panose="020B0500040200020003" pitchFamily="34" charset="-34"/>
                <a:cs typeface="TH SarabunPSK" panose="020B0500040200020003" pitchFamily="34" charset="-34"/>
              </a:rPr>
              <a:t>-โรค (</a:t>
            </a:r>
            <a:r>
              <a:rPr lang="en-US" sz="2400" b="1" dirty="0">
                <a:solidFill>
                  <a:srgbClr val="002060"/>
                </a:solidFill>
                <a:latin typeface="TH SarabunPSK" panose="020B0500040200020003" pitchFamily="34" charset="-34"/>
                <a:cs typeface="TH SarabunPSK" panose="020B0500040200020003" pitchFamily="34" charset="-34"/>
              </a:rPr>
              <a:t>disease) 				  -</a:t>
            </a:r>
            <a:r>
              <a:rPr lang="th-TH" sz="2400" b="1" dirty="0">
                <a:solidFill>
                  <a:srgbClr val="002060"/>
                </a:solidFill>
                <a:latin typeface="TH SarabunPSK" panose="020B0500040200020003" pitchFamily="34" charset="-34"/>
                <a:cs typeface="TH SarabunPSK" panose="020B0500040200020003" pitchFamily="34" charset="-34"/>
              </a:rPr>
              <a:t>พาหะของโรค (</a:t>
            </a:r>
            <a:r>
              <a:rPr lang="en-US" sz="2400" b="1" dirty="0">
                <a:solidFill>
                  <a:srgbClr val="002060"/>
                </a:solidFill>
                <a:latin typeface="TH SarabunPSK" panose="020B0500040200020003" pitchFamily="34" charset="-34"/>
                <a:cs typeface="TH SarabunPSK" panose="020B0500040200020003" pitchFamily="34" charset="-34"/>
              </a:rPr>
              <a:t>carrier)</a:t>
            </a:r>
          </a:p>
        </p:txBody>
      </p:sp>
      <p:sp>
        <p:nvSpPr>
          <p:cNvPr id="4" name="กล่องข้อความ 3"/>
          <p:cNvSpPr txBox="1"/>
          <p:nvPr/>
        </p:nvSpPr>
        <p:spPr>
          <a:xfrm>
            <a:off x="1091483" y="224626"/>
            <a:ext cx="7790599" cy="553998"/>
          </a:xfrm>
          <a:prstGeom prst="rect">
            <a:avLst/>
          </a:prstGeom>
          <a:noFill/>
        </p:spPr>
        <p:txBody>
          <a:bodyPr wrap="square" rtlCol="0">
            <a:spAutoFit/>
          </a:bodyPr>
          <a:lstStyle/>
          <a:p>
            <a:r>
              <a:rPr lang="th-TH" sz="3000" b="1" u="sng" dirty="0">
                <a:solidFill>
                  <a:schemeClr val="accent2">
                    <a:lumMod val="50000"/>
                  </a:schemeClr>
                </a:solidFill>
                <a:latin typeface="TH SarabunPSK" panose="020B0500040200020003" pitchFamily="34" charset="-34"/>
                <a:cs typeface="TH SarabunPSK" panose="020B0500040200020003" pitchFamily="34" charset="-34"/>
              </a:rPr>
              <a:t>ทบทวนคำศัพท์ โครโมโซมของมนุษย์และความผิดปกติทางพันธุกรรม</a:t>
            </a:r>
          </a:p>
        </p:txBody>
      </p:sp>
      <p:pic>
        <p:nvPicPr>
          <p:cNvPr id="9" name="รูปภาพ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963" y="184643"/>
            <a:ext cx="593981" cy="593981"/>
          </a:xfrm>
          <a:prstGeom prst="rect">
            <a:avLst/>
          </a:prstGeom>
        </p:spPr>
      </p:pic>
      <p:cxnSp>
        <p:nvCxnSpPr>
          <p:cNvPr id="5" name="ตัวเชื่อมต่อตรง 4">
            <a:extLst>
              <a:ext uri="{FF2B5EF4-FFF2-40B4-BE49-F238E27FC236}">
                <a16:creationId xmlns:a16="http://schemas.microsoft.com/office/drawing/2014/main" id="{57907EE1-E903-4528-B6EB-A966BE01E66A}"/>
              </a:ext>
            </a:extLst>
          </p:cNvPr>
          <p:cNvCxnSpPr/>
          <p:nvPr/>
        </p:nvCxnSpPr>
        <p:spPr>
          <a:xfrm>
            <a:off x="649704" y="1085504"/>
            <a:ext cx="0" cy="3420000"/>
          </a:xfrm>
          <a:prstGeom prst="line">
            <a:avLst/>
          </a:prstGeom>
          <a:ln>
            <a:solidFill>
              <a:srgbClr val="2A515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62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3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p:cNvSpPr/>
          <p:nvPr/>
        </p:nvSpPr>
        <p:spPr>
          <a:xfrm>
            <a:off x="1734669" y="966067"/>
            <a:ext cx="6320961" cy="861774"/>
          </a:xfrm>
          <a:prstGeom prst="rect">
            <a:avLst/>
          </a:prstGeom>
        </p:spPr>
        <p:txBody>
          <a:bodyPr wrap="none">
            <a:spAutoFit/>
          </a:bodyPr>
          <a:lstStyle/>
          <a:p>
            <a:r>
              <a:rPr lang="th-TH" sz="5000" b="1" u="sng" dirty="0">
                <a:solidFill>
                  <a:schemeClr val="accent2">
                    <a:lumMod val="50000"/>
                  </a:schemeClr>
                </a:solidFill>
                <a:latin typeface="TH SarabunPSK" panose="020B0500040200020003" pitchFamily="34" charset="-34"/>
                <a:cs typeface="TH SarabunPSK" panose="020B0500040200020003" pitchFamily="34" charset="-34"/>
              </a:rPr>
              <a:t>เรื่องที่ 3 สิ่งมีชีวิตดัดแปรพันธุกรรม</a:t>
            </a:r>
          </a:p>
        </p:txBody>
      </p:sp>
      <p:pic>
        <p:nvPicPr>
          <p:cNvPr id="9" name="รูปภาพ 8">
            <a:extLst>
              <a:ext uri="{FF2B5EF4-FFF2-40B4-BE49-F238E27FC236}">
                <a16:creationId xmlns:a16="http://schemas.microsoft.com/office/drawing/2014/main" id="{90212F2D-AD43-4DB2-A965-DDE8FF768C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1836" y="3671205"/>
            <a:ext cx="1052368" cy="1052368"/>
          </a:xfrm>
          <a:prstGeom prst="rect">
            <a:avLst/>
          </a:prstGeom>
        </p:spPr>
      </p:pic>
      <p:pic>
        <p:nvPicPr>
          <p:cNvPr id="12" name="รูปภาพ 11">
            <a:extLst>
              <a:ext uri="{FF2B5EF4-FFF2-40B4-BE49-F238E27FC236}">
                <a16:creationId xmlns:a16="http://schemas.microsoft.com/office/drawing/2014/main" id="{F002D61A-5926-43C3-9981-027A40FAF245}"/>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06646" y="2184045"/>
            <a:ext cx="540000" cy="540000"/>
          </a:xfrm>
          <a:prstGeom prst="rect">
            <a:avLst/>
          </a:prstGeom>
          <a:noFill/>
        </p:spPr>
      </p:pic>
      <p:pic>
        <p:nvPicPr>
          <p:cNvPr id="13" name="รูปภาพ 12">
            <a:extLst>
              <a:ext uri="{FF2B5EF4-FFF2-40B4-BE49-F238E27FC236}">
                <a16:creationId xmlns:a16="http://schemas.microsoft.com/office/drawing/2014/main" id="{546D2FC3-724A-4835-8E93-FC4F7A9E7FE4}"/>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035518" y="3065991"/>
            <a:ext cx="540000" cy="540000"/>
          </a:xfrm>
          <a:prstGeom prst="rect">
            <a:avLst/>
          </a:prstGeom>
          <a:noFill/>
        </p:spPr>
      </p:pic>
      <p:pic>
        <p:nvPicPr>
          <p:cNvPr id="11" name="รูปภาพ 10">
            <a:extLst>
              <a:ext uri="{FF2B5EF4-FFF2-40B4-BE49-F238E27FC236}">
                <a16:creationId xmlns:a16="http://schemas.microsoft.com/office/drawing/2014/main" id="{AA9699A9-DD39-4C38-9B85-8AB1C444593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370" y="1060115"/>
            <a:ext cx="540000" cy="540000"/>
          </a:xfrm>
          <a:prstGeom prst="rect">
            <a:avLst/>
          </a:prstGeom>
        </p:spPr>
      </p:pic>
      <p:sp>
        <p:nvSpPr>
          <p:cNvPr id="16" name="สี่เหลี่ยมผืนผ้า 15">
            <a:extLst>
              <a:ext uri="{FF2B5EF4-FFF2-40B4-BE49-F238E27FC236}">
                <a16:creationId xmlns:a16="http://schemas.microsoft.com/office/drawing/2014/main" id="{FC53E62B-A86E-474C-99F0-C7CD003C87C3}"/>
              </a:ext>
            </a:extLst>
          </p:cNvPr>
          <p:cNvSpPr/>
          <p:nvPr/>
        </p:nvSpPr>
        <p:spPr>
          <a:xfrm>
            <a:off x="2670378" y="2278093"/>
            <a:ext cx="4957642" cy="1323439"/>
          </a:xfrm>
          <a:prstGeom prst="rect">
            <a:avLst/>
          </a:prstGeom>
        </p:spPr>
        <p:txBody>
          <a:bodyPr wrap="square">
            <a:spAutoFit/>
          </a:bodyPr>
          <a:lstStyle/>
          <a:p>
            <a:r>
              <a:rPr lang="th-TH" sz="3000" b="1" dirty="0">
                <a:solidFill>
                  <a:srgbClr val="002060"/>
                </a:solidFill>
                <a:latin typeface="TH SarabunPSK" panose="020B0500040200020003" pitchFamily="34" charset="-34"/>
                <a:cs typeface="TH SarabunPSK" panose="020B0500040200020003" pitchFamily="34" charset="-34"/>
              </a:rPr>
              <a:t>ประโยชน์ของสิ่งมีชีวิตดัดแปรพันธุกรรม</a:t>
            </a:r>
          </a:p>
          <a:p>
            <a:endParaRPr lang="th-TH" sz="2000" b="1" dirty="0">
              <a:solidFill>
                <a:srgbClr val="002060"/>
              </a:solidFill>
              <a:latin typeface="TH SarabunPSK" panose="020B0500040200020003" pitchFamily="34" charset="-34"/>
              <a:cs typeface="TH SarabunPSK" panose="020B0500040200020003" pitchFamily="34" charset="-34"/>
            </a:endParaRPr>
          </a:p>
          <a:p>
            <a:r>
              <a:rPr lang="th-TH" sz="3000" b="1" dirty="0">
                <a:solidFill>
                  <a:srgbClr val="002060"/>
                </a:solidFill>
                <a:latin typeface="TH SarabunPSK" panose="020B0500040200020003" pitchFamily="34" charset="-34"/>
                <a:cs typeface="TH SarabunPSK" panose="020B0500040200020003" pitchFamily="34" charset="-34"/>
              </a:rPr>
              <a:t>ผลกระทบของสิ่งมีชีวิตดัดแปรพันธุกรรม</a:t>
            </a:r>
          </a:p>
        </p:txBody>
      </p:sp>
    </p:spTree>
    <p:extLst>
      <p:ext uri="{BB962C8B-B14F-4D97-AF65-F5344CB8AC3E}">
        <p14:creationId xmlns:p14="http://schemas.microsoft.com/office/powerpoint/2010/main" val="235154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9"/>
                                        </p:tgtEl>
                                        <p:attrNameLst>
                                          <p:attrName>r</p:attrName>
                                        </p:attrNameLst>
                                      </p:cBhvr>
                                    </p:animRot>
                                  </p:childTnLst>
                                </p:cTn>
                              </p:par>
                              <p:par>
                                <p:cTn id="7" presetID="8" presetClass="emph" presetSubtype="0" fill="hold" nodeType="withEffect">
                                  <p:stCondLst>
                                    <p:cond delay="0"/>
                                  </p:stCondLst>
                                  <p:childTnLst>
                                    <p:animRot by="21600000">
                                      <p:cBhvr>
                                        <p:cTn id="8"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1096188" y="1084408"/>
            <a:ext cx="7609628" cy="1292662"/>
          </a:xfrm>
          <a:prstGeom prst="rect">
            <a:avLst/>
          </a:prstGeom>
        </p:spPr>
        <p:txBody>
          <a:bodyPr wrap="square">
            <a:spAutoFit/>
          </a:bodyPr>
          <a:lstStyle/>
          <a:p>
            <a:r>
              <a:rPr lang="th-TH" sz="26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มนุษย์สามารถเลียนแบบกระบวนการเปลี่ยนแปลงพันธุกรรมของสิ่งมีชีวิตในธรรมชาติ เพื่อประยุกต์ใช้ให้เกิดประโยชน์ตามต้องการ  เรียกกระบวนการดัดแปรพันธุกรรมของสิ่งมีชีวิตโดยมนุษย์นี้ว่า </a:t>
            </a:r>
            <a:r>
              <a:rPr lang="th-TH" sz="26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พันธุวิศวกรรม (</a:t>
            </a:r>
            <a:r>
              <a:rPr lang="en-US" sz="26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genetic engineering)</a:t>
            </a:r>
            <a:endParaRPr lang="th-TH" sz="2600" b="1" dirty="0">
              <a:solidFill>
                <a:schemeClr val="accent2">
                  <a:lumMod val="50000"/>
                </a:schemeClr>
              </a:solidFill>
              <a:latin typeface="TH SarabunPSK" panose="020B0500040200020003" pitchFamily="34" charset="-34"/>
              <a:cs typeface="TH SarabunPSK" panose="020B0500040200020003" pitchFamily="34" charset="-34"/>
            </a:endParaRPr>
          </a:p>
        </p:txBody>
      </p:sp>
      <p:sp>
        <p:nvSpPr>
          <p:cNvPr id="5" name="สี่เหลี่ยมผืนผ้า 4"/>
          <p:cNvSpPr/>
          <p:nvPr/>
        </p:nvSpPr>
        <p:spPr>
          <a:xfrm>
            <a:off x="864305" y="364126"/>
            <a:ext cx="7709163" cy="707886"/>
          </a:xfrm>
          <a:prstGeom prst="rect">
            <a:avLst/>
          </a:prstGeom>
        </p:spPr>
        <p:txBody>
          <a:bodyPr wrap="none">
            <a:spAutoFit/>
          </a:bodyPr>
          <a:lstStyle/>
          <a:p>
            <a:pPr algn="ctr"/>
            <a:r>
              <a:rPr lang="th-TH" sz="4000" b="1" dirty="0">
                <a:solidFill>
                  <a:schemeClr val="accent2">
                    <a:lumMod val="50000"/>
                  </a:schemeClr>
                </a:solidFill>
                <a:latin typeface="TH SarabunPSK" panose="020B0500040200020003" pitchFamily="34" charset="-34"/>
                <a:cs typeface="TH SarabunPSK" panose="020B0500040200020003" pitchFamily="34" charset="-34"/>
              </a:rPr>
              <a:t>ประโยชน์และผลกระทบของสิ่งมีชีวิตดัดแปรพันธุกรรม</a:t>
            </a:r>
          </a:p>
        </p:txBody>
      </p:sp>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271" y="375574"/>
            <a:ext cx="510034" cy="510034"/>
          </a:xfrm>
          <a:prstGeom prst="rect">
            <a:avLst/>
          </a:prstGeom>
        </p:spPr>
      </p:pic>
      <p:sp>
        <p:nvSpPr>
          <p:cNvPr id="7" name="สี่เหลี่ยมผืนผ้า 6"/>
          <p:cNvSpPr/>
          <p:nvPr/>
        </p:nvSpPr>
        <p:spPr>
          <a:xfrm>
            <a:off x="963839" y="2485718"/>
            <a:ext cx="7709163" cy="2092881"/>
          </a:xfrm>
          <a:prstGeom prst="rect">
            <a:avLst/>
          </a:prstGeom>
        </p:spPr>
        <p:txBody>
          <a:bodyPr wrap="square">
            <a:spAutoFit/>
          </a:bodyPr>
          <a:lstStyle/>
          <a:p>
            <a:r>
              <a:rPr lang="th-TH" sz="26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พันธุวิศวกรรมใช้เทคนิคการนำชิ้นส่วนดีเอ็นเอ ซึ่งมียีนที่ควบคุมลักษณะที่มนุษย์ต้องการจากสิ่งมีชีวิตชนิดหนึ่งไปเชื่อมต่อกับดีเอ็นเอในเซลล์ของสิ่งมีชีวิต</a:t>
            </a:r>
          </a:p>
          <a:p>
            <a:r>
              <a:rPr lang="th-TH" sz="26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อีกชนิดหนึ่งจนเกิดเป็นสิ่งมีชีวิตที่มีลักษณะตามต้องการ เรียกสิ่งมีชีวิตที่ถูกสร้างขึ้น</a:t>
            </a:r>
          </a:p>
          <a:p>
            <a:r>
              <a:rPr lang="th-TH" sz="26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มาใหม่นี้ว่า </a:t>
            </a:r>
            <a:r>
              <a:rPr lang="th-TH" sz="26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สิ่งมีชีวิตดัดแปรพันธุกรรมหรือจีเอ็มโอ (</a:t>
            </a:r>
            <a:r>
              <a:rPr lang="en-US" sz="26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genetically modified organisms </a:t>
            </a:r>
            <a:r>
              <a:rPr lang="th-TH" sz="26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หรือ </a:t>
            </a:r>
            <a:r>
              <a:rPr lang="en-US" sz="26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GMOs) </a:t>
            </a:r>
            <a:endParaRPr lang="th-TH" sz="2600" b="1" dirty="0">
              <a:solidFill>
                <a:schemeClr val="accent2">
                  <a:lumMod val="50000"/>
                </a:schemeClr>
              </a:solidFill>
              <a:latin typeface="TH SarabunPSK" panose="020B0500040200020003" pitchFamily="34" charset="-34"/>
              <a:cs typeface="TH SarabunPSK" panose="020B0500040200020003" pitchFamily="34" charset="-34"/>
            </a:endParaRPr>
          </a:p>
        </p:txBody>
      </p:sp>
    </p:spTree>
    <p:extLst>
      <p:ext uri="{BB962C8B-B14F-4D97-AF65-F5344CB8AC3E}">
        <p14:creationId xmlns:p14="http://schemas.microsoft.com/office/powerpoint/2010/main" val="3034325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p:cNvSpPr/>
          <p:nvPr/>
        </p:nvSpPr>
        <p:spPr>
          <a:xfrm>
            <a:off x="1213814" y="165335"/>
            <a:ext cx="5768572" cy="707886"/>
          </a:xfrm>
          <a:prstGeom prst="rect">
            <a:avLst/>
          </a:prstGeom>
        </p:spPr>
        <p:txBody>
          <a:bodyPr wrap="squar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ประโยชน์ของสิ่งมีชีวิตดัดแปรพันธุกรรม</a:t>
            </a:r>
          </a:p>
        </p:txBody>
      </p:sp>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3018" y="249976"/>
            <a:ext cx="510034" cy="510034"/>
          </a:xfrm>
          <a:prstGeom prst="rect">
            <a:avLst/>
          </a:prstGeom>
        </p:spPr>
      </p:pic>
      <p:sp>
        <p:nvSpPr>
          <p:cNvPr id="2" name="สี่เหลี่ยมผืนผ้า 1"/>
          <p:cNvSpPr/>
          <p:nvPr/>
        </p:nvSpPr>
        <p:spPr>
          <a:xfrm>
            <a:off x="883629" y="760010"/>
            <a:ext cx="7767075" cy="2308324"/>
          </a:xfrm>
          <a:prstGeom prst="rect">
            <a:avLst/>
          </a:prstGeom>
        </p:spPr>
        <p:txBody>
          <a:bodyPr wrap="square">
            <a:spAutoFit/>
          </a:bodyPr>
          <a:lstStyle/>
          <a:p>
            <a:r>
              <a:rPr lang="th-TH" sz="24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4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ปัจจุบันมนุษย์ใช้</a:t>
            </a:r>
            <a:r>
              <a:rPr lang="th-TH" sz="24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ประโยชน์จากสิ่งมีชีวิตที่เกิดจากการดัดแปรพันธุกรรม</a:t>
            </a:r>
            <a:r>
              <a:rPr lang="th-TH" sz="24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เช่น</a:t>
            </a:r>
            <a:r>
              <a:rPr lang="th-TH" sz="24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p>
          <a:p>
            <a:r>
              <a:rPr lang="th-TH" sz="24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แบคทีเรียที่สามารถผลิตอินซูลินของมนุษย์สำหรับรักษาผู้ป่วยโรคเบาหวาน </a:t>
            </a:r>
          </a:p>
          <a:p>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 แบคทีเรียที่สามารถย่อยสลายน้ำมันและพลาสติกเพื่อแก้ปัญหาสิ่งแวดล้อม 	</a:t>
            </a:r>
          </a:p>
          <a:p>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 ข้าวสีทองที่มีวิตามินเอสูง ป้องกันโรคตาบอดในเด็กเนื่องจากขาดวิตามินเอ </a:t>
            </a:r>
          </a:p>
          <a:p>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 ฝ้ายบีทีที่หนต่อแมลงศัตรูพืช </a:t>
            </a:r>
          </a:p>
          <a:p>
            <a:r>
              <a:rPr lang="th-TH" sz="24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 ข้าวโพดดัดแปรพันธุกรรมที่ทนต่อสารกำจัดวัชพืช </a:t>
            </a:r>
            <a:endParaRPr lang="th-TH" sz="2400" b="1" dirty="0">
              <a:solidFill>
                <a:srgbClr val="002060"/>
              </a:solidFill>
              <a:latin typeface="TH SarabunPSK" panose="020B0500040200020003" pitchFamily="34" charset="-34"/>
              <a:cs typeface="TH SarabunPSK" panose="020B0500040200020003" pitchFamily="34" charset="-34"/>
            </a:endParaRPr>
          </a:p>
        </p:txBody>
      </p:sp>
      <p:pic>
        <p:nvPicPr>
          <p:cNvPr id="24578" name="Picture 2" descr="https://greenworld.or.th/wp-content/uploads/2017/01/golden-rice.si_.jpg"/>
          <p:cNvPicPr>
            <a:picLocks noChangeAspect="1" noChangeArrowheads="1"/>
          </p:cNvPicPr>
          <p:nvPr/>
        </p:nvPicPr>
        <p:blipFill rotWithShape="1">
          <a:blip r:embed="rId3">
            <a:extLst>
              <a:ext uri="{28A0092B-C50C-407E-A947-70E740481C1C}">
                <a14:useLocalDpi xmlns:a14="http://schemas.microsoft.com/office/drawing/2010/main" val="0"/>
              </a:ext>
            </a:extLst>
          </a:blip>
          <a:srcRect l="48360" t="28323" r="11182" b="13515"/>
          <a:stretch/>
        </p:blipFill>
        <p:spPr bwMode="auto">
          <a:xfrm>
            <a:off x="1987092" y="3055172"/>
            <a:ext cx="2479604" cy="200447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pic>
        <p:nvPicPr>
          <p:cNvPr id="24580" name="Picture 4" descr="เคนยาเตรียมปลูกฝ้ายบีทีเพื่อกันค้ากันแล้ว - เข้มข้น กับคนข่าวเกษตร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5749" y="3055173"/>
            <a:ext cx="3038039" cy="200447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24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p:cNvSpPr/>
          <p:nvPr/>
        </p:nvSpPr>
        <p:spPr>
          <a:xfrm>
            <a:off x="1920770" y="76200"/>
            <a:ext cx="5791970"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ผลกระทบของสิ่งมีชีวิตดัดแปรพันธุกรรม</a:t>
            </a:r>
          </a:p>
        </p:txBody>
      </p:sp>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1954" y="175126"/>
            <a:ext cx="510034" cy="510034"/>
          </a:xfrm>
          <a:prstGeom prst="rect">
            <a:avLst/>
          </a:prstGeom>
        </p:spPr>
      </p:pic>
      <p:sp>
        <p:nvSpPr>
          <p:cNvPr id="3" name="สี่เหลี่ยมผืนผ้า 2"/>
          <p:cNvSpPr/>
          <p:nvPr/>
        </p:nvSpPr>
        <p:spPr>
          <a:xfrm>
            <a:off x="409074" y="661981"/>
            <a:ext cx="8734926" cy="2569934"/>
          </a:xfrm>
          <a:prstGeom prst="rect">
            <a:avLst/>
          </a:prstGeom>
        </p:spPr>
        <p:txBody>
          <a:bodyPr wrap="square">
            <a:spAutoFit/>
          </a:bodyPr>
          <a:lstStyle/>
          <a:p>
            <a:pPr>
              <a:lnSpc>
                <a:spcPct val="115000"/>
              </a:lnSpc>
              <a:spcAft>
                <a:spcPts val="0"/>
              </a:spcAft>
              <a:tabLst>
                <a:tab pos="586740" algn="l"/>
                <a:tab pos="767080" algn="l"/>
              </a:tabLst>
            </a:pPr>
            <a:r>
              <a:rPr lang="th-TH" sz="28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ตัวอย่างผลกระทบ</a:t>
            </a:r>
            <a:r>
              <a:rPr lang="th-TH" sz="2800" b="1" u="sng" dirty="0">
                <a:solidFill>
                  <a:schemeClr val="accent2">
                    <a:lumMod val="50000"/>
                  </a:schemeClr>
                </a:solidFill>
                <a:latin typeface="TH SarabunPSK" panose="020B0500040200020003" pitchFamily="34" charset="-34"/>
                <a:cs typeface="TH SarabunPSK" panose="020B0500040200020003" pitchFamily="34" charset="-34"/>
              </a:rPr>
              <a:t>สิ่งมีชีวิตดัดแปรพันธุกรรม</a:t>
            </a:r>
            <a:r>
              <a:rPr lang="th-TH" sz="28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ต่อสิ่งมีชีวิตอื่น เช่น </a:t>
            </a:r>
          </a:p>
          <a:p>
            <a:pPr>
              <a:lnSpc>
                <a:spcPct val="115000"/>
              </a:lnSpc>
              <a:spcAft>
                <a:spcPts val="0"/>
              </a:spcAft>
              <a:tabLst>
                <a:tab pos="586740" algn="l"/>
                <a:tab pos="767080" algn="l"/>
              </a:tabLst>
            </a:pPr>
            <a:r>
              <a:rPr lang="th-TH" sz="28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ข้าวโพดบีที </a:t>
            </a: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ซึ่งเป็นข้าวโพดที่ได้รับยีนของแบคทีเรียที่ควบคุมการสร้างสารที่เป็นพิษต่อระบบย่อยอาหารของแมลง ทำให้ข้าวโพดบีทีสามารถต้านทานหนอนเจาะฝักข้าวโพด                   ซึ่งเป็นแมลงศัตรูพืช และยังพบว่าเรณูของข้าวโพดบีทีนั้นเป็นพิษต่อหนอนผีเสื้อจักรพรรติ ทำให้ผีเสื้อจักรพรรดิซึ่งเป็นแมลงที่ช่วยผสมเกสรให้พืชชนิดอื่นมีจำนวนลดลง</a:t>
            </a:r>
            <a:endParaRPr lang="en-US" sz="28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pic>
        <p:nvPicPr>
          <p:cNvPr id="29698" name="Picture 2" descr="สิ่งมีชีวิตดัดแปรพันธุกรรม คืออะไร และมีข้อควรระวังในการใช้อย่างไร"/>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7170" y="3130250"/>
            <a:ext cx="3816583" cy="2013249"/>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15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พืชดัดแปรพันธุกรรม | มองญี่ปุ่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1552" y="-1"/>
            <a:ext cx="5143501" cy="51435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สี่เหลี่ยมผืนผ้า 3"/>
          <p:cNvSpPr/>
          <p:nvPr/>
        </p:nvSpPr>
        <p:spPr>
          <a:xfrm>
            <a:off x="852084" y="632758"/>
            <a:ext cx="2995863" cy="1938992"/>
          </a:xfrm>
          <a:prstGeom prst="rect">
            <a:avLst/>
          </a:prstGeom>
          <a:ln>
            <a:noFill/>
          </a:ln>
        </p:spPr>
        <p:txBody>
          <a:bodyPr wrap="square">
            <a:spAutoFit/>
          </a:bodyPr>
          <a:lstStyle/>
          <a:p>
            <a:r>
              <a:rPr lang="th-TH" sz="4000" b="1" dirty="0">
                <a:solidFill>
                  <a:srgbClr val="002060"/>
                </a:solidFill>
                <a:latin typeface="TH SarabunPSK" panose="020B0500040200020003" pitchFamily="34" charset="-34"/>
                <a:cs typeface="TH SarabunPSK" panose="020B0500040200020003" pitchFamily="34" charset="-34"/>
              </a:rPr>
              <a:t>สื่อนำเสนอเกี่ยวกับ</a:t>
            </a:r>
          </a:p>
          <a:p>
            <a:r>
              <a:rPr lang="th-TH" sz="4000" b="1" dirty="0">
                <a:solidFill>
                  <a:srgbClr val="002060"/>
                </a:solidFill>
                <a:latin typeface="TH SarabunPSK" panose="020B0500040200020003" pitchFamily="34" charset="-34"/>
                <a:cs typeface="TH SarabunPSK" panose="020B0500040200020003" pitchFamily="34" charset="-34"/>
              </a:rPr>
              <a:t>สิ่งมีชีวิตดัดแปร</a:t>
            </a:r>
          </a:p>
          <a:p>
            <a:r>
              <a:rPr lang="th-TH" sz="4000" b="1" dirty="0">
                <a:solidFill>
                  <a:srgbClr val="002060"/>
                </a:solidFill>
                <a:latin typeface="TH SarabunPSK" panose="020B0500040200020003" pitchFamily="34" charset="-34"/>
                <a:cs typeface="TH SarabunPSK" panose="020B0500040200020003" pitchFamily="34" charset="-34"/>
              </a:rPr>
              <a:t>พันธุกรรม</a:t>
            </a:r>
          </a:p>
        </p:txBody>
      </p:sp>
      <p:pic>
        <p:nvPicPr>
          <p:cNvPr id="5" name="รูปภาพ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050" y="632758"/>
            <a:ext cx="510034" cy="510034"/>
          </a:xfrm>
          <a:prstGeom prst="rect">
            <a:avLst/>
          </a:prstGeom>
        </p:spPr>
      </p:pic>
    </p:spTree>
    <p:extLst>
      <p:ext uri="{BB962C8B-B14F-4D97-AF65-F5344CB8AC3E}">
        <p14:creationId xmlns:p14="http://schemas.microsoft.com/office/powerpoint/2010/main" val="244194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3.bp.blogspot.com/-Xe4la2iw8D0/WDp8v95C1CI/AAAAAAAAALg/qN_ERid-h_QRq2oHHRnoC2Y6VRrsGG5GwCLcB/s1600/olmag.cogmo-food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71317" y="782256"/>
            <a:ext cx="6367457" cy="3792616"/>
          </a:xfrm>
          <a:prstGeom prst="rect">
            <a:avLst/>
          </a:prstGeom>
          <a:noFill/>
          <a:extLst>
            <a:ext uri="{909E8E84-426E-40DD-AFC4-6F175D3DCCD1}">
              <a14:hiddenFill xmlns:a14="http://schemas.microsoft.com/office/drawing/2010/main">
                <a:solidFill>
                  <a:srgbClr val="FFFFFF"/>
                </a:solidFill>
              </a14:hiddenFill>
            </a:ext>
          </a:extLst>
        </p:spPr>
      </p:pic>
      <p:sp>
        <p:nvSpPr>
          <p:cNvPr id="7" name="สี่เหลี่ยมผืนผ้า 6"/>
          <p:cNvSpPr/>
          <p:nvPr/>
        </p:nvSpPr>
        <p:spPr>
          <a:xfrm>
            <a:off x="1671317" y="4628218"/>
            <a:ext cx="6367457" cy="523220"/>
          </a:xfrm>
          <a:prstGeom prst="rect">
            <a:avLst/>
          </a:prstGeom>
        </p:spPr>
        <p:txBody>
          <a:bodyPr wrap="square">
            <a:spAutoFit/>
          </a:bodyPr>
          <a:lstStyle/>
          <a:p>
            <a:pPr algn="ctr"/>
            <a:r>
              <a:rPr lang="th-TH" sz="2800" b="1" dirty="0">
                <a:solidFill>
                  <a:srgbClr val="002060"/>
                </a:solidFill>
                <a:latin typeface="SW SuwitUPC" panose="020B0604020202020204" pitchFamily="34" charset="-34"/>
                <a:cs typeface="SW SuwitUPC" panose="020B0604020202020204" pitchFamily="34" charset="-34"/>
              </a:rPr>
              <a:t>ภาพแสดง ตัวอย่างพืชผักและผลไม้ที่มีการดัดแปรพันธุกรรม </a:t>
            </a:r>
          </a:p>
        </p:txBody>
      </p:sp>
      <p:sp>
        <p:nvSpPr>
          <p:cNvPr id="6" name="สี่เหลี่ยมผืนผ้า 5">
            <a:extLst>
              <a:ext uri="{FF2B5EF4-FFF2-40B4-BE49-F238E27FC236}">
                <a16:creationId xmlns:a16="http://schemas.microsoft.com/office/drawing/2014/main" id="{7593EBB1-C458-49FC-922F-9DF46074B413}"/>
              </a:ext>
            </a:extLst>
          </p:cNvPr>
          <p:cNvSpPr/>
          <p:nvPr/>
        </p:nvSpPr>
        <p:spPr>
          <a:xfrm>
            <a:off x="1568966" y="173296"/>
            <a:ext cx="7329390" cy="707886"/>
          </a:xfrm>
          <a:prstGeom prst="rect">
            <a:avLst/>
          </a:prstGeom>
          <a:ln>
            <a:noFill/>
          </a:ln>
        </p:spPr>
        <p:txBody>
          <a:bodyPr wrap="square">
            <a:spAutoFit/>
          </a:bodyPr>
          <a:lstStyle/>
          <a:p>
            <a:r>
              <a:rPr lang="th-TH" sz="4000" b="1" dirty="0">
                <a:solidFill>
                  <a:srgbClr val="002060"/>
                </a:solidFill>
                <a:latin typeface="TH SarabunPSK" panose="020B0500040200020003" pitchFamily="34" charset="-34"/>
                <a:cs typeface="TH SarabunPSK" panose="020B0500040200020003" pitchFamily="34" charset="-34"/>
              </a:rPr>
              <a:t>สื่อนำเสนอเกี่ยวกับสิ่งมีชีวิตดัดแปรพันธุกรรม</a:t>
            </a:r>
          </a:p>
        </p:txBody>
      </p:sp>
      <p:pic>
        <p:nvPicPr>
          <p:cNvPr id="8" name="รูปภาพ 7">
            <a:extLst>
              <a:ext uri="{FF2B5EF4-FFF2-40B4-BE49-F238E27FC236}">
                <a16:creationId xmlns:a16="http://schemas.microsoft.com/office/drawing/2014/main" id="{464C8D8F-2030-4BB9-A783-C2FDD07568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6110" y="272222"/>
            <a:ext cx="510034" cy="510034"/>
          </a:xfrm>
          <a:prstGeom prst="rect">
            <a:avLst/>
          </a:prstGeom>
        </p:spPr>
      </p:pic>
    </p:spTree>
    <p:extLst>
      <p:ext uri="{BB962C8B-B14F-4D97-AF65-F5344CB8AC3E}">
        <p14:creationId xmlns:p14="http://schemas.microsoft.com/office/powerpoint/2010/main" val="34259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รูปภาพ 2"/>
          <p:cNvPicPr>
            <a:picLocks noChangeAspect="1"/>
          </p:cNvPicPr>
          <p:nvPr/>
        </p:nvPicPr>
        <p:blipFill>
          <a:blip r:embed="rId2"/>
          <a:stretch>
            <a:fillRect/>
          </a:stretch>
        </p:blipFill>
        <p:spPr>
          <a:xfrm>
            <a:off x="4336160" y="0"/>
            <a:ext cx="4807840" cy="5143500"/>
          </a:xfrm>
          <a:prstGeom prst="rect">
            <a:avLst/>
          </a:prstGeom>
        </p:spPr>
      </p:pic>
      <p:sp>
        <p:nvSpPr>
          <p:cNvPr id="7" name="สี่เหลี่ยมผืนผ้า 6"/>
          <p:cNvSpPr/>
          <p:nvPr/>
        </p:nvSpPr>
        <p:spPr>
          <a:xfrm>
            <a:off x="-453696" y="3506941"/>
            <a:ext cx="5534029" cy="1384995"/>
          </a:xfrm>
          <a:prstGeom prst="rect">
            <a:avLst/>
          </a:prstGeom>
        </p:spPr>
        <p:txBody>
          <a:bodyPr wrap="square">
            <a:spAutoFit/>
          </a:bodyPr>
          <a:lstStyle/>
          <a:p>
            <a:pPr algn="ctr"/>
            <a:r>
              <a:rPr lang="th-TH" sz="2800" b="1" dirty="0">
                <a:solidFill>
                  <a:srgbClr val="002060"/>
                </a:solidFill>
                <a:latin typeface="TH SarabunPSK" panose="020B0500040200020003" pitchFamily="34" charset="-34"/>
                <a:cs typeface="TH SarabunPSK" panose="020B0500040200020003" pitchFamily="34" charset="-34"/>
              </a:rPr>
              <a:t>วิธีการพัฒนาพืชดัดแปลงพันธุกรรมด้วย</a:t>
            </a:r>
          </a:p>
          <a:p>
            <a:pPr algn="ctr"/>
            <a:r>
              <a:rPr lang="th-TH" sz="2800" b="1" dirty="0">
                <a:solidFill>
                  <a:srgbClr val="002060"/>
                </a:solidFill>
                <a:latin typeface="TH SarabunPSK" panose="020B0500040200020003" pitchFamily="34" charset="-34"/>
                <a:cs typeface="TH SarabunPSK" panose="020B0500040200020003" pitchFamily="34" charset="-34"/>
              </a:rPr>
              <a:t>เทคโนโลยีพันธุวิศวกรรม </a:t>
            </a:r>
          </a:p>
          <a:p>
            <a:pPr algn="ctr"/>
            <a:r>
              <a:rPr lang="th-TH" sz="2800" b="1" dirty="0">
                <a:solidFill>
                  <a:srgbClr val="002060"/>
                </a:solidFill>
                <a:latin typeface="TH SarabunPSK" panose="020B0500040200020003" pitchFamily="34" charset="-34"/>
                <a:cs typeface="TH SarabunPSK" panose="020B0500040200020003" pitchFamily="34" charset="-34"/>
              </a:rPr>
              <a:t>ที่มา: </a:t>
            </a:r>
            <a:r>
              <a:rPr lang="en-US" sz="2800" b="1" dirty="0">
                <a:solidFill>
                  <a:srgbClr val="002060"/>
                </a:solidFill>
                <a:latin typeface="TH SarabunPSK" panose="020B0500040200020003" pitchFamily="34" charset="-34"/>
                <a:cs typeface="TH SarabunPSK" panose="020B0500040200020003" pitchFamily="34" charset="-34"/>
              </a:rPr>
              <a:t>Mirkov (2003)</a:t>
            </a:r>
            <a:endParaRPr lang="th-TH" sz="2800" b="1" dirty="0">
              <a:solidFill>
                <a:srgbClr val="002060"/>
              </a:solidFill>
              <a:latin typeface="TH SarabunPSK" panose="020B0500040200020003" pitchFamily="34" charset="-34"/>
              <a:cs typeface="TH SarabunPSK" panose="020B0500040200020003" pitchFamily="34" charset="-34"/>
            </a:endParaRPr>
          </a:p>
        </p:txBody>
      </p:sp>
      <p:sp>
        <p:nvSpPr>
          <p:cNvPr id="8" name="สี่เหลี่ยมผืนผ้า 7">
            <a:extLst>
              <a:ext uri="{FF2B5EF4-FFF2-40B4-BE49-F238E27FC236}">
                <a16:creationId xmlns:a16="http://schemas.microsoft.com/office/drawing/2014/main" id="{3E09E1A6-887B-4624-9317-A57494A81257}"/>
              </a:ext>
            </a:extLst>
          </p:cNvPr>
          <p:cNvSpPr/>
          <p:nvPr/>
        </p:nvSpPr>
        <p:spPr>
          <a:xfrm>
            <a:off x="852084" y="632758"/>
            <a:ext cx="2995863" cy="1938992"/>
          </a:xfrm>
          <a:prstGeom prst="rect">
            <a:avLst/>
          </a:prstGeom>
          <a:ln>
            <a:noFill/>
          </a:ln>
        </p:spPr>
        <p:txBody>
          <a:bodyPr wrap="square">
            <a:spAutoFit/>
          </a:bodyPr>
          <a:lstStyle/>
          <a:p>
            <a:r>
              <a:rPr lang="th-TH" sz="4000" b="1" dirty="0">
                <a:solidFill>
                  <a:srgbClr val="002060"/>
                </a:solidFill>
                <a:latin typeface="TH SarabunPSK" panose="020B0500040200020003" pitchFamily="34" charset="-34"/>
                <a:cs typeface="TH SarabunPSK" panose="020B0500040200020003" pitchFamily="34" charset="-34"/>
              </a:rPr>
              <a:t>สื่อนำเสนอเกี่ยวกับ</a:t>
            </a:r>
          </a:p>
          <a:p>
            <a:r>
              <a:rPr lang="th-TH" sz="4000" b="1" dirty="0">
                <a:solidFill>
                  <a:srgbClr val="002060"/>
                </a:solidFill>
                <a:latin typeface="TH SarabunPSK" panose="020B0500040200020003" pitchFamily="34" charset="-34"/>
                <a:cs typeface="TH SarabunPSK" panose="020B0500040200020003" pitchFamily="34" charset="-34"/>
              </a:rPr>
              <a:t>สิ่งมีชีวิตดัดแปร</a:t>
            </a:r>
          </a:p>
          <a:p>
            <a:r>
              <a:rPr lang="th-TH" sz="4000" b="1" dirty="0">
                <a:solidFill>
                  <a:srgbClr val="002060"/>
                </a:solidFill>
                <a:latin typeface="TH SarabunPSK" panose="020B0500040200020003" pitchFamily="34" charset="-34"/>
                <a:cs typeface="TH SarabunPSK" panose="020B0500040200020003" pitchFamily="34" charset="-34"/>
              </a:rPr>
              <a:t>พันธุกรรม</a:t>
            </a:r>
          </a:p>
        </p:txBody>
      </p:sp>
      <p:pic>
        <p:nvPicPr>
          <p:cNvPr id="9" name="รูปภาพ 8">
            <a:extLst>
              <a:ext uri="{FF2B5EF4-FFF2-40B4-BE49-F238E27FC236}">
                <a16:creationId xmlns:a16="http://schemas.microsoft.com/office/drawing/2014/main" id="{9F4E8B75-6FDA-419D-AFFD-7187EA3EC8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050" y="632758"/>
            <a:ext cx="510034" cy="510034"/>
          </a:xfrm>
          <a:prstGeom prst="rect">
            <a:avLst/>
          </a:prstGeom>
        </p:spPr>
      </p:pic>
    </p:spTree>
    <p:extLst>
      <p:ext uri="{BB962C8B-B14F-4D97-AF65-F5344CB8AC3E}">
        <p14:creationId xmlns:p14="http://schemas.microsoft.com/office/powerpoint/2010/main" val="111252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388088" y="1165883"/>
            <a:ext cx="8367823" cy="3808735"/>
          </a:xfrm>
          <a:prstGeom prst="rect">
            <a:avLst/>
          </a:prstGeom>
        </p:spPr>
        <p:txBody>
          <a:bodyPr wrap="square">
            <a:spAutoFit/>
          </a:bodyPr>
          <a:lstStyle/>
          <a:p>
            <a:pPr algn="thaiDist">
              <a:lnSpc>
                <a:spcPct val="115000"/>
              </a:lnSpc>
              <a:spcAft>
                <a:spcPts val="0"/>
              </a:spcAft>
              <a:tabLst>
                <a:tab pos="586740" algn="l"/>
                <a:tab pos="767080" algn="l"/>
              </a:tabLst>
            </a:pP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สิ่งมีชีวิตแต่ละชนิดมีลักษณะเฉพาะซึ่งแตกต่างจากสิ่งมีชีวิตชนิดอื่น ๆ เช่น คนมีลักษณะแตกต่างจากแมวและนก ถ้าสังเกตลักษณะต่าง ๆ ของคน แม้ว่าจะมีลักษณะโดยรวมเหมือนกัน แต่ก็มีรายละเอียดของแต่ละลักษณะที่แตกต่างกัน เช่น บางคนมีหนังตาชั้นเดียว บางคนมีหนังตาสองชั้น บางคนสูง บางคนเตี้ย </a:t>
            </a:r>
            <a:r>
              <a:rPr lang="th-TH" sz="30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ลักษณะต่าง ๆ เหล่านี้ สามารถถ่ายทอดจากรุ่นหนึ่งไปยังรุ่นต่อ ๆ ไปได้ เรียกลักษณะที่ถ่ายทอดไปได้นี้ว่า</a:t>
            </a: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3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ลักษณะทางพันธุกรรม (</a:t>
            </a:r>
            <a:r>
              <a:rPr lang="en-US" sz="3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genetic trait)</a:t>
            </a:r>
            <a:r>
              <a:rPr lang="th-TH" sz="30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30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การถ่ายทอดลักษณะทางพันธุกรรมของสิ่งมีชีวิตเกี่ยวข้องกับโครงสร้างของเซลล์</a:t>
            </a:r>
            <a:endParaRPr lang="en-US" sz="3000" b="1" dirty="0">
              <a:solidFill>
                <a:srgbClr val="002060"/>
              </a:solidFill>
              <a:effectLst/>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2" name="สี่เหลี่ยมผืนผ้า 1"/>
          <p:cNvSpPr/>
          <p:nvPr/>
        </p:nvSpPr>
        <p:spPr>
          <a:xfrm>
            <a:off x="946221" y="475795"/>
            <a:ext cx="7209025"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โครงสร้างที่เกี่ยวข้องกับการถ่ายทอดทางพันธุกรรม</a:t>
            </a:r>
          </a:p>
        </p:txBody>
      </p:sp>
      <p:pic>
        <p:nvPicPr>
          <p:cNvPr id="7" name="รูปภาพ 6">
            <a:extLst>
              <a:ext uri="{FF2B5EF4-FFF2-40B4-BE49-F238E27FC236}">
                <a16:creationId xmlns:a16="http://schemas.microsoft.com/office/drawing/2014/main" id="{DA82D3F9-611A-426B-A57F-20FF16B8316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088" y="475795"/>
            <a:ext cx="540000" cy="540000"/>
          </a:xfrm>
          <a:prstGeom prst="rect">
            <a:avLst/>
          </a:prstGeom>
        </p:spPr>
      </p:pic>
    </p:spTree>
    <p:extLst>
      <p:ext uri="{BB962C8B-B14F-4D97-AF65-F5344CB8AC3E}">
        <p14:creationId xmlns:p14="http://schemas.microsoft.com/office/powerpoint/2010/main" val="365949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สี่เหลี่ยมผืนผ้า 4"/>
          <p:cNvSpPr/>
          <p:nvPr/>
        </p:nvSpPr>
        <p:spPr>
          <a:xfrm>
            <a:off x="1528008" y="132848"/>
            <a:ext cx="5931571" cy="1323439"/>
          </a:xfrm>
          <a:prstGeom prst="rect">
            <a:avLst/>
          </a:prstGeom>
        </p:spPr>
        <p:txBody>
          <a:bodyPr wrap="square">
            <a:spAutoFit/>
          </a:bodyPr>
          <a:lstStyle/>
          <a:p>
            <a:pPr algn="r"/>
            <a:r>
              <a:rPr lang="th-TH" sz="4000" b="1" dirty="0">
                <a:solidFill>
                  <a:srgbClr val="002060"/>
                </a:solidFill>
                <a:latin typeface="TH SarabunPSK" panose="020B0500040200020003" pitchFamily="34" charset="-34"/>
                <a:cs typeface="TH SarabunPSK" panose="020B0500040200020003" pitchFamily="34" charset="-34"/>
              </a:rPr>
              <a:t>สื่อนำเสนอเกี่ยวกับสิ่งมีชีวิตดัดแปรพันธุกรรม</a:t>
            </a:r>
          </a:p>
        </p:txBody>
      </p:sp>
      <p:pic>
        <p:nvPicPr>
          <p:cNvPr id="6" name="รูปภาพ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1806" y="197852"/>
            <a:ext cx="510034" cy="510034"/>
          </a:xfrm>
          <a:prstGeom prst="rect">
            <a:avLst/>
          </a:prstGeom>
        </p:spPr>
      </p:pic>
      <p:sp>
        <p:nvSpPr>
          <p:cNvPr id="7" name="สี่เหลี่ยมผืนผ้า 6"/>
          <p:cNvSpPr/>
          <p:nvPr/>
        </p:nvSpPr>
        <p:spPr>
          <a:xfrm>
            <a:off x="1498188" y="4435614"/>
            <a:ext cx="6387644" cy="707886"/>
          </a:xfrm>
          <a:prstGeom prst="rect">
            <a:avLst/>
          </a:prstGeom>
        </p:spPr>
        <p:txBody>
          <a:bodyPr wrap="square">
            <a:spAutoFit/>
          </a:bodyPr>
          <a:lstStyle/>
          <a:p>
            <a:pPr algn="ctr"/>
            <a:r>
              <a:rPr lang="th-TH" sz="2000" b="1" dirty="0">
                <a:solidFill>
                  <a:srgbClr val="002060"/>
                </a:solidFill>
                <a:latin typeface="TH SarabunPSK" panose="020B0500040200020003" pitchFamily="34" charset="-34"/>
                <a:cs typeface="TH SarabunPSK" panose="020B0500040200020003" pitchFamily="34" charset="-34"/>
              </a:rPr>
              <a:t>ที่มา: ทีมข่าวรายงานพิเศษ คมชัดลึก</a:t>
            </a:r>
            <a:r>
              <a:rPr lang="en-US" sz="2000" b="1" dirty="0">
                <a:solidFill>
                  <a:srgbClr val="002060"/>
                </a:solidFill>
                <a:latin typeface="TH SarabunPSK" panose="020B0500040200020003" pitchFamily="34" charset="-34"/>
                <a:cs typeface="TH SarabunPSK" panose="020B0500040200020003" pitchFamily="34" charset="-34"/>
              </a:rPr>
              <a:t>http://oknation.nationtv.tv/blog/bypunnee/2015/12/09/entry-2/comment</a:t>
            </a:r>
            <a:endParaRPr lang="th-TH" sz="2000" b="1" dirty="0">
              <a:solidFill>
                <a:srgbClr val="002060"/>
              </a:solidFill>
              <a:latin typeface="TH SarabunPSK" panose="020B0500040200020003" pitchFamily="34" charset="-34"/>
              <a:cs typeface="TH SarabunPSK" panose="020B0500040200020003" pitchFamily="34" charset="-34"/>
            </a:endParaRPr>
          </a:p>
        </p:txBody>
      </p:sp>
      <p:pic>
        <p:nvPicPr>
          <p:cNvPr id="31746" name="Picture 2" descr="http://oknation.nationtv.tv/blog/home/user_data/file_data/201512/09/39184fff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946" y="814387"/>
            <a:ext cx="6096000" cy="3514726"/>
          </a:xfrm>
          <a:prstGeom prst="rect">
            <a:avLst/>
          </a:prstGeom>
          <a:noFill/>
          <a:ln>
            <a:solidFill>
              <a:schemeClr val="accent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75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1515190" y="1984626"/>
            <a:ext cx="6881383" cy="1708160"/>
          </a:xfrm>
          <a:prstGeom prst="rect">
            <a:avLst/>
          </a:prstGeom>
        </p:spPr>
        <p:txBody>
          <a:bodyPr wrap="square">
            <a:spAutoFit/>
          </a:bodyPr>
          <a:lstStyle/>
          <a:p>
            <a:r>
              <a:rPr lang="th-TH" sz="3500" b="1" dirty="0">
                <a:solidFill>
                  <a:srgbClr val="002060"/>
                </a:solidFill>
                <a:latin typeface="TH SarabunPSK" panose="020B0500040200020003" pitchFamily="34" charset="-34"/>
                <a:cs typeface="TH SarabunPSK" panose="020B0500040200020003" pitchFamily="34" charset="-34"/>
              </a:rPr>
              <a:t>- พันธุวิศวกรรม (</a:t>
            </a:r>
            <a:r>
              <a:rPr lang="en-US" sz="3500" b="1" dirty="0">
                <a:solidFill>
                  <a:srgbClr val="002060"/>
                </a:solidFill>
                <a:latin typeface="TH SarabunPSK" panose="020B0500040200020003" pitchFamily="34" charset="-34"/>
                <a:cs typeface="TH SarabunPSK" panose="020B0500040200020003" pitchFamily="34" charset="-34"/>
              </a:rPr>
              <a:t>genetic engineering)</a:t>
            </a:r>
          </a:p>
          <a:p>
            <a:r>
              <a:rPr lang="th-TH" sz="3500" b="1" dirty="0">
                <a:solidFill>
                  <a:srgbClr val="002060"/>
                </a:solidFill>
                <a:latin typeface="TH SarabunPSK" panose="020B0500040200020003" pitchFamily="34" charset="-34"/>
                <a:cs typeface="TH SarabunPSK" panose="020B0500040200020003" pitchFamily="34" charset="-34"/>
              </a:rPr>
              <a:t>- สิ่งมีชีวิตดัดแปรพันธุกรรมหรือจีเอ็มโอ </a:t>
            </a:r>
          </a:p>
          <a:p>
            <a:r>
              <a:rPr lang="th-TH" sz="3500" b="1" dirty="0">
                <a:solidFill>
                  <a:srgbClr val="002060"/>
                </a:solidFill>
                <a:latin typeface="TH SarabunPSK" panose="020B0500040200020003" pitchFamily="34" charset="-34"/>
                <a:cs typeface="TH SarabunPSK" panose="020B0500040200020003" pitchFamily="34" charset="-34"/>
              </a:rPr>
              <a:t>  (</a:t>
            </a:r>
            <a:r>
              <a:rPr lang="en-US" sz="3500" b="1" dirty="0">
                <a:solidFill>
                  <a:srgbClr val="002060"/>
                </a:solidFill>
                <a:latin typeface="TH SarabunPSK" panose="020B0500040200020003" pitchFamily="34" charset="-34"/>
                <a:cs typeface="TH SarabunPSK" panose="020B0500040200020003" pitchFamily="34" charset="-34"/>
              </a:rPr>
              <a:t>genetically modifed organisms </a:t>
            </a:r>
            <a:r>
              <a:rPr lang="th-TH" sz="3500" b="1" dirty="0">
                <a:solidFill>
                  <a:srgbClr val="002060"/>
                </a:solidFill>
                <a:latin typeface="TH SarabunPSK" panose="020B0500040200020003" pitchFamily="34" charset="-34"/>
                <a:cs typeface="TH SarabunPSK" panose="020B0500040200020003" pitchFamily="34" charset="-34"/>
              </a:rPr>
              <a:t>หรือ </a:t>
            </a:r>
            <a:r>
              <a:rPr lang="en-US" sz="3500" b="1" dirty="0">
                <a:solidFill>
                  <a:srgbClr val="002060"/>
                </a:solidFill>
                <a:latin typeface="TH SarabunPSK" panose="020B0500040200020003" pitchFamily="34" charset="-34"/>
                <a:cs typeface="TH SarabunPSK" panose="020B0500040200020003" pitchFamily="34" charset="-34"/>
              </a:rPr>
              <a:t>GMOs)</a:t>
            </a:r>
            <a:endParaRPr lang="th-TH" sz="3500" b="1" dirty="0">
              <a:solidFill>
                <a:srgbClr val="002060"/>
              </a:solidFill>
              <a:latin typeface="TH SarabunPSK" panose="020B0500040200020003" pitchFamily="34" charset="-34"/>
              <a:cs typeface="TH SarabunPSK" panose="020B0500040200020003" pitchFamily="34" charset="-34"/>
            </a:endParaRPr>
          </a:p>
        </p:txBody>
      </p:sp>
      <p:sp>
        <p:nvSpPr>
          <p:cNvPr id="4" name="กล่องข้อความ 3"/>
          <p:cNvSpPr txBox="1"/>
          <p:nvPr/>
        </p:nvSpPr>
        <p:spPr>
          <a:xfrm>
            <a:off x="754367" y="970624"/>
            <a:ext cx="7347453" cy="707886"/>
          </a:xfrm>
          <a:prstGeom prst="rect">
            <a:avLst/>
          </a:prstGeom>
          <a:noFill/>
        </p:spPr>
        <p:txBody>
          <a:bodyPr wrap="square" rtlCol="0">
            <a:spAutoFit/>
          </a:bodyPr>
          <a:lstStyle/>
          <a:p>
            <a:pPr algn="ctr"/>
            <a:r>
              <a:rPr lang="th-TH" sz="4000" b="1" dirty="0">
                <a:solidFill>
                  <a:schemeClr val="accent2">
                    <a:lumMod val="50000"/>
                  </a:schemeClr>
                </a:solidFill>
                <a:latin typeface="TH SarabunPSK" panose="020B0500040200020003" pitchFamily="34" charset="-34"/>
                <a:cs typeface="TH SarabunPSK" panose="020B0500040200020003" pitchFamily="34" charset="-34"/>
              </a:rPr>
              <a:t>  </a:t>
            </a:r>
            <a:r>
              <a:rPr lang="th-TH" sz="4000" b="1" u="sng" dirty="0">
                <a:solidFill>
                  <a:schemeClr val="accent2">
                    <a:lumMod val="50000"/>
                  </a:schemeClr>
                </a:solidFill>
                <a:latin typeface="TH SarabunPSK" panose="020B0500040200020003" pitchFamily="34" charset="-34"/>
                <a:cs typeface="TH SarabunPSK" panose="020B0500040200020003" pitchFamily="34" charset="-34"/>
              </a:rPr>
              <a:t>ทบทวนคำศัพท์</a:t>
            </a:r>
            <a:r>
              <a:rPr lang="th-TH" sz="4000" b="1" dirty="0">
                <a:solidFill>
                  <a:schemeClr val="accent2">
                    <a:lumMod val="50000"/>
                  </a:schemeClr>
                </a:solidFill>
                <a:latin typeface="TH SarabunPSK" panose="020B0500040200020003" pitchFamily="34" charset="-34"/>
                <a:cs typeface="TH SarabunPSK" panose="020B0500040200020003" pitchFamily="34" charset="-34"/>
              </a:rPr>
              <a:t>สิ่งมีชีวิตดัดแปรพันธุกรรม</a:t>
            </a:r>
          </a:p>
        </p:txBody>
      </p:sp>
      <p:pic>
        <p:nvPicPr>
          <p:cNvPr id="11" name="รูปภาพ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4381" y="970390"/>
            <a:ext cx="510034" cy="510034"/>
          </a:xfrm>
          <a:prstGeom prst="rect">
            <a:avLst/>
          </a:prstGeom>
        </p:spPr>
      </p:pic>
    </p:spTree>
    <p:extLst>
      <p:ext uri="{BB962C8B-B14F-4D97-AF65-F5344CB8AC3E}">
        <p14:creationId xmlns:p14="http://schemas.microsoft.com/office/powerpoint/2010/main" val="301133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สี่เหลี่ยมผืนผ้า 1">
            <a:extLst>
              <a:ext uri="{FF2B5EF4-FFF2-40B4-BE49-F238E27FC236}">
                <a16:creationId xmlns:a16="http://schemas.microsoft.com/office/drawing/2014/main" id="{2D9FB295-BB83-4BCB-AC54-211B8C2B1526}"/>
              </a:ext>
            </a:extLst>
          </p:cNvPr>
          <p:cNvSpPr/>
          <p:nvPr/>
        </p:nvSpPr>
        <p:spPr>
          <a:xfrm>
            <a:off x="1110735" y="1360663"/>
            <a:ext cx="7728467" cy="3416320"/>
          </a:xfrm>
          <a:prstGeom prst="rect">
            <a:avLst/>
          </a:prstGeom>
        </p:spPr>
        <p:txBody>
          <a:bodyPr wrap="square">
            <a:spAutoFit/>
          </a:bodyPr>
          <a:lstStyle/>
          <a:p>
            <a:r>
              <a:rPr lang="th-TH" sz="2400" b="1" dirty="0">
                <a:solidFill>
                  <a:srgbClr val="002060"/>
                </a:solidFill>
                <a:latin typeface="TH SarabunPSK" panose="020B0500040200020003" pitchFamily="34" charset="-34"/>
                <a:cs typeface="TH SarabunPSK" panose="020B0500040200020003" pitchFamily="34" charset="-34"/>
              </a:rPr>
              <a:t>- คู่มือการใช้หลักสูตรกลุ่มสาระการเรียนรู้วิทยาศาสตร์ (ฉบับปรับปรุง พ.ศ. 2560)</a:t>
            </a:r>
          </a:p>
          <a:p>
            <a:r>
              <a:rPr lang="th-TH" sz="2400" b="1" dirty="0">
                <a:solidFill>
                  <a:srgbClr val="002060"/>
                </a:solidFill>
                <a:latin typeface="TH SarabunPSK" panose="020B0500040200020003" pitchFamily="34" charset="-34"/>
                <a:cs typeface="TH SarabunPSK" panose="020B0500040200020003" pitchFamily="34" charset="-34"/>
              </a:rPr>
              <a:t>ตามหลักสูตรแกนกลางการศึกษาขั้นพื้นฐาน พุทธศักราช 2551 ระดับมัธยมศึกษาตอนต้น</a:t>
            </a:r>
          </a:p>
          <a:p>
            <a:r>
              <a:rPr lang="th-TH" sz="2400" b="1" dirty="0">
                <a:solidFill>
                  <a:srgbClr val="002060"/>
                </a:solidFill>
                <a:latin typeface="TH SarabunPSK" panose="020B0500040200020003" pitchFamily="34" charset="-34"/>
                <a:cs typeface="TH SarabunPSK" panose="020B0500040200020003" pitchFamily="34" charset="-34"/>
              </a:rPr>
              <a:t>จัดทำโดยสถาบันส่งเสริมการสอนวิทยาศาสตร์และเทคโนโลยี กระทรวงศึกษาธิการ</a:t>
            </a:r>
          </a:p>
          <a:p>
            <a:r>
              <a:rPr lang="th-TH" sz="2400" b="1" dirty="0">
                <a:solidFill>
                  <a:srgbClr val="002060"/>
                </a:solidFill>
                <a:latin typeface="TH SarabunPSK" panose="020B0500040200020003" pitchFamily="34" charset="-34"/>
                <a:cs typeface="TH SarabunPSK" panose="020B0500040200020003" pitchFamily="34" charset="-34"/>
              </a:rPr>
              <a:t>- เขียนแผนการจัดการเรียนรู้ โดยศึกษาตัวชี้วัดและสาระการเรียนรู้แกนกลางกลุ่มสาระ</a:t>
            </a:r>
          </a:p>
          <a:p>
            <a:r>
              <a:rPr lang="th-TH" sz="2400" b="1" dirty="0">
                <a:solidFill>
                  <a:srgbClr val="002060"/>
                </a:solidFill>
                <a:latin typeface="TH SarabunPSK" panose="020B0500040200020003" pitchFamily="34" charset="-34"/>
                <a:cs typeface="TH SarabunPSK" panose="020B0500040200020003" pitchFamily="34" charset="-34"/>
              </a:rPr>
              <a:t>การเรียนรู้วิทยาศาสตร์ (ฉบับปรับปรุง พ.ศ. 2560) ตามหลักสูตรแกนกลางการศึกษา</a:t>
            </a:r>
          </a:p>
          <a:p>
            <a:r>
              <a:rPr lang="th-TH" sz="2400" b="1" dirty="0">
                <a:solidFill>
                  <a:srgbClr val="002060"/>
                </a:solidFill>
                <a:latin typeface="TH SarabunPSK" panose="020B0500040200020003" pitchFamily="34" charset="-34"/>
                <a:cs typeface="TH SarabunPSK" panose="020B0500040200020003" pitchFamily="34" charset="-34"/>
              </a:rPr>
              <a:t>ขั้นพื้นฐาน พุทธศักราช 2551</a:t>
            </a:r>
          </a:p>
          <a:p>
            <a:r>
              <a:rPr lang="th-TH" sz="2400" b="1" dirty="0">
                <a:solidFill>
                  <a:srgbClr val="002060"/>
                </a:solidFill>
                <a:latin typeface="TH SarabunPSK" panose="020B0500040200020003" pitchFamily="34" charset="-34"/>
                <a:cs typeface="TH SarabunPSK" panose="020B0500040200020003" pitchFamily="34" charset="-34"/>
              </a:rPr>
              <a:t>-หนังสือเรียนรายวิชาพื้นฐานวิทยาศาสตร์และเทคโนโลยี ชั้นมัธยมศึกษาปีที่ 3 เล่ม 1 </a:t>
            </a:r>
          </a:p>
          <a:p>
            <a:r>
              <a:rPr lang="th-TH" sz="2400" b="1" dirty="0">
                <a:solidFill>
                  <a:srgbClr val="002060"/>
                </a:solidFill>
                <a:latin typeface="TH SarabunPSK" panose="020B0500040200020003" pitchFamily="34" charset="-34"/>
                <a:cs typeface="TH SarabunPSK" panose="020B0500040200020003" pitchFamily="34" charset="-34"/>
              </a:rPr>
              <a:t>ตามหลักสูตรแกนกลางการศึกษาขั้นพื้นฐาน พุทธศักราช 2551 (ฉบับปรับปรุง พ.ศ. 2560) สสวท. กระทรวงศึกษาธิการ</a:t>
            </a:r>
          </a:p>
        </p:txBody>
      </p:sp>
      <p:sp>
        <p:nvSpPr>
          <p:cNvPr id="4" name="Oval 35">
            <a:extLst>
              <a:ext uri="{FF2B5EF4-FFF2-40B4-BE49-F238E27FC236}">
                <a16:creationId xmlns:a16="http://schemas.microsoft.com/office/drawing/2014/main" id="{20F6C5C8-92C9-4AC3-AC5D-ACF53C8FC12C}"/>
              </a:ext>
            </a:extLst>
          </p:cNvPr>
          <p:cNvSpPr/>
          <p:nvPr/>
        </p:nvSpPr>
        <p:spPr>
          <a:xfrm>
            <a:off x="701942" y="596206"/>
            <a:ext cx="527982" cy="584709"/>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rgbClr val="002060"/>
              </a:solidFill>
            </a:endParaRPr>
          </a:p>
        </p:txBody>
      </p:sp>
      <p:pic>
        <p:nvPicPr>
          <p:cNvPr id="5" name="Picture 4" descr="http://www.google.rs/blank.html | งานฝีมือเด็กก่อนวัยเรียน, สติก ...">
            <a:extLst>
              <a:ext uri="{FF2B5EF4-FFF2-40B4-BE49-F238E27FC236}">
                <a16:creationId xmlns:a16="http://schemas.microsoft.com/office/drawing/2014/main" id="{E0233C99-5F7F-4358-8FDA-8A080EBD40C6}"/>
              </a:ext>
            </a:extLst>
          </p:cNvPr>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4662" t="27884" r="16129" b="52035"/>
          <a:stretch/>
        </p:blipFill>
        <p:spPr bwMode="auto">
          <a:xfrm>
            <a:off x="1349112" y="405307"/>
            <a:ext cx="3149318" cy="94420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4" descr="Chemical, green, medical, potion, science icon">
            <a:extLst>
              <a:ext uri="{FF2B5EF4-FFF2-40B4-BE49-F238E27FC236}">
                <a16:creationId xmlns:a16="http://schemas.microsoft.com/office/drawing/2014/main" id="{6D00CBC1-DBE5-4466-8385-A817F34AC8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22630" y="311085"/>
            <a:ext cx="1154949" cy="1154949"/>
          </a:xfrm>
          <a:prstGeom prst="rect">
            <a:avLst/>
          </a:prstGeom>
          <a:noFill/>
          <a:extLst>
            <a:ext uri="{909E8E84-426E-40DD-AFC4-6F175D3DCCD1}">
              <a14:hiddenFill xmlns:a14="http://schemas.microsoft.com/office/drawing/2010/main">
                <a:solidFill>
                  <a:srgbClr val="FFFFFF"/>
                </a:solidFill>
              </a14:hiddenFill>
            </a:ext>
          </a:extLst>
        </p:spPr>
      </p:pic>
      <p:sp>
        <p:nvSpPr>
          <p:cNvPr id="7" name="สี่เหลี่ยมผืนผ้า 6">
            <a:extLst>
              <a:ext uri="{FF2B5EF4-FFF2-40B4-BE49-F238E27FC236}">
                <a16:creationId xmlns:a16="http://schemas.microsoft.com/office/drawing/2014/main" id="{FC5B455D-ECA3-4B2F-A7F1-EA1348C1AFA2}"/>
              </a:ext>
            </a:extLst>
          </p:cNvPr>
          <p:cNvSpPr/>
          <p:nvPr/>
        </p:nvSpPr>
        <p:spPr>
          <a:xfrm>
            <a:off x="1603770" y="558051"/>
            <a:ext cx="2640001" cy="707886"/>
          </a:xfrm>
          <a:prstGeom prst="rect">
            <a:avLst/>
          </a:prstGeom>
        </p:spPr>
        <p:txBody>
          <a:bodyPr wrap="square">
            <a:spAutoFit/>
          </a:bodyPr>
          <a:lstStyle/>
          <a:p>
            <a:pPr algn="ctr"/>
            <a:r>
              <a:rPr lang="th-TH" sz="4000" b="1" dirty="0">
                <a:solidFill>
                  <a:schemeClr val="accent2">
                    <a:lumMod val="50000"/>
                  </a:schemeClr>
                </a:solidFill>
                <a:latin typeface="TH SarabunPSK" panose="020B0500040200020003" pitchFamily="34" charset="-34"/>
                <a:cs typeface="TH SarabunPSK" panose="020B0500040200020003" pitchFamily="34" charset="-34"/>
              </a:rPr>
              <a:t>ข้อมูลอ้างอิงจาก</a:t>
            </a:r>
          </a:p>
        </p:txBody>
      </p:sp>
    </p:spTree>
    <p:extLst>
      <p:ext uri="{BB962C8B-B14F-4D97-AF65-F5344CB8AC3E}">
        <p14:creationId xmlns:p14="http://schemas.microsoft.com/office/powerpoint/2010/main" val="331879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สี่เหลี่ยมผืนผ้า 5"/>
          <p:cNvSpPr/>
          <p:nvPr/>
        </p:nvSpPr>
        <p:spPr>
          <a:xfrm>
            <a:off x="759096" y="1417598"/>
            <a:ext cx="7974016" cy="3323987"/>
          </a:xfrm>
          <a:prstGeom prst="rect">
            <a:avLst/>
          </a:prstGeom>
        </p:spPr>
        <p:txBody>
          <a:bodyPr wrap="square">
            <a:spAutoFit/>
          </a:bodyPr>
          <a:lstStyle/>
          <a:p>
            <a:pPr algn="thaiDist"/>
            <a:r>
              <a:rPr lang="th-TH" sz="3000" b="1" dirty="0">
                <a:solidFill>
                  <a:srgbClr val="002060"/>
                </a:solidFill>
                <a:latin typeface="TH SarabunPSK" panose="020B0500040200020003" pitchFamily="34" charset="-34"/>
                <a:cs typeface="TH SarabunPSK" panose="020B0500040200020003" pitchFamily="34" charset="-34"/>
              </a:rPr>
              <a:t>          โครงสร้างพื้นฐานของเชลล์ประกอบด้วย เยื่อหุ้มเซลล์ ไซโทพลาซึม และนิวเคลียส ภายในนิวเคลียส มีสารพันธุกรรมที่กำหนดลักษณะของสิ่งมีชีวิต ซึ่งสามารถถ่ายทอดจากพ่อแม่ไปสู่ลูกได้ บางเซลล์มีลักษณะเหมือนกัน บางเซลล์มีลักษณะแตกต่างกัน บางเซลล์จะเห็นนิวเคลียส                       </a:t>
            </a:r>
            <a:r>
              <a:rPr lang="th-TH" sz="3000" b="1" dirty="0">
                <a:solidFill>
                  <a:schemeClr val="accent2">
                    <a:lumMod val="50000"/>
                  </a:schemeClr>
                </a:solidFill>
                <a:latin typeface="TH SarabunPSK" panose="020B0500040200020003" pitchFamily="34" charset="-34"/>
                <a:cs typeface="TH SarabunPSK" panose="020B0500040200020003" pitchFamily="34" charset="-34"/>
              </a:rPr>
              <a:t>มีลักษณะกลม เห็นขอบเขตของนิวเคลียสชัดเจน บางเซลล์ไม่เห็นขอบเขตของนิวเคลียสแต่จะเห็นโครงสร้างที่มีลักษณะเป็นท่อน เรียกว่า</a:t>
            </a:r>
            <a:r>
              <a:rPr lang="th-TH" sz="3000" b="1" dirty="0">
                <a:solidFill>
                  <a:srgbClr val="002060"/>
                </a:solidFill>
                <a:latin typeface="TH SarabunPSK" panose="020B0500040200020003" pitchFamily="34" charset="-34"/>
                <a:cs typeface="TH SarabunPSK" panose="020B0500040200020003" pitchFamily="34" charset="-34"/>
              </a:rPr>
              <a:t> </a:t>
            </a:r>
            <a:r>
              <a:rPr lang="th-TH" sz="3000" b="1" u="sng" dirty="0">
                <a:solidFill>
                  <a:schemeClr val="accent2">
                    <a:lumMod val="50000"/>
                  </a:schemeClr>
                </a:solidFill>
                <a:latin typeface="TH SarabunPSK" panose="020B0500040200020003" pitchFamily="34" charset="-34"/>
                <a:cs typeface="TH SarabunPSK" panose="020B0500040200020003" pitchFamily="34" charset="-34"/>
              </a:rPr>
              <a:t>โครโมโซม (chromosome)</a:t>
            </a:r>
          </a:p>
        </p:txBody>
      </p:sp>
      <p:sp>
        <p:nvSpPr>
          <p:cNvPr id="7" name="สี่เหลี่ยมผืนผ้า 6">
            <a:extLst>
              <a:ext uri="{FF2B5EF4-FFF2-40B4-BE49-F238E27FC236}">
                <a16:creationId xmlns:a16="http://schemas.microsoft.com/office/drawing/2014/main" id="{AB7E0505-B264-4037-9C57-C0FF32B4917D}"/>
              </a:ext>
            </a:extLst>
          </p:cNvPr>
          <p:cNvSpPr/>
          <p:nvPr/>
        </p:nvSpPr>
        <p:spPr>
          <a:xfrm>
            <a:off x="946221" y="571490"/>
            <a:ext cx="7209025"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โครงสร้างที่เกี่ยวข้องกับการถ่ายทอดทางพันธุกรรม</a:t>
            </a:r>
          </a:p>
        </p:txBody>
      </p:sp>
      <p:pic>
        <p:nvPicPr>
          <p:cNvPr id="10" name="รูปภาพ 9">
            <a:extLst>
              <a:ext uri="{FF2B5EF4-FFF2-40B4-BE49-F238E27FC236}">
                <a16:creationId xmlns:a16="http://schemas.microsoft.com/office/drawing/2014/main" id="{70D7F27C-C150-497B-B2B3-BCE2DFC407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221" y="571490"/>
            <a:ext cx="540000" cy="540000"/>
          </a:xfrm>
          <a:prstGeom prst="rect">
            <a:avLst/>
          </a:prstGeom>
        </p:spPr>
      </p:pic>
    </p:spTree>
    <p:extLst>
      <p:ext uri="{BB962C8B-B14F-4D97-AF65-F5344CB8AC3E}">
        <p14:creationId xmlns:p14="http://schemas.microsoft.com/office/powerpoint/2010/main" val="129833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รูปภาพ 6" descr="C:\Users\LENOVO\Documents\Originals\Image_20200506_0001.jpg"/>
          <p:cNvPicPr/>
          <p:nvPr/>
        </p:nvPicPr>
        <p:blipFill rotWithShape="1">
          <a:blip r:embed="rId2" cstate="print">
            <a:extLst>
              <a:ext uri="{28A0092B-C50C-407E-A947-70E740481C1C}">
                <a14:useLocalDpi xmlns:a14="http://schemas.microsoft.com/office/drawing/2010/main" val="0"/>
              </a:ext>
            </a:extLst>
          </a:blip>
          <a:srcRect l="3545" t="10884" r="56565" b="73480"/>
          <a:stretch/>
        </p:blipFill>
        <p:spPr bwMode="auto">
          <a:xfrm>
            <a:off x="536444" y="1183095"/>
            <a:ext cx="4441074" cy="2756848"/>
          </a:xfrm>
          <a:prstGeom prst="rect">
            <a:avLst/>
          </a:prstGeom>
          <a:noFill/>
          <a:ln>
            <a:solidFill>
              <a:schemeClr val="accent2">
                <a:lumMod val="50000"/>
              </a:schemeClr>
            </a:solidFill>
          </a:ln>
          <a:extLst>
            <a:ext uri="{53640926-AAD7-44D8-BBD7-CCE9431645EC}">
              <a14:shadowObscured xmlns:a14="http://schemas.microsoft.com/office/drawing/2010/main"/>
            </a:ext>
          </a:extLst>
        </p:spPr>
      </p:pic>
      <p:sp>
        <p:nvSpPr>
          <p:cNvPr id="6" name="สี่เหลี่ยมผืนผ้า 5"/>
          <p:cNvSpPr/>
          <p:nvPr/>
        </p:nvSpPr>
        <p:spPr>
          <a:xfrm>
            <a:off x="365601" y="4025977"/>
            <a:ext cx="4441074" cy="461665"/>
          </a:xfrm>
          <a:prstGeom prst="rect">
            <a:avLst/>
          </a:prstGeom>
        </p:spPr>
        <p:txBody>
          <a:bodyPr wrap="square">
            <a:spAutoFit/>
          </a:bodyPr>
          <a:lstStyle/>
          <a:p>
            <a:pPr algn="ctr"/>
            <a:r>
              <a:rPr lang="th-TH" sz="2400" b="1" dirty="0">
                <a:solidFill>
                  <a:srgbClr val="002060"/>
                </a:solidFill>
                <a:latin typeface="TH SarabunPSK" panose="020B0500040200020003" pitchFamily="34" charset="-34"/>
                <a:cs typeface="TH SarabunPSK" panose="020B0500040200020003" pitchFamily="34" charset="-34"/>
              </a:rPr>
              <a:t>ภาพแสดง โครงสร้างภายในเซลล์ปลายรากหอม</a:t>
            </a:r>
          </a:p>
        </p:txBody>
      </p:sp>
      <p:pic>
        <p:nvPicPr>
          <p:cNvPr id="2053" name="Picture 5" descr="Chromosome : รูปร่าง จำนวน ลักษณะของโครโมโซ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685" y="1150225"/>
            <a:ext cx="3716301" cy="2789717"/>
          </a:xfrm>
          <a:prstGeom prst="rect">
            <a:avLst/>
          </a:prstGeom>
          <a:noFill/>
          <a:ln>
            <a:solidFill>
              <a:schemeClr val="accent2">
                <a:lumMod val="50000"/>
              </a:schemeClr>
            </a:solidFill>
          </a:ln>
          <a:extLst>
            <a:ext uri="{909E8E84-426E-40DD-AFC4-6F175D3DCCD1}">
              <a14:hiddenFill xmlns:a14="http://schemas.microsoft.com/office/drawing/2010/main">
                <a:solidFill>
                  <a:srgbClr val="FFFFFF"/>
                </a:solidFill>
              </a14:hiddenFill>
            </a:ext>
          </a:extLst>
        </p:spPr>
      </p:pic>
      <p:sp>
        <p:nvSpPr>
          <p:cNvPr id="8" name="สี่เหลี่ยมผืนผ้า 7"/>
          <p:cNvSpPr/>
          <p:nvPr/>
        </p:nvSpPr>
        <p:spPr>
          <a:xfrm>
            <a:off x="609629" y="4367015"/>
            <a:ext cx="3914917" cy="646331"/>
          </a:xfrm>
          <a:prstGeom prst="rect">
            <a:avLst/>
          </a:prstGeom>
        </p:spPr>
        <p:txBody>
          <a:bodyPr wrap="square">
            <a:spAutoFit/>
          </a:bodyPr>
          <a:lstStyle/>
          <a:p>
            <a:pPr algn="ctr"/>
            <a:r>
              <a:rPr lang="th-TH" sz="1800" b="1" dirty="0">
                <a:solidFill>
                  <a:srgbClr val="002060"/>
                </a:solidFill>
                <a:latin typeface="TH SarabunPSK" panose="020B0500040200020003" pitchFamily="34" charset="-34"/>
                <a:cs typeface="TH SarabunPSK" panose="020B0500040200020003" pitchFamily="34" charset="-34"/>
              </a:rPr>
              <a:t>ที่มา: ผศ.ปริศนา จริยวิทยาวัฒน์ คณะวิทยาศาสตร์ มหาวิทยาลัยเชียงใหม่</a:t>
            </a:r>
          </a:p>
        </p:txBody>
      </p:sp>
      <p:sp>
        <p:nvSpPr>
          <p:cNvPr id="13" name="สี่เหลี่ยมผืนผ้า 12"/>
          <p:cNvSpPr/>
          <p:nvPr/>
        </p:nvSpPr>
        <p:spPr>
          <a:xfrm>
            <a:off x="5038118" y="4025977"/>
            <a:ext cx="3914916" cy="461665"/>
          </a:xfrm>
          <a:prstGeom prst="rect">
            <a:avLst/>
          </a:prstGeom>
        </p:spPr>
        <p:txBody>
          <a:bodyPr wrap="square">
            <a:spAutoFit/>
          </a:bodyPr>
          <a:lstStyle/>
          <a:p>
            <a:pPr algn="ctr"/>
            <a:r>
              <a:rPr lang="th-TH" sz="2400" b="1" dirty="0">
                <a:solidFill>
                  <a:srgbClr val="002060"/>
                </a:solidFill>
                <a:latin typeface="TH SarabunPSK" panose="020B0500040200020003" pitchFamily="34" charset="-34"/>
                <a:cs typeface="TH SarabunPSK" panose="020B0500040200020003" pitchFamily="34" charset="-34"/>
              </a:rPr>
              <a:t>ภาพแสดง แบบจำลองโครงสร้างภายในเซลล์</a:t>
            </a:r>
          </a:p>
        </p:txBody>
      </p:sp>
      <p:sp>
        <p:nvSpPr>
          <p:cNvPr id="11" name="สี่เหลี่ยมผืนผ้า 10">
            <a:extLst>
              <a:ext uri="{FF2B5EF4-FFF2-40B4-BE49-F238E27FC236}">
                <a16:creationId xmlns:a16="http://schemas.microsoft.com/office/drawing/2014/main" id="{766663FF-86E6-41A0-87EE-0AF722E2C169}"/>
              </a:ext>
            </a:extLst>
          </p:cNvPr>
          <p:cNvSpPr/>
          <p:nvPr/>
        </p:nvSpPr>
        <p:spPr>
          <a:xfrm>
            <a:off x="946221" y="431707"/>
            <a:ext cx="7209025"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โครงสร้างที่เกี่ยวข้องกับการถ่ายทอดทางพันธุกรรม</a:t>
            </a:r>
          </a:p>
        </p:txBody>
      </p:sp>
      <p:pic>
        <p:nvPicPr>
          <p:cNvPr id="15" name="รูปภาพ 14">
            <a:extLst>
              <a:ext uri="{FF2B5EF4-FFF2-40B4-BE49-F238E27FC236}">
                <a16:creationId xmlns:a16="http://schemas.microsoft.com/office/drawing/2014/main" id="{39384FAD-9E7D-437B-9C5F-1637D2ACF9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601" y="431707"/>
            <a:ext cx="540000" cy="540000"/>
          </a:xfrm>
          <a:prstGeom prst="rect">
            <a:avLst/>
          </a:prstGeom>
        </p:spPr>
      </p:pic>
    </p:spTree>
    <p:extLst>
      <p:ext uri="{BB962C8B-B14F-4D97-AF65-F5344CB8AC3E}">
        <p14:creationId xmlns:p14="http://schemas.microsoft.com/office/powerpoint/2010/main" val="4182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สี่เหลี่ยมผืนผ้า 2"/>
          <p:cNvSpPr/>
          <p:nvPr/>
        </p:nvSpPr>
        <p:spPr>
          <a:xfrm>
            <a:off x="577584" y="970701"/>
            <a:ext cx="8247440" cy="1419619"/>
          </a:xfrm>
          <a:prstGeom prst="rect">
            <a:avLst/>
          </a:prstGeom>
        </p:spPr>
        <p:txBody>
          <a:bodyPr wrap="square">
            <a:spAutoFit/>
          </a:bodyPr>
          <a:lstStyle/>
          <a:p>
            <a:pPr>
              <a:lnSpc>
                <a:spcPct val="115000"/>
              </a:lnSpc>
              <a:spcAft>
                <a:spcPts val="0"/>
              </a:spcAft>
              <a:tabLst>
                <a:tab pos="586740" algn="l"/>
                <a:tab pos="767080" algn="l"/>
              </a:tabLst>
            </a:pPr>
            <a:r>
              <a:rPr lang="th-TH" sz="25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ในเซลล์ที่ยังไม่มีการแบ่งเซลล์ โครโมโซมจะอยู่ในสภาพคลายตัวออกเป็นเส้นใยเล็ก ๆ </a:t>
            </a:r>
          </a:p>
          <a:p>
            <a:pPr>
              <a:lnSpc>
                <a:spcPct val="115000"/>
              </a:lnSpc>
              <a:spcAft>
                <a:spcPts val="0"/>
              </a:spcAft>
              <a:tabLst>
                <a:tab pos="586740" algn="l"/>
                <a:tab pos="767080" algn="l"/>
              </a:tabLst>
            </a:pPr>
            <a:r>
              <a:rPr lang="th-TH" sz="25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ยาวพันกันอยู่ภายในนิวเคลียสของเซลล์ เรียกว่า </a:t>
            </a:r>
            <a:r>
              <a:rPr lang="th-TH" sz="25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โครมาทิน (</a:t>
            </a:r>
            <a:r>
              <a:rPr lang="en-US" sz="2500" b="1" u="sng"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chromatin)</a:t>
            </a:r>
            <a:r>
              <a:rPr lang="th-TH" sz="2500" b="1" dirty="0">
                <a:solidFill>
                  <a:schemeClr val="accent2">
                    <a:lumMod val="50000"/>
                  </a:schemeClr>
                </a:solidFill>
                <a:latin typeface="TH SarabunPSK" panose="020B0500040200020003" pitchFamily="34" charset="-34"/>
                <a:ea typeface="Times New Roman" panose="02020603050405020304" pitchFamily="18" charset="0"/>
                <a:cs typeface="TH SarabunPSK" panose="020B0500040200020003" pitchFamily="34" charset="-34"/>
              </a:rPr>
              <a:t> </a:t>
            </a: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ซึ่งจะไม่สามารถ</a:t>
            </a:r>
          </a:p>
          <a:p>
            <a:pPr>
              <a:lnSpc>
                <a:spcPct val="115000"/>
              </a:lnSpc>
              <a:spcAft>
                <a:spcPts val="0"/>
              </a:spcAft>
              <a:tabLst>
                <a:tab pos="586740" algn="l"/>
                <a:tab pos="767080" algn="l"/>
              </a:tabLst>
            </a:pPr>
            <a:r>
              <a:rPr lang="th-TH" sz="25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มองเห็นภายใต้กล้องจุลทรรศน์ใช้แสง แต่จะย้อมติดสี เห็นเป็นเส้นใยพันกันเป็นร่างแห</a:t>
            </a:r>
          </a:p>
        </p:txBody>
      </p:sp>
      <p:pic>
        <p:nvPicPr>
          <p:cNvPr id="3074" name="Picture 2" descr="Untitled Document"/>
          <p:cNvPicPr>
            <a:picLocks noChangeAspect="1" noChangeArrowheads="1"/>
          </p:cNvPicPr>
          <p:nvPr/>
        </p:nvPicPr>
        <p:blipFill rotWithShape="1">
          <a:blip r:embed="rId2">
            <a:extLst>
              <a:ext uri="{28A0092B-C50C-407E-A947-70E740481C1C}">
                <a14:useLocalDpi xmlns:a14="http://schemas.microsoft.com/office/drawing/2010/main" val="0"/>
              </a:ext>
            </a:extLst>
          </a:blip>
          <a:srcRect l="11898" t="55273" r="12708" b="2735"/>
          <a:stretch/>
        </p:blipFill>
        <p:spPr bwMode="auto">
          <a:xfrm>
            <a:off x="1612267" y="2387799"/>
            <a:ext cx="2459440" cy="2212467"/>
          </a:xfrm>
          <a:prstGeom prst="rect">
            <a:avLst/>
          </a:prstGeom>
          <a:noFill/>
          <a:ln>
            <a:solidFill>
              <a:schemeClr val="accent2">
                <a:lumMod val="50000"/>
              </a:schemeClr>
            </a:solidFill>
          </a:ln>
          <a:extLst>
            <a:ext uri="{909E8E84-426E-40DD-AFC4-6F175D3DCCD1}">
              <a14:hiddenFill xmlns:a14="http://schemas.microsoft.com/office/drawing/2010/main">
                <a:solidFill>
                  <a:srgbClr val="FFFFFF"/>
                </a:solidFill>
              </a14:hiddenFill>
            </a:ext>
          </a:extLst>
        </p:spPr>
      </p:pic>
      <p:pic>
        <p:nvPicPr>
          <p:cNvPr id="8" name="Picture 2" descr="Untitled Document"/>
          <p:cNvPicPr>
            <a:picLocks noChangeAspect="1" noChangeArrowheads="1"/>
          </p:cNvPicPr>
          <p:nvPr/>
        </p:nvPicPr>
        <p:blipFill rotWithShape="1">
          <a:blip r:embed="rId2">
            <a:extLst>
              <a:ext uri="{28A0092B-C50C-407E-A947-70E740481C1C}">
                <a14:useLocalDpi xmlns:a14="http://schemas.microsoft.com/office/drawing/2010/main" val="0"/>
              </a:ext>
            </a:extLst>
          </a:blip>
          <a:srcRect l="4540" r="5079" b="49414"/>
          <a:stretch/>
        </p:blipFill>
        <p:spPr bwMode="auto">
          <a:xfrm>
            <a:off x="4238403" y="2392718"/>
            <a:ext cx="2459440" cy="2223280"/>
          </a:xfrm>
          <a:prstGeom prst="rect">
            <a:avLst/>
          </a:prstGeom>
          <a:noFill/>
          <a:ln>
            <a:solidFill>
              <a:schemeClr val="accent2">
                <a:lumMod val="50000"/>
              </a:schemeClr>
            </a:solidFill>
          </a:ln>
          <a:extLst>
            <a:ext uri="{909E8E84-426E-40DD-AFC4-6F175D3DCCD1}">
              <a14:hiddenFill xmlns:a14="http://schemas.microsoft.com/office/drawing/2010/main">
                <a:solidFill>
                  <a:srgbClr val="FFFFFF"/>
                </a:solidFill>
              </a14:hiddenFill>
            </a:ext>
          </a:extLst>
        </p:spPr>
      </p:pic>
      <p:sp>
        <p:nvSpPr>
          <p:cNvPr id="7" name="สี่เหลี่ยมผืนผ้า 6"/>
          <p:cNvSpPr/>
          <p:nvPr/>
        </p:nvSpPr>
        <p:spPr>
          <a:xfrm>
            <a:off x="2329251" y="4502889"/>
            <a:ext cx="4296369" cy="587853"/>
          </a:xfrm>
          <a:prstGeom prst="rect">
            <a:avLst/>
          </a:prstGeom>
        </p:spPr>
        <p:txBody>
          <a:bodyPr wrap="none">
            <a:spAutoFit/>
          </a:bodyPr>
          <a:lstStyle/>
          <a:p>
            <a:pPr algn="thaiDist">
              <a:lnSpc>
                <a:spcPct val="115000"/>
              </a:lnSpc>
              <a:spcAft>
                <a:spcPts val="0"/>
              </a:spcAft>
              <a:tabLst>
                <a:tab pos="586740" algn="l"/>
                <a:tab pos="767080" algn="l"/>
              </a:tabLst>
            </a:pPr>
            <a:r>
              <a:rPr lang="th-TH" sz="2800" b="1"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rPr>
              <a:t>ภาพแสดง โครมาทินในนิวเคลียสของเซลล์</a:t>
            </a:r>
            <a:endParaRPr lang="en-US" sz="2800" dirty="0">
              <a:solidFill>
                <a:srgbClr val="002060"/>
              </a:solidFill>
              <a:latin typeface="TH SarabunPSK" panose="020B0500040200020003" pitchFamily="34" charset="-34"/>
              <a:ea typeface="Times New Roman" panose="02020603050405020304" pitchFamily="18" charset="0"/>
              <a:cs typeface="TH SarabunPSK" panose="020B0500040200020003" pitchFamily="34" charset="-34"/>
            </a:endParaRPr>
          </a:p>
        </p:txBody>
      </p:sp>
      <p:sp>
        <p:nvSpPr>
          <p:cNvPr id="10" name="สี่เหลี่ยมผืนผ้า 9">
            <a:extLst>
              <a:ext uri="{FF2B5EF4-FFF2-40B4-BE49-F238E27FC236}">
                <a16:creationId xmlns:a16="http://schemas.microsoft.com/office/drawing/2014/main" id="{F3EB3283-E70C-42C2-89CB-874B7BDF0721}"/>
              </a:ext>
            </a:extLst>
          </p:cNvPr>
          <p:cNvSpPr/>
          <p:nvPr/>
        </p:nvSpPr>
        <p:spPr>
          <a:xfrm>
            <a:off x="946221" y="408369"/>
            <a:ext cx="7209025" cy="707886"/>
          </a:xfrm>
          <a:prstGeom prst="rect">
            <a:avLst/>
          </a:prstGeom>
        </p:spPr>
        <p:txBody>
          <a:bodyPr wrap="none">
            <a:spAutoFit/>
          </a:bodyPr>
          <a:lstStyle/>
          <a:p>
            <a:r>
              <a:rPr lang="th-TH" sz="4000" b="1" dirty="0">
                <a:solidFill>
                  <a:schemeClr val="accent2">
                    <a:lumMod val="50000"/>
                  </a:schemeClr>
                </a:solidFill>
                <a:latin typeface="TH SarabunPSK" panose="020B0500040200020003" pitchFamily="34" charset="-34"/>
                <a:cs typeface="TH SarabunPSK" panose="020B0500040200020003" pitchFamily="34" charset="-34"/>
              </a:rPr>
              <a:t>โครงสร้างที่เกี่ยวข้องกับการถ่ายทอดทางพันธุกรรม</a:t>
            </a:r>
          </a:p>
        </p:txBody>
      </p:sp>
      <p:pic>
        <p:nvPicPr>
          <p:cNvPr id="13" name="รูปภาพ 12">
            <a:extLst>
              <a:ext uri="{FF2B5EF4-FFF2-40B4-BE49-F238E27FC236}">
                <a16:creationId xmlns:a16="http://schemas.microsoft.com/office/drawing/2014/main" id="{F047C8D5-69DA-465A-AC7D-B488C3C4BF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6928" y="3744447"/>
            <a:ext cx="1052368" cy="1052368"/>
          </a:xfrm>
          <a:prstGeom prst="rect">
            <a:avLst/>
          </a:prstGeom>
        </p:spPr>
      </p:pic>
      <p:pic>
        <p:nvPicPr>
          <p:cNvPr id="14" name="รูปภาพ 13">
            <a:extLst>
              <a:ext uri="{FF2B5EF4-FFF2-40B4-BE49-F238E27FC236}">
                <a16:creationId xmlns:a16="http://schemas.microsoft.com/office/drawing/2014/main" id="{8A2B8FDC-1E2F-4260-AF1A-D76ADABCA7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221" y="408369"/>
            <a:ext cx="540000" cy="540000"/>
          </a:xfrm>
          <a:prstGeom prst="rect">
            <a:avLst/>
          </a:prstGeom>
        </p:spPr>
      </p:pic>
    </p:spTree>
    <p:extLst>
      <p:ext uri="{BB962C8B-B14F-4D97-AF65-F5344CB8AC3E}">
        <p14:creationId xmlns:p14="http://schemas.microsoft.com/office/powerpoint/2010/main" val="290715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endCondLst>
                                    <p:cond evt="onNext" delay="0">
                                      <p:tgtEl>
                                        <p:sldTgt/>
                                      </p:tgtEl>
                                    </p:cond>
                                  </p:endCondLst>
                                  <p:childTnLst>
                                    <p:animRot by="21600000">
                                      <p:cBhvr>
                                        <p:cTn id="6" dur="3000" fill="hold"/>
                                        <p:tgtEl>
                                          <p:spTgt spid="13"/>
                                        </p:tgtEl>
                                        <p:attrNameLst>
                                          <p:attrName>r</p:attrName>
                                        </p:attrNameLst>
                                      </p:cBhvr>
                                    </p:animRot>
                                  </p:childTnLst>
                                </p:cTn>
                              </p:par>
                              <p:par>
                                <p:cTn id="7" presetID="8" presetClass="emph" presetSubtype="0" repeatCount="indefinite" fill="hold" nodeType="withEffect">
                                  <p:stCondLst>
                                    <p:cond delay="0"/>
                                  </p:stCondLst>
                                  <p:endCondLst>
                                    <p:cond evt="onNext" delay="0">
                                      <p:tgtEl>
                                        <p:sldTgt/>
                                      </p:tgtEl>
                                    </p:cond>
                                  </p:endCondLst>
                                  <p:childTnLst>
                                    <p:animRot by="21600000">
                                      <p:cBhvr>
                                        <p:cTn id="8" dur="3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ธีมของ Office">
  <a:themeElements>
    <a:clrScheme name="ธีมของ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ธีมของ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ธีมของ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8572</TotalTime>
  <Words>5510</Words>
  <Application>Microsoft Office PowerPoint</Application>
  <PresentationFormat>นำเสนอทางหน้าจอ (16:9)</PresentationFormat>
  <Paragraphs>432</Paragraphs>
  <Slides>62</Slides>
  <Notes>1</Notes>
  <HiddenSlides>0</HiddenSlides>
  <MMClips>0</MMClips>
  <ScaleCrop>false</ScaleCrop>
  <HeadingPairs>
    <vt:vector size="6" baseType="variant">
      <vt:variant>
        <vt:lpstr>ฟอนต์ที่ถูกใช้</vt:lpstr>
      </vt:variant>
      <vt:variant>
        <vt:i4>5</vt:i4>
      </vt:variant>
      <vt:variant>
        <vt:lpstr>ธีม</vt:lpstr>
      </vt:variant>
      <vt:variant>
        <vt:i4>1</vt:i4>
      </vt:variant>
      <vt:variant>
        <vt:lpstr>ชื่อเรื่องสไลด์</vt:lpstr>
      </vt:variant>
      <vt:variant>
        <vt:i4>62</vt:i4>
      </vt:variant>
    </vt:vector>
  </HeadingPairs>
  <TitlesOfParts>
    <vt:vector size="68" baseType="lpstr">
      <vt:lpstr>Arial</vt:lpstr>
      <vt:lpstr>Calibri</vt:lpstr>
      <vt:lpstr>Calibri Light</vt:lpstr>
      <vt:lpstr>SW SuwitUPC</vt:lpstr>
      <vt:lpstr>TH SarabunPSK</vt:lpstr>
      <vt:lpstr>ธีมของ Office</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งานนำเสนอ PowerPoint</dc:title>
  <dc:creator>LENOVO</dc:creator>
  <cp:lastModifiedBy>Punyanuch Hantananon</cp:lastModifiedBy>
  <cp:revision>149</cp:revision>
  <dcterms:created xsi:type="dcterms:W3CDTF">2020-06-06T08:50:24Z</dcterms:created>
  <dcterms:modified xsi:type="dcterms:W3CDTF">2024-07-01T05:27:28Z</dcterms:modified>
</cp:coreProperties>
</file>