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5" r:id="rId3"/>
    <p:sldId id="258" r:id="rId4"/>
    <p:sldId id="277" r:id="rId5"/>
    <p:sldId id="281" r:id="rId6"/>
    <p:sldId id="260" r:id="rId7"/>
    <p:sldId id="261" r:id="rId8"/>
    <p:sldId id="262" r:id="rId9"/>
    <p:sldId id="278" r:id="rId10"/>
    <p:sldId id="283" r:id="rId11"/>
    <p:sldId id="263" r:id="rId12"/>
    <p:sldId id="264" r:id="rId13"/>
    <p:sldId id="265" r:id="rId14"/>
    <p:sldId id="266" r:id="rId15"/>
    <p:sldId id="267" r:id="rId16"/>
    <p:sldId id="273" r:id="rId17"/>
    <p:sldId id="282" r:id="rId18"/>
    <p:sldId id="268" r:id="rId19"/>
    <p:sldId id="269" r:id="rId20"/>
    <p:sldId id="279" r:id="rId21"/>
    <p:sldId id="280" r:id="rId22"/>
    <p:sldId id="284" r:id="rId23"/>
    <p:sldId id="272" r:id="rId24"/>
  </p:sldIdLst>
  <p:sldSz cx="9144000" cy="6858000" type="screen4x3"/>
  <p:notesSz cx="6858000" cy="9144000"/>
  <p:embeddedFontLst>
    <p:embeddedFont>
      <p:font typeface="Cordia New" panose="020B0304020202020204" pitchFamily="34" charset="-34"/>
      <p:regular r:id="rId25"/>
      <p:bold r:id="rId26"/>
      <p:italic r:id="rId27"/>
      <p:boldItalic r:id="rId28"/>
    </p:embeddedFont>
    <p:embeddedFont>
      <p:font typeface="UPCxN" panose="020B0604020202020204" charset="-34"/>
      <p:regular r:id="rId29"/>
      <p:italic r:id="rId30"/>
    </p:embeddedFont>
    <p:embeddedFont>
      <p:font typeface="UPCxR" panose="020B0604020202020204" charset="-34"/>
      <p:regular r:id="rId31"/>
      <p:bold r:id="rId32"/>
      <p:italic r:id="rId33"/>
      <p:boldItalic r:id="rId34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27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พี\source ตัวอย่างสื่อการเรียนรู้\CD presentation วิชาเพิ่มเติม\Fifty-Fifty\Picture\TWP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57224" y="214290"/>
            <a:ext cx="673981" cy="6429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-214346" y="2649676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Unit 12</a:t>
            </a:r>
            <a:endParaRPr lang="th-TH" sz="40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1026" name="Picture 2" descr="D:\PPT\NewWorld\source\N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6429388" y="4572008"/>
            <a:ext cx="1841500" cy="1841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47914">
                <a:alpha val="64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สำนวนภาษา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600200"/>
            <a:ext cx="8043890" cy="4525963"/>
          </a:xfrm>
        </p:spPr>
        <p:txBody>
          <a:bodyPr/>
          <a:lstStyle/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From time to time.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หมายถึง เป็นบางโอกาส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Pardon?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เป็นการถามเมื่อไม่ค่อยเข้าใจหรือไม่ค่อยได้ยินซึ่งหมายถึง อะไรนะ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Yeah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หมายถึง 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Yes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(ใช่) แต่เป็นกันเองมากกว่า 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Yes</a:t>
            </a:r>
          </a:p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Nice talking with/to you.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เป็นการจบบทสนทนาอย่างสุภาพ ซึ่งหมายถึงยินดีที่ได้มีโอกาสคุยกับคุณ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endParaRPr lang="th-TH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785786" y="366008"/>
            <a:ext cx="7572428" cy="1919984"/>
            <a:chOff x="642910" y="428604"/>
            <a:chExt cx="7858180" cy="1992436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910" y="428604"/>
              <a:ext cx="3276600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10" y="1417506"/>
              <a:ext cx="7858180" cy="100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455790"/>
            <a:ext cx="6715172" cy="304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357562"/>
            <a:ext cx="561996" cy="56199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214414" y="2300109"/>
            <a:ext cx="550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1. No, she didn’t.			4. Yes, they did.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2. Yes, it does. 			5. Yes, she is.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3. Yes, he does. </a:t>
            </a:r>
          </a:p>
        </p:txBody>
      </p:sp>
      <p:sp>
        <p:nvSpPr>
          <p:cNvPr id="33" name="Oval 32"/>
          <p:cNvSpPr/>
          <p:nvPr/>
        </p:nvSpPr>
        <p:spPr>
          <a:xfrm>
            <a:off x="1472710" y="4853354"/>
            <a:ext cx="357190" cy="357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Oval 33"/>
          <p:cNvSpPr/>
          <p:nvPr/>
        </p:nvSpPr>
        <p:spPr>
          <a:xfrm>
            <a:off x="1488556" y="5580468"/>
            <a:ext cx="357190" cy="357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Oval 34"/>
          <p:cNvSpPr/>
          <p:nvPr/>
        </p:nvSpPr>
        <p:spPr>
          <a:xfrm>
            <a:off x="4000496" y="5143512"/>
            <a:ext cx="357190" cy="357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Oval 35"/>
          <p:cNvSpPr/>
          <p:nvPr/>
        </p:nvSpPr>
        <p:spPr>
          <a:xfrm>
            <a:off x="4000496" y="5857892"/>
            <a:ext cx="357190" cy="357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Oval 36"/>
          <p:cNvSpPr/>
          <p:nvPr/>
        </p:nvSpPr>
        <p:spPr>
          <a:xfrm>
            <a:off x="6594449" y="4839286"/>
            <a:ext cx="357190" cy="357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Oval 37"/>
          <p:cNvSpPr/>
          <p:nvPr/>
        </p:nvSpPr>
        <p:spPr>
          <a:xfrm>
            <a:off x="6601467" y="6170211"/>
            <a:ext cx="357190" cy="357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71" y="642918"/>
            <a:ext cx="848466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785794"/>
            <a:ext cx="83629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4286248" y="1988098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The salesperson made her own products, didn’t she?</a:t>
            </a:r>
            <a:endParaRPr lang="th-TH" sz="18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6248" y="2631040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Your classmate has done his/her homework, hasn’t he/she?</a:t>
            </a:r>
            <a:endParaRPr lang="th-TH" sz="18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86248" y="3312383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The movie you suggested to your friend was good, wasn’t it?</a:t>
            </a:r>
            <a:endParaRPr lang="th-TH" sz="18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86248" y="3988362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Your friends had a good time on their vacation, didn’t they?</a:t>
            </a:r>
            <a:endParaRPr lang="th-TH" sz="18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86248" y="4631304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There were a lot of people at the holiday resort, weren’t there?</a:t>
            </a:r>
            <a:endParaRPr lang="th-TH" sz="18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8429684" cy="34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572396" y="6286520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3071802" y="4429132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Answers will vary.</a:t>
            </a:r>
            <a:endParaRPr lang="en-US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85728"/>
            <a:ext cx="7500990" cy="651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628" y="1071546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isn’t it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6248" y="1314378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don’t they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2066" y="164305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aren’t they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7686" y="1928802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didn’t he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6182" y="221455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wasn’t he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500306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isn’t it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2198" y="2786058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hasn’t it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43570" y="307181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wasn’t it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57818" y="3357562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didn’t they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8992" y="364331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don’t they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8082" y="1071546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Yes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58082" y="1314378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Yes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58082" y="1643050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Yes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58082" y="1928802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No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58082" y="2214554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No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58082" y="2500306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Yes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58082" y="2786058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Yes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58082" y="3071810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No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58082" y="3357562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Yes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58082" y="3643314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No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928670"/>
            <a:ext cx="8143932" cy="353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143504" y="1610013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The strawberries don’t look good, do they?</a:t>
            </a:r>
            <a:endParaRPr lang="th-TH" sz="20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7554" y="2252955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The first band played the best, didn’t it?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2857496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Your jacket is new, isn’t it?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3753153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You have been to Hawaii, haven’t you?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16216" y="4214818"/>
            <a:ext cx="2127751" cy="25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UPCxR" pitchFamily="2" charset="-34"/>
                <a:cs typeface="UPCxR" pitchFamily="2" charset="-34"/>
              </a:rPr>
              <a:t>FACT FILE</a:t>
            </a:r>
            <a:endParaRPr lang="th-TH" sz="6000" dirty="0">
              <a:latin typeface="UPCxR" pitchFamily="2" charset="-34"/>
              <a:cs typeface="UPCxR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600200"/>
            <a:ext cx="8043890" cy="4525963"/>
          </a:xfrm>
        </p:spPr>
        <p:txBody>
          <a:bodyPr>
            <a:normAutofit/>
          </a:bodyPr>
          <a:lstStyle/>
          <a:p>
            <a:pPr algn="thaiDist">
              <a:buNone/>
            </a:pPr>
            <a:r>
              <a:rPr lang="en-US" sz="2800" b="1" dirty="0">
                <a:latin typeface="UPCxN" pitchFamily="2" charset="-34"/>
                <a:cs typeface="UPCxN" pitchFamily="2" charset="-34"/>
              </a:rPr>
              <a:t>Venice, Italy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th-TH" sz="2800" dirty="0">
                <a:latin typeface="UPCxN" pitchFamily="2" charset="-34"/>
                <a:cs typeface="UPCxN" pitchFamily="2" charset="-34"/>
              </a:rPr>
              <a:t>เวนิส หรือ เวเนเซีย เป็นเมืองหลวงของแคว้นเวเนโต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ประเทศอิตาลี ตั้งอยู่บนหมู่เกาะที่มีเกาะเล็กๆ รวมทั้งหมด 118 เกาะ มีคลองจำนวน 177 คลองและสะพานที่มีมากกว่า 400 สะพาน และมีเรือกอนโดลา 350 ลำ ในแต่ละปีจะมีนักท่องเที่ยวไปเยือนประมาณ 18 ล้านคน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28728" y="61000"/>
            <a:ext cx="6429420" cy="6797000"/>
            <a:chOff x="1500166" y="61000"/>
            <a:chExt cx="6429420" cy="6797000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00166" y="61000"/>
              <a:ext cx="6429420" cy="679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1571604" y="6000768"/>
              <a:ext cx="2714644" cy="857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8" name="Picture 7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500042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05390" y="914390"/>
            <a:ext cx="7624262" cy="2586048"/>
            <a:chOff x="1181100" y="500042"/>
            <a:chExt cx="6781800" cy="2300297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6306" y="500042"/>
              <a:ext cx="391477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1100" y="1857364"/>
              <a:ext cx="6781800" cy="94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3071802" y="1895765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painting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5074" y="2324393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0430" y="2714620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unattractive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2132" y="3071810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scratch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สาระสำคัญ/ความคิดรวบยอด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thaiDist"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	หน่วยการเรียนรู้นี้มีจุดมุ่งหมายให้นักเรียนเข้าใจว่าประโยค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Tag Questions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 เป็นอีกรูปแบบหนึ่งของคำถาม นักเรียนจะได้อ่านแบบสำรวจเกี่ยวกับการโกหกเพื่อรักษาน้ำใจ และบทสนทนาสั้นๆ เกี่ยวกับการชมดนตรี     ฟังข้อความและเลือกเติม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Tag Questions 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ให้ถูกต้อง พูดและเขียนเกี่ยวกับการโกหกเพื่อรักษาน้ำใจ นอกจากนี้นักเรียนยังได้เรียนรู้คำศัพท์ต่างๆ เกี่ยวกับตลาดนัด รวมทั้งหน้าที่ทางภาษา โครงสร้างประโยคไวยากรณ์ที่เป็นพื้นฐานของกิจกรรมการฟัง พูด อ่าน และเขียนในหน่วยการเรียนรู้นี้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919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define (v.):		to explain exactly the meaning of a particular word 			or idea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(นิยาม, จำกัดความ)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	</a:t>
            </a: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trivial (adj.):		not serious or important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(ธรรมดา, ไม่สำคัญ)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diplomatic (adj.):	good at dealing with people without upsetting them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(มีชั้นเชิง)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well-intentioned (adj.):	trying to help, but often making the situation worse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			(ซึ่งเจตนาดีแต่มักจะก่อให้เกิดผลที่ไม่ดีตามมา)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painting (n.):		a painted picture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(ภาพวาด)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impressed (adj.):	admiring someone or something very much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</a:t>
            </a: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			(ติดใจ, ประทับใจ)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date (n.):		someone you go on a date with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(คู่เดท, คู่นัดหมาย)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unattractive (adj.):	not pleasant to look at 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(ซึ่งไม่ดึงดูดใจ)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scratch (v.):		to make a long thin cut on someone’s skin with 			your nails, or a mark on something with a sharp 			object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(ขีด, ข่วน)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acceptable (adj.):	good enough, especially for a particular purpose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(ที่ยอมรับได้)</a:t>
            </a: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  <a:p>
            <a:endParaRPr lang="th-TH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7914">
                <a:alpha val="64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สำนวนภาษา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689119"/>
            <a:ext cx="8186766" cy="4525963"/>
          </a:xfrm>
        </p:spPr>
        <p:txBody>
          <a:bodyPr/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telling white lies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หมายถึง การพูดโกหกเพื่อให้คนฟังสบายใจ หรือเพื่อรักษาน้ำใจ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9388" y="928670"/>
            <a:ext cx="37052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3643314"/>
            <a:ext cx="52863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PPT\NewWorld\source\NewWorld\NW4_Audio_MP3\Sb88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9144032" cy="1121058"/>
          </a:xfrm>
          <a:prstGeom prst="rect">
            <a:avLst/>
          </a:prstGeom>
          <a:noFill/>
        </p:spPr>
      </p:pic>
      <p:pic>
        <p:nvPicPr>
          <p:cNvPr id="9" name="Picture 5" descr="D:\PPT\NewWorld\source\NewWorld\NW4_Audio_MP3\Sb88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500042"/>
            <a:ext cx="2773363" cy="1195387"/>
          </a:xfrm>
          <a:prstGeom prst="rect">
            <a:avLst/>
          </a:prstGeom>
          <a:noFill/>
        </p:spPr>
      </p:pic>
      <p:pic>
        <p:nvPicPr>
          <p:cNvPr id="5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6710" y="428604"/>
            <a:ext cx="561996" cy="561996"/>
          </a:xfrm>
          <a:prstGeom prst="rect">
            <a:avLst/>
          </a:prstGeom>
          <a:noFill/>
        </p:spPr>
      </p:pic>
      <p:pic>
        <p:nvPicPr>
          <p:cNvPr id="1027" name="Picture 3" descr="D:\PPT\NewWorld\source\NewWorld\NW4_Audio_MP3\Sb88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643050"/>
            <a:ext cx="9144000" cy="462629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fresh (adj.):		recently done or made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((อาหาร) สด, ใหม่)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ripe (adj.):		ripe fruit or crops are fully grown and ready to eat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(ผลไม้สุก, สุกงอม)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homemade (adj.):	made at home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(ซึ่งผลิตขึ้นภายในครัวเรือน)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jazz (n.):		a type of music that has a strong beat and parts 			for performers to play alone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(ดนตรีแจ๊ส)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>
              <a:buNone/>
            </a:pPr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UPCxR" pitchFamily="2" charset="-34"/>
                <a:cs typeface="UPCxR" pitchFamily="2" charset="-34"/>
              </a:rPr>
              <a:t>FACT FILE</a:t>
            </a:r>
            <a:endParaRPr lang="th-TH" sz="6000" dirty="0">
              <a:latin typeface="UPCxR" pitchFamily="2" charset="-34"/>
              <a:cs typeface="UPCxR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357850"/>
          </a:xfrm>
        </p:spPr>
        <p:txBody>
          <a:bodyPr>
            <a:noAutofit/>
          </a:bodyPr>
          <a:lstStyle/>
          <a:p>
            <a:pPr algn="thaiDist">
              <a:buNone/>
            </a:pPr>
            <a:r>
              <a:rPr lang="th-TH" sz="2800" b="1" dirty="0">
                <a:latin typeface="UPCxN" pitchFamily="2" charset="-34"/>
                <a:cs typeface="UPCxN" pitchFamily="2" charset="-34"/>
              </a:rPr>
              <a:t>ตลาดนัดเกษตรกร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ตลาดนัดเกษตรกรนั้นมีอยู่ทั่วโลก เป็นตลาดที่ผู้คนสามารถซื้อผลผลิตจากเกษตรกรใน</a:t>
            </a: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ท้องถิ่น และตลาดนัดเกษตรกร รวมทั้งสินค้าที่ค่อนข้างมีชื่อเสียง ได้แก่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The Mercado de la Merced, Mexico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มีสินค้า เช่น พริกต่างๆ ฝรั่ง และชีสขาว 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(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queso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blanco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) </a:t>
            </a:r>
          </a:p>
          <a:p>
            <a:r>
              <a:rPr lang="en-US" sz="2800" dirty="0" err="1">
                <a:latin typeface="UPCxN" pitchFamily="2" charset="-34"/>
                <a:cs typeface="UPCxN" pitchFamily="2" charset="-34"/>
              </a:rPr>
              <a:t>Mercat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de la 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Boqueria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, Barcelona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มีสินค้า เช่น สัตว์น้ำจำพวกมีเปลือก เช่น หอย กุ้ง ปูและอื่นๆ ปลาหมึก และเห็ดต่างๆ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Khan El-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Khalili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, Cairo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มีสินค้า เช่น หญ้าฝรั่น มะนาว และถั่วปากอ้าบด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 err="1">
                <a:latin typeface="UPCxN" pitchFamily="2" charset="-34"/>
                <a:cs typeface="UPCxN" pitchFamily="2" charset="-34"/>
              </a:rPr>
              <a:t>Kreta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Ayer Wet Market, Singapore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มีสินค้า เช่น พืชผักใบเขียวของเอเชียเครื่องแกง และเต่าที่ยังมีชีวิตอยู่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St. Lawrence Market, Toronto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มีสินค้า เช่น ผลไม้ เนื้อสัตว์และไส้กรอก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75" y="428604"/>
            <a:ext cx="46672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2143108" y="3571876"/>
            <a:ext cx="3877946" cy="2904831"/>
            <a:chOff x="2143108" y="3571876"/>
            <a:chExt cx="3877946" cy="2904831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3108" y="3571876"/>
              <a:ext cx="3543300" cy="146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1529" y="5143207"/>
              <a:ext cx="3819525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17" descr="D:\PPT\Fifty-Fifty\Book One\source\5111219612807295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500438"/>
            <a:ext cx="561996" cy="561996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2571736" y="1324261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71736" y="1714488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71736" y="2110079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71736" y="2500306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71736" y="2928934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PPT\Fifty-Fifty\Book One\source\5111219612807295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940882"/>
            <a:ext cx="561996" cy="56199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012320"/>
            <a:ext cx="24669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226766"/>
            <a:ext cx="8001056" cy="127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00100" y="71462"/>
            <a:ext cx="7500990" cy="6786538"/>
            <a:chOff x="1000100" y="0"/>
            <a:chExt cx="7500990" cy="6786538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7" y="0"/>
              <a:ext cx="7429553" cy="67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14"/>
            <p:cNvSpPr/>
            <p:nvPr/>
          </p:nvSpPr>
          <p:spPr>
            <a:xfrm>
              <a:off x="1000100" y="0"/>
              <a:ext cx="928694" cy="1000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1538" y="5929306"/>
              <a:ext cx="2857520" cy="857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14480" y="0"/>
              <a:ext cx="428628" cy="50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500042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8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album (n.):		a group of songs or pieces of music on a CD, 			tape, etc.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(อัลบั้ม 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: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เพลงทั้งชุด)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	</a:t>
            </a:r>
          </a:p>
          <a:p>
            <a:pPr algn="thaiDist"/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>
              <a:buNone/>
            </a:pPr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906</Words>
  <Application>Microsoft Office PowerPoint</Application>
  <PresentationFormat>On-screen Show (4:3)</PresentationFormat>
  <Paragraphs>83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Cordia New</vt:lpstr>
      <vt:lpstr>UPCxR</vt:lpstr>
      <vt:lpstr>Calibri</vt:lpstr>
      <vt:lpstr>UPCxN</vt:lpstr>
      <vt:lpstr>Office Theme</vt:lpstr>
      <vt:lpstr>PowerPoint Presentation</vt:lpstr>
      <vt:lpstr>สาระสำคัญ/ความคิดรวบยอด</vt:lpstr>
      <vt:lpstr>PowerPoint Presentation</vt:lpstr>
      <vt:lpstr>คำศัพท์</vt:lpstr>
      <vt:lpstr>FACT FILE</vt:lpstr>
      <vt:lpstr>PowerPoint Presentation</vt:lpstr>
      <vt:lpstr>PowerPoint Presentation</vt:lpstr>
      <vt:lpstr>PowerPoint Presentation</vt:lpstr>
      <vt:lpstr>คำศัพท์</vt:lpstr>
      <vt:lpstr>สำนวนภาษา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 FILE</vt:lpstr>
      <vt:lpstr>PowerPoint Presentation</vt:lpstr>
      <vt:lpstr>PowerPoint Presentation</vt:lpstr>
      <vt:lpstr>คำศัพท์</vt:lpstr>
      <vt:lpstr>PowerPoint Presentation</vt:lpstr>
      <vt:lpstr>สำนวนภาษา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ลัดดาภรณ์ มิ่งขวัญ</cp:lastModifiedBy>
  <cp:revision>224</cp:revision>
  <dcterms:created xsi:type="dcterms:W3CDTF">2012-04-27T09:50:31Z</dcterms:created>
  <dcterms:modified xsi:type="dcterms:W3CDTF">2024-02-01T07:17:57Z</dcterms:modified>
</cp:coreProperties>
</file>