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</p:sldIdLst>
  <p:sldSz cy="5143500" cx="9144000"/>
  <p:notesSz cx="6858000" cy="9144000"/>
  <p:embeddedFontLst>
    <p:embeddedFont>
      <p:font typeface="PT Sans Narrow"/>
      <p:regular r:id="rId88"/>
      <p:bold r:id="rId89"/>
    </p:embeddedFont>
    <p:embeddedFont>
      <p:font typeface="Open Sans"/>
      <p:regular r:id="rId90"/>
      <p:bold r:id="rId91"/>
      <p:italic r:id="rId92"/>
      <p:boldItalic r:id="rId9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font" Target="fonts/PTSansNarrow-regular.fntdata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PTSansNarrow-bold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OpenSans-bold.fntdata"/><Relationship Id="rId90" Type="http://schemas.openxmlformats.org/officeDocument/2006/relationships/font" Target="fonts/OpenSans-regular.fntdata"/><Relationship Id="rId93" Type="http://schemas.openxmlformats.org/officeDocument/2006/relationships/font" Target="fonts/OpenSans-boldItalic.fntdata"/><Relationship Id="rId92" Type="http://schemas.openxmlformats.org/officeDocument/2006/relationships/font" Target="fonts/OpenSans-italic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58337d21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58337d21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0b102b01f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0b102b01f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5b16feb3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5b16feb3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1cb06c80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1cb06c80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1cb06c8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1cb06c8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1cb06c80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1cb06c80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b1722671d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b1722671d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1722671d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1722671d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7f2c990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7f2c990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45effa41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145effa41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5b16feb3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65b16feb3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10115b364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10115b36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5b16feb3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65b16feb3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95680f90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95680f90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3ad21cd3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03ad21cd3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03ad21cd3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03ad21cd3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45effa41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145effa41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5b16feb3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65b16feb3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a91c7ed73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a91c7ed73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16acb37acd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16acb37acd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16b1400f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16b1400f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16b1400f5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16b1400f5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3ad21cd3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03ad21cd3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16acb37ac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16acb37ac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16acb37ac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16acb37ac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145effa41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145effa41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91c7ed73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a91c7ed73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03bc11456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03bc11456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03bc11456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03bc11456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03bc11456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03bc11456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03bc11456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03bc11456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03bc11456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03bc11456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0b102b01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0b102b01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03bc11456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03bc11456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03bc11456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03bc11456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3bc114568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03bc114568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03bc114568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03bc11456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03bc114568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03bc11456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3bc114568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03bc11456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145effa41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145effa41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a91c7ed7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a91c7ed7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0514ea5a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0514ea5a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0514ea5a0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0514ea5a0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0b102b01f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00b102b01f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0514ea5a0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0514ea5a0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145effa41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145effa41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a91c7ed73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a91c7ed73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0514ea5a0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0514ea5a0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0514ea5a0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0514ea5a0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0514ea5a0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0514ea5a0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0514ea5a0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0514ea5a0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514ea5a02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0514ea5a02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a91c7ed73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a91c7ed73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0514ea5a0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0514ea5a0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0b102b01f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0b102b01f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0514ea5a0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0514ea5a0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0514ea5a02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0514ea5a02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0514ea5a02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0514ea5a0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0514ea5a02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0514ea5a0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145effa41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145effa41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a91c7ed73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a91c7ed73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05a5cc30b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05a5cc30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05a5cc30b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105a5cc30b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05a5cc30b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05a5cc30b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5a5cc30b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5a5cc30b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0f78b62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00f78b62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05a5cc30b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105a5cc30b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145effa41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145effa41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65b16feb3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65b16feb3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05a5cc30b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05a5cc30b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05a5cc30b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05a5cc30b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05a5cc30b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05a5cc30b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05a5cc30b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05a5cc30b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05a5cc30b7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05a5cc30b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05a5cc30b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05a5cc30b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145effa41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145effa41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5b16feb3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5b16feb3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05a5cc30b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105a5cc30b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05a5cc30b7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05a5cc30b7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05a5cc30b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05a5cc30b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a55d0663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fa55d0663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30.png"/><Relationship Id="rId8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36.png"/><Relationship Id="rId7" Type="http://schemas.openxmlformats.org/officeDocument/2006/relationships/image" Target="../media/image33.png"/><Relationship Id="rId8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Relationship Id="rId4" Type="http://schemas.openxmlformats.org/officeDocument/2006/relationships/image" Target="../media/image52.png"/><Relationship Id="rId5" Type="http://schemas.openxmlformats.org/officeDocument/2006/relationships/image" Target="../media/image6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4.png"/><Relationship Id="rId4" Type="http://schemas.openxmlformats.org/officeDocument/2006/relationships/image" Target="../media/image7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7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9.png"/><Relationship Id="rId4" Type="http://schemas.openxmlformats.org/officeDocument/2006/relationships/hyperlink" Target="http://www.gamerthailand.com/webboard/showthread.php/247-NC-AO-OAE-eIEOA-Communication-Media" TargetMode="Externa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6.png"/><Relationship Id="rId4" Type="http://schemas.openxmlformats.org/officeDocument/2006/relationships/image" Target="../media/image6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1" Type="http://schemas.openxmlformats.org/officeDocument/2006/relationships/image" Target="../media/image13.png"/><Relationship Id="rId10" Type="http://schemas.openxmlformats.org/officeDocument/2006/relationships/image" Target="../media/image37.png"/><Relationship Id="rId12" Type="http://schemas.openxmlformats.org/officeDocument/2006/relationships/image" Target="../media/image12.png"/><Relationship Id="rId9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2.png"/><Relationship Id="rId4" Type="http://schemas.openxmlformats.org/officeDocument/2006/relationships/image" Target="../media/image7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0.png"/><Relationship Id="rId4" Type="http://schemas.openxmlformats.org/officeDocument/2006/relationships/image" Target="../media/image75.png"/><Relationship Id="rId5" Type="http://schemas.openxmlformats.org/officeDocument/2006/relationships/image" Target="../media/image7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6.png"/><Relationship Id="rId4" Type="http://schemas.openxmlformats.org/officeDocument/2006/relationships/image" Target="../media/image8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3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5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9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Relationship Id="rId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218377"/>
            <a:ext cx="7136700" cy="9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วิชาวิทยาการคำนวณ 4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50" y="2356250"/>
            <a:ext cx="5376300" cy="7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h" sz="2600">
                <a:latin typeface="TH SarabunPSK"/>
                <a:ea typeface="TH SarabunPSK"/>
                <a:cs typeface="TH SarabunPSK"/>
                <a:sym typeface="TH SarabunPSK"/>
              </a:rPr>
              <a:t>หน่วยที่ 3 ระบบคอมพิวเตอร์</a:t>
            </a:r>
            <a:endParaRPr b="1" sz="26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h" sz="2600">
                <a:latin typeface="TH SarabunPSK"/>
                <a:ea typeface="TH SarabunPSK"/>
                <a:cs typeface="TH SarabunPSK"/>
                <a:sym typeface="TH SarabunPSK"/>
              </a:rPr>
              <a:t>หน่วยที่ 4 การใช้เทคโนโลยีสารสนเทศอย่างปลอดภัย</a:t>
            </a:r>
            <a:endParaRPr b="1" sz="33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3.1 </a:t>
            </a:r>
            <a:r>
              <a:rPr lang="th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>
            <a:off x="311700" y="809125"/>
            <a:ext cx="8520600" cy="4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3.1.1 ฮาร์ดแวร์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4)หน่วยประมวลผลกลาง (Central Processing Unit :CPU)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  ทำหน้าที่ ประมวลผลข้อมูล เช่น คำสั่งของหน่วยรับข้อมูล ประมวลผลคำสั่งในการควบคุมการทำงานของเครื่องคอมพิวเตอร์ และประมวลผลข้อมูลทีได้รับจากหน่วยรับข้อมูลตามคำสั่งที่ปรากฏอยู่ในโปรแกรม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50" y="3575625"/>
            <a:ext cx="2057500" cy="11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8494" y="3575619"/>
            <a:ext cx="1123500" cy="11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7650" y="3627201"/>
            <a:ext cx="1295482" cy="11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9313" y="3060175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</a:t>
            </a: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.1 </a:t>
            </a:r>
            <a:r>
              <a:rPr lang="th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  (ต่อ)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.1.2  ซอฟต์แวร์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1)ซอฟต์แวร์ระบบ(system software)  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2)ซอฟต์แวร์ประยุกต์ (application  software)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	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3.1 </a:t>
            </a:r>
            <a:r>
              <a:rPr lang="th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  (ต่อ)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161" name="Google Shape;161;p2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3.1.2  ซอฟต์แวร์</a:t>
            </a:r>
            <a:b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1)ซอฟต์แวร์ระบบ(system software)  แบ่งเป็น 2 ส่วนคือ</a:t>
            </a:r>
            <a:b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	- ระบบปฏิบัติการ (operating system)</a:t>
            </a:r>
            <a:b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	- โปรแกรมอรรถประโยชน์ (utility program)</a:t>
            </a:r>
            <a:b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100">
                <a:solidFill>
                  <a:srgbClr val="07376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โปรแกรมป้องกันไวรัส , โปรแกรม Defrag เพื่อจัดเรียงข้อมูลบนฮาร์ดดิสก์ใหม่ ทำให้การอ่านข้อมูลเร็วขึ้น , โปรแกรมยกเลิกการติดตั้งโปรแกรม Uninstall Program , โปรแกรมบีบอัดไฟล์ (WinZip-WinRAR)เพื่อทำให้ไฟล์มีขนาดเล็กลง ,โปรแกรมการสำรองข้อมูล(Backup Data)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1588" y="90515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7217" y="4252042"/>
            <a:ext cx="749650" cy="7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6149" y="4252049"/>
            <a:ext cx="707380" cy="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4342" y="4222367"/>
            <a:ext cx="766750" cy="7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90650" y="4048525"/>
            <a:ext cx="910925" cy="9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62450" y="3820475"/>
            <a:ext cx="1138975" cy="1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3.1 </a:t>
            </a:r>
            <a:r>
              <a:rPr lang="th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  (ต่อ)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311700" y="1037725"/>
            <a:ext cx="8520600" cy="38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2)ซอฟต์แวร์ประยุกต์ (application  software)</a:t>
            </a:r>
            <a:b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b="1"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ซอฟต์แวร์ใช้เฉพาะทาง</a:t>
            </a:r>
            <a:b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เป็นโปรแกรมที่ได้รับการออกแบบและพัฒนาสำหรับนำไปใช้เฉพาะด้านหรือสาขาใดสาขาหนึ่งตามความต้องการของผู้ใช้ เช่น โปรแกรมช่วยจัดการด้านการเงิน โปรแกรมช่วยจัดการบริการลูกค้า เป็นต้น ตามปกติจะไม่ค่อยพบเห็บซอฟต์แวร์ประเภทนี้ในท้องตลาดทั่วไป แต่จะหาซื้อได้จากผู้ผลิต หรือตัวแทนจำหน่ายในราคาที่ค่อนข้างสูงกว่าซอฟต์แวร์ที่ใช้งานทั่วไป</a:t>
            </a:r>
            <a:endParaRPr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เช่น  โปรแกรมเงินเดือน  โปรแกรมบัญชี </a:t>
            </a:r>
            <a:r>
              <a:rPr lang="th">
                <a:solidFill>
                  <a:srgbClr val="07376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ซอฟต์แวร์การให้บริการร้าน Seven</a:t>
            </a:r>
            <a:endParaRPr sz="2500"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8444" y="3363566"/>
            <a:ext cx="2157400" cy="165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4425" y="2571750"/>
            <a:ext cx="2597075" cy="181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3.1 </a:t>
            </a:r>
            <a:r>
              <a:rPr lang="th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  (ต่อ)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181" name="Google Shape;181;p26"/>
          <p:cNvSpPr txBox="1"/>
          <p:nvPr>
            <p:ph idx="1" type="body"/>
          </p:nvPr>
        </p:nvSpPr>
        <p:spPr>
          <a:xfrm>
            <a:off x="311700" y="1195575"/>
            <a:ext cx="8520600" cy="36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6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r>
              <a:rPr b="1"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ซอฟต์แวร์สำเร็จ</a:t>
            </a:r>
            <a:b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หรือซอฟต์แวร์ใช้งานทั่วไป เป็นซอฟต์แวร์ที่มีบริษัทผู้ผลิตได้ส้างขึ้น และวางขายทั่วไป สามารถหาซื้อมาประยุกต์ใช้งานได้ ราคาของซอฟต์แวร์นี้จะไม่สูงมากเกินไป แบ่งออกเป็นหลายกลุ่มตามลักษณะการใช้งาน คือ</a:t>
            </a:r>
            <a:b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1.ด้านการประมวลคำ</a:t>
            </a:r>
            <a:b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2.ด้านการวิเคราะห์ข้อมูล หรือตารางทำงาน</a:t>
            </a:r>
            <a:b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3.ด้านการเก็บและเลือกค้นข้อมูลเป็นระบบฐานข้อมูล</a:t>
            </a:r>
            <a:b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4.ด้านกราฟิก และนำเสนอข้อมูล	</a:t>
            </a:r>
            <a:b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5.ด้านการติดต่อสื่อสารทางไกล</a:t>
            </a:r>
            <a:b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6.ด้านการลงทุน และจัดการการเงิน	</a:t>
            </a:r>
            <a:b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7.ด้านวิทยาศาสตร์ และวิศวกรรม</a:t>
            </a:r>
            <a:b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8.ด้านการจำลอง เกม และการตัดสินใจ</a:t>
            </a:r>
            <a:endParaRPr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lang="th" sz="2600">
                <a:latin typeface="TH SarabunPSK"/>
                <a:ea typeface="TH SarabunPSK"/>
                <a:cs typeface="TH SarabunPSK"/>
                <a:sym typeface="TH SarabunPSK"/>
              </a:rPr>
            </a:br>
            <a:endParaRPr sz="26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100" y="2114600"/>
            <a:ext cx="3170824" cy="273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3.1 </a:t>
            </a:r>
            <a:r>
              <a:rPr lang="th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  (ต่อ)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188" name="Google Shape;188;p2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3.1.3 บุคลากร(people)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โปรแกรมเมอร์ (Programmer)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ผู้ใช้ (User)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ผู้ปฏิบัติการ (operater)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ผู้จัดการระบบ System Manager)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ผู้บริหารฐานข้อมูล (Database Administrator :DBA)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2303" y="1216925"/>
            <a:ext cx="1778749" cy="12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8174" y="1939225"/>
            <a:ext cx="2069675" cy="132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3.1 </a:t>
            </a:r>
            <a:r>
              <a:rPr lang="th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  (ต่อ)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196" name="Google Shape;196;p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3.1.4 ข้อมูลสารสนเทศ(Data and Information) ข้อมูลดิบจำนวนมาก เช่น ตัวเลข ตักอักษร กราฟิก ซึ่งเป็นข้อมูลที่ต้องการการประมวลผลเพื่อทราบผลลัพะ์หรือต้องการจัดเก็บให้เป็นระบบเพื่อสามารถนำไปใช้งานต่อไปได้ ข้อมูลแบ่งออกเป็น 2 ประเภทใหญ่ ๆ คือ ข้อมูลปฐมภูมิ และข้อมูลทุติยภูมิ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Font typeface="TH SarabunPSK"/>
              <a:buChar char="-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ข้อมูลปฐมภูมิ เป็นข้อมูลที่รวบรวมมาจากแหล่งข้อมูลโดยตรง ข้อมูลประเภทนี้มีความถูกต้องและน่าเชื่อถือ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Char char="-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ข้อมูลทุติยภูมิ เป็นข้อมูลที่ผู้อื่นรวบรวมไว้แล้วผู้ใช้งานไม่ได้เก็บข้อมูลด้วยตัวเอง ซึ่งต้องระวังในเรื่องความน่าเชื่อถือของแปล่งข้อมูลด้วย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3.1.5 กระบวนการ (Proceduce) กระบวนการทำงานเพื่อให้ได้ผลลัพธ์ตามที่ต้องการ  เช่น การทำคู่มือ 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h" sz="4000">
                <a:latin typeface="TH SarabunPSK"/>
                <a:ea typeface="TH SarabunPSK"/>
                <a:cs typeface="TH SarabunPSK"/>
                <a:sym typeface="TH SarabunPSK"/>
              </a:rPr>
              <a:t>แบบฝึกหัดที่ 1</a:t>
            </a:r>
            <a:endParaRPr sz="4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202" name="Google Shape;202;p2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type="title"/>
          </p:nvPr>
        </p:nvSpPr>
        <p:spPr>
          <a:xfrm>
            <a:off x="311700" y="1995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h" sz="4200">
                <a:latin typeface="TH SarabunPSK"/>
                <a:ea typeface="TH SarabunPSK"/>
                <a:cs typeface="TH SarabunPSK"/>
                <a:sym typeface="TH SarabunPSK"/>
              </a:rPr>
              <a:t>หลักการทำงานของระบบคอมพิวเตอร์</a:t>
            </a:r>
            <a:endParaRPr sz="4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>
            <p:ph type="title"/>
          </p:nvPr>
        </p:nvSpPr>
        <p:spPr>
          <a:xfrm>
            <a:off x="311700" y="64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</a:t>
            </a: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.2 หลักการทำงานของระบบคอมพิวเตอร์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213" name="Google Shape;213;p31"/>
          <p:cNvSpPr txBox="1"/>
          <p:nvPr>
            <p:ph idx="1" type="body"/>
          </p:nvPr>
        </p:nvSpPr>
        <p:spPr>
          <a:xfrm>
            <a:off x="311700" y="695275"/>
            <a:ext cx="8520600" cy="42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ประกอบด้วยหน่วยต่าง ๆ ทำงานร่วมกันอย่างเป็นระบบโดยหลักการในการทำงานของระบบคอมพิวเตอร์ประกอบด้วย 5 ส่วนสำคัญ คือ หน่วยรับข้อมูล หน่วยประมวลผลกลาง หน่วยความจำหลัก หน่วยความจำสำรอง และหน่วยแสดงผลข้อมูล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000">
                <a:solidFill>
                  <a:srgbClr val="444444"/>
                </a:solidFill>
                <a:latin typeface="TH SarabunPSK"/>
                <a:ea typeface="TH SarabunPSK"/>
                <a:cs typeface="TH SarabunPSK"/>
                <a:sym typeface="TH SarabunPSK"/>
              </a:rPr>
              <a:t>การทำงานของคอมพิวเตอร์จะเริ่มจากผู้ใช้ป้อนข้อมูลผ่านทางอุปกรณ์ของหน่วยรับเข้า  (Input  device)  เช่น  คีย์บอร์ด  เมาส์  ข้อมูลจะถูกเปลี่ยนให้เป็นสัญญาณดิจิทัล  ประกอบด้วยเลข  0  และ  1  แล้วส่งต่อไปยังหน่วยประมวลผลกลาง  เพื่อประมวลผลตามคำสั่ง  ในระหว่างการประมวลผลข้อมูลจะถูกเก็บไว้ที่  (Random  Access  Memory:  RAM)  ทำหน้าที่เก็บข้อมูลจากการประมวลผลเป็นการชั่วคราว  ขณะเดียวกัน  อาจมีคำสั่งให้นำผลลัพธ์จากการประมวลผลดังกล่าวไปแสดงผลผ่านทางอุปกรณ์ผ่านทางอุปกรณ์ของหน่วยส่งออก  เช่น จอภาพ  หรือ  เครื่องพิมพ์  นอกจากนี้เราสามารถบันทึกข้อมูลที่อยู่ในอนาคต  โดยการอ่านข้อมูลที่บันทึกในสื่อดังกล่าวผ่านทางเครื่องขับหรือไดร์ฟ  (drive)  การส่งผ่านข้อมูลไปยังหน่วยต่างๆ  ภายในระบบคอมพิวเตอร์จะผ่านทางระบบบัส  (bus)  อุปกรณ์ของหน่วยรับเข้าและส่งออก  จะเชื่อมต่อกับตัวเครื่องที่เรียกว่า ซิสเต็มยูนิต  (System  unit)  มี  เคส  (case)  เป็นโครงยืดให้อุปกรณ์ต่างๆประกอบกัน  ภายในเคสจะมีเมนบอร์ด  (Mainboard)  เป็นแผนวงจรหลัก  โดยซีพียู  หน่วยความจำ  การ์ด  รวมถึงอุปกรณ์ต่างๆ  จะถูกต่อกับเมนบอร์ดนี้ทั้งสิ้น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idx="1" type="subTitle"/>
          </p:nvPr>
        </p:nvSpPr>
        <p:spPr>
          <a:xfrm>
            <a:off x="1932950" y="2579950"/>
            <a:ext cx="5376300" cy="7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th" sz="4100">
                <a:latin typeface="TH SarabunPSK"/>
                <a:ea typeface="TH SarabunPSK"/>
                <a:cs typeface="TH SarabunPSK"/>
                <a:sym typeface="TH SarabunPSK"/>
              </a:rPr>
              <a:t>หน่วยที่ 3 ระบบคอมพิวเตอร์</a:t>
            </a:r>
            <a:endParaRPr b="1" sz="41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idx="1" type="body"/>
          </p:nvPr>
        </p:nvSpPr>
        <p:spPr>
          <a:xfrm>
            <a:off x="311700" y="388075"/>
            <a:ext cx="8520600" cy="44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หลักการทำงานของระบบคอมพิวเตอร์ สามารถแบ่งออกเป็น 4 ขั้นตอน ดังนี้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Font typeface="TH SarabunPSK"/>
              <a:buAutoNum type="arabicPeriod"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การรับข้อมูล(input)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AutoNum type="arabicPeriod"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การประมวลผลข้อมูล (Process)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AutoNum type="arabicPeriod"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การจัดเก็บข้อมูล (Storage)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AutoNum type="arabicPeriod"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การแสดงผลข้อมูล (Output)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1453" y="975450"/>
            <a:ext cx="5413950" cy="37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428" y="614625"/>
            <a:ext cx="5413950" cy="37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/>
          <p:nvPr>
            <p:ph type="title"/>
          </p:nvPr>
        </p:nvSpPr>
        <p:spPr>
          <a:xfrm>
            <a:off x="311700" y="120275"/>
            <a:ext cx="85206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1800">
                <a:solidFill>
                  <a:srgbClr val="444444"/>
                </a:solidFill>
                <a:latin typeface="TH SarabunPSK"/>
                <a:ea typeface="TH SarabunPSK"/>
                <a:cs typeface="TH SarabunPSK"/>
                <a:sym typeface="TH SarabunPSK"/>
              </a:rPr>
              <a:t>ระบบการทํางานของคอมพิวเตอร์  มีหน่วยพื้นฐาน  5  หน่วย  คือ</a:t>
            </a:r>
            <a:endParaRPr sz="43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230" name="Google Shape;230;p34"/>
          <p:cNvSpPr txBox="1"/>
          <p:nvPr>
            <p:ph idx="1" type="body"/>
          </p:nvPr>
        </p:nvSpPr>
        <p:spPr>
          <a:xfrm>
            <a:off x="311700" y="629675"/>
            <a:ext cx="8520600" cy="43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1.  หน่วยรับข้อมูล  (Input  Unit)  </a:t>
            </a:r>
            <a:br>
              <a:rPr b="1"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ทําหน้าที่ในการรับข้อมูลหรือคําสั่งจากภายนอกเข้าไปเก็บไว้ในหน่วยความจํา  เพื่อเตรียมประมวลผลข้อมูลที่ต้องการ  ซึ่งอุปกรณ์ที่ใช้ในการนําข้อมูลที่ใช้กันอยู่ตั้งแต่อดีตจนถึงปัจจุบันนั้น  มีอยู่หลายประเภทด้วยกันสําหรับอุปกรณ์ที่นิยมใช้ในปัจจุบันมีดังต่อไปนี้  </a:t>
            </a:r>
            <a:b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 คีย์บอร์ด  (Keyboard)  </a:t>
            </a:r>
            <a:b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 เมาส์  (Mouse)  </a:t>
            </a:r>
            <a:b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 สแกนเนอร์ (Scanner)  </a:t>
            </a:r>
            <a:b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b="1"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2.  หน่วยประมวลผลกลาง  (Central  Processing  Unit)  </a:t>
            </a:r>
            <a:br>
              <a:rPr b="1"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ทําหน้าที่ในการคํานวณและประมวลผล  แบ่งออกเป็น  2  หน่วยย่อย  คือ  </a:t>
            </a:r>
            <a:b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 หน่วยควบคุม  ทําหน้าที่ในการดูแล  ควบคุมลําดับขั้นตอนของการประมวลผล  และการทํางานของอุปกรณ์ต่างๆ  ภายในหน่วยประมวลผลกลาง  และช่วยประสานงานระหว่างหน่วยประมวลผลกลาง  กับอุปกรณ์นําเข้าข้อมูล  อุปกรณ์ในการแสดงผล  และหน่วยความจําสํารอง  </a:t>
            </a:r>
            <a:b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 หน่วยคํานวณและตรรก  ทําหน้าที่ในการคํานวณและเปรียบเทียบข้อมูลต่างๆ  ที่ส่งมาจากหน่วยควบคุม  และหน่วยความจํา</a:t>
            </a:r>
            <a:b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b="1"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3.  หน่วยความจําหลัก  (Main Memory)  </a:t>
            </a:r>
            <a:br>
              <a:rPr b="1"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     ทําหน้าที่ในการเก็บข้อมูลหรือคําสั่งต่างๆ  ที่รับจากภายนอกเข้ามาเก็บไว้  เพื่อประมวลผลและยังเก็บผลที่ได้จากการประมวลผลไว้เพื่อแสดงผลอีกด้วย  ซึ่งแบ่งออกเป็น หน่วยความจํา  เป็นหน่วยความจําที่มีอยู่  ในตัวเครื่องคอมพิวเตอร์  ทําหน้าที่ในการเก็บคําสั่งหรือข้อมูล  แบ่งออกเป็น  </a:t>
            </a:r>
            <a:b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 รอม (ROM)  หน่วยความจําแบบถาวร  </a:t>
            </a:r>
            <a:b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 แรม (RAM)  หน่วยความจําแบบชั่วคราว  </a:t>
            </a:r>
            <a:endParaRPr sz="1500">
              <a:solidFill>
                <a:srgbClr val="444444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>
            <p:ph idx="1" type="body"/>
          </p:nvPr>
        </p:nvSpPr>
        <p:spPr>
          <a:xfrm>
            <a:off x="311700" y="212250"/>
            <a:ext cx="8520600" cy="47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4.  หน่วยความจํารอง (Secondedata Storage</a:t>
            </a:r>
            <a: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)  </a:t>
            </a:r>
            <a:b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   ทำหน้าที่จัดเก็บข้อมูลและโปรแกรมต่างๆ  เพื่อนำมาใช้อีกครั้งภายหลัง  แม้จะปิดเครื่องคอมพิวเตอร์ข้อมูลและโปรแกรมที่จัดเก็บไว้จะไม่สูญหาย</a:t>
            </a:r>
            <a:b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 Disk  Drive  </a:t>
            </a:r>
            <a:b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 Hard  Drive  </a:t>
            </a:r>
            <a:b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 CD-Rom  </a:t>
            </a:r>
            <a:b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 Magnetic  Tape  </a:t>
            </a:r>
            <a:b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	 - Memory card</a:t>
            </a:r>
            <a:b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b="1"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5.  หน่วยแสดงผล  (Output  Unit)  </a:t>
            </a:r>
            <a:br>
              <a:rPr b="1"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     ทําหน้าที่ในการแสดงผลลัทธ์ที่ได้หลังจากการคํานวณและประมวลผล  สําหรับอุปกรณ์ที่  ทําหน้าที่ในการแสดงผลข้อมูลที่ได้นั้นมีต่อไปนี้  </a:t>
            </a:r>
            <a:b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     -  Monitor  จอภาพ  </a:t>
            </a:r>
            <a:b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     -  Printer  เครื่องพิมพ.  </a:t>
            </a:r>
            <a:b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444444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     -  Plotter  เครื่องพิมพ์ที่ใช้ปากกาในการเขียนข้อมูลต่างๆ  ที่ต้องการลงกระดาษ</a:t>
            </a:r>
            <a:endParaRPr>
              <a:solidFill>
                <a:srgbClr val="444444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5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/>
          <p:nvPr>
            <p:ph type="title"/>
          </p:nvPr>
        </p:nvSpPr>
        <p:spPr>
          <a:xfrm>
            <a:off x="240350" y="20341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เทคโนโลยีการสื่อสาร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</a:t>
            </a: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.3 เทคโนโลยีการสื่อสาร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246" name="Google Shape;246;p3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.3.1 องค์ประกอบของการสื่อสารข้อมูล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3.3.2 พัฒนาการของการสื่อสารข้อมูล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3.3.3 ทิศทางการสื่อสารข้อมูล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3.3.4 สื่อกลางของการสื่อสารข้อมูลผ่านระบบเครือข่าย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3.4.5 ประเภทของระบบเครือข่าย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/>
          <p:nvPr>
            <p:ph type="title"/>
          </p:nvPr>
        </p:nvSpPr>
        <p:spPr>
          <a:xfrm>
            <a:off x="311700" y="246925"/>
            <a:ext cx="85206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3.3.1 องค์ประกอบของการสื่อสารข้อมูล</a:t>
            </a:r>
            <a:endParaRPr/>
          </a:p>
        </p:txBody>
      </p:sp>
      <p:sp>
        <p:nvSpPr>
          <p:cNvPr id="252" name="Google Shape;252;p38"/>
          <p:cNvSpPr txBox="1"/>
          <p:nvPr>
            <p:ph idx="1" type="body"/>
          </p:nvPr>
        </p:nvSpPr>
        <p:spPr>
          <a:xfrm>
            <a:off x="160800" y="863150"/>
            <a:ext cx="8822400" cy="3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ข้อมูลข่าวสาร (Message)  คือ ข้อเท็จจริงที่ผู้ส่งต้องการถ่ายทอดไปยังผู้รับ ซึ่งอาจแสดงออกมาโดยภาษาหรือสัญลักษณ์ต่างๆ ที่ผู้ส่งและผู้รับเข้าใจ เช่นการวาดภาพ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253" name="Google Shape;25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475" y="1929029"/>
            <a:ext cx="5399100" cy="256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type="title"/>
          </p:nvPr>
        </p:nvSpPr>
        <p:spPr>
          <a:xfrm>
            <a:off x="311700" y="246925"/>
            <a:ext cx="85206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3.3.1 องค์ประกอบของการสื่อสารข้อมูล</a:t>
            </a:r>
            <a:endParaRPr/>
          </a:p>
        </p:txBody>
      </p:sp>
      <p:sp>
        <p:nvSpPr>
          <p:cNvPr id="259" name="Google Shape;259;p39"/>
          <p:cNvSpPr txBox="1"/>
          <p:nvPr>
            <p:ph idx="1" type="body"/>
          </p:nvPr>
        </p:nvSpPr>
        <p:spPr>
          <a:xfrm>
            <a:off x="205175" y="863150"/>
            <a:ext cx="8822400" cy="41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2.  </a:t>
            </a: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ผู้ส่งสาร (Sender) คือ บุคคล กลุ่มบุคคล หรืออุปกรณ์ที่ทำหน้าที่เป็นแปล่งกำเหนิดของข้อมูลข่าวสารที่ต้องการส่งไปยังผู้รับ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3.  สื่อกลาง (Medium) คือ ส่ิงที่ทำหน้าที่เป็นตัวกลางในการนำข้อมูลข่าวสารจากผู้ส่งสารส่งไปยังผู้รับสาร เช่น  อากาศและสายสัญญาณแบบต่าง ๆ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260" name="Google Shape;26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996" y="1919521"/>
            <a:ext cx="1691150" cy="10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7825" y="1524820"/>
            <a:ext cx="1360471" cy="10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1972" y="1763863"/>
            <a:ext cx="2005750" cy="12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1396" y="1919521"/>
            <a:ext cx="1776500" cy="11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9200" y="3888493"/>
            <a:ext cx="1959800" cy="104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3496" y="3498125"/>
            <a:ext cx="1959793" cy="10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90925" y="3619284"/>
            <a:ext cx="1821255" cy="12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/>
          <p:nvPr>
            <p:ph type="title"/>
          </p:nvPr>
        </p:nvSpPr>
        <p:spPr>
          <a:xfrm>
            <a:off x="311700" y="246925"/>
            <a:ext cx="85206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3.3.1 องค์ประกอบของการสื่อสารข้อมูล</a:t>
            </a:r>
            <a:endParaRPr/>
          </a:p>
        </p:txBody>
      </p:sp>
      <p:sp>
        <p:nvSpPr>
          <p:cNvPr id="272" name="Google Shape;272;p40"/>
          <p:cNvSpPr txBox="1"/>
          <p:nvPr>
            <p:ph idx="1" type="body"/>
          </p:nvPr>
        </p:nvSpPr>
        <p:spPr>
          <a:xfrm>
            <a:off x="205175" y="863150"/>
            <a:ext cx="8822400" cy="3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4</a:t>
            </a: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. ผู้รับสาร (Receiver) คือ บุคล หรือกลุ่มบุคคล หรืออุปกรณ์ที่ทำหน้าที่่เป็นตัวรับข้อมูลที่ผู้ส่งสารมาให้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273" name="Google Shape;27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350" y="1928938"/>
            <a:ext cx="2438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7863" y="1714500"/>
            <a:ext cx="265747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8450" y="3474238"/>
            <a:ext cx="302895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type="title"/>
          </p:nvPr>
        </p:nvSpPr>
        <p:spPr>
          <a:xfrm>
            <a:off x="311700" y="246925"/>
            <a:ext cx="85206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3.3.1 องค์ประกอบของการสื่อสารข้อมูล</a:t>
            </a:r>
            <a:endParaRPr/>
          </a:p>
        </p:txBody>
      </p:sp>
      <p:sp>
        <p:nvSpPr>
          <p:cNvPr id="281" name="Google Shape;281;p41"/>
          <p:cNvSpPr txBox="1"/>
          <p:nvPr>
            <p:ph idx="1" type="body"/>
          </p:nvPr>
        </p:nvSpPr>
        <p:spPr>
          <a:xfrm>
            <a:off x="205175" y="863150"/>
            <a:ext cx="8822400" cy="3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5. </a:t>
            </a: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โปรโตคอล (Protocol) คือ กฏหรือข้อตกลงที่ใช้ในการสื่อสารข้อมูลที่จะทำให้ผู้ส่งสารและผู้รับสารมีความเข้าใจตรงกัน</a:t>
            </a:r>
            <a:b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โปรโตคอล คือ ข้อกำหนดหรือข้อตกลงในการสื่อสารระหว่างคอมพิวเตอร์ หรือภาษาสื่อสารที่ใช้เป็น ภาษากลางในการสื่อสารระหว่างคอมพิวเตอร์ด้วยกัน การที่เครื่องคอมพิวเตอร์ที่ถูกเชื่อมโยงกันไว้ในระบบจะสามารถติดต่อสื่อสารกันได้นั้น จำเป็นจะต้องมีการสื่อสารที่เรียกว่า โปรโตคอล (Protocol) เช่นเดียวกับคนเราที่ต้องมีภาษาพูดเพื่อให้สื่อสารเข้าใจกันได้</a:t>
            </a:r>
            <a:endParaRPr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โปรโตคอลช่วยให้ระบบคอมพิวเตอร์สองระบบ ที่แตกต่างกันสามารถสื่อสารกันอย่างเข้าใจได้  คือข้อตกลงที่กำหนดเกี่ยว กับการสื่อสารระหว่างเครื่องคอมพิวเตอร์ต่างๆ ทั้งวิธีการส่งและรับข้อมูล วิธีการตรวจสอบข้อผิดพลาดของการส่งและรับข้อมูล การแสดงผลข้อมูลเมื่อส่งและรับกันระหว่างเครื่องสองเครื่อง ดังนั้นจะเห็นได้ว่าโปรโตคอลมีความสำคัญมากในการสื่อสารบนเครือข่าย หากไม่มีโปรโตคอลแล้ว การสื่อสารบนเครือข่ายจะไม่สามารถเกิดขึ้นได้</a:t>
            </a:r>
            <a:endParaRPr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ctrTitle"/>
          </p:nvPr>
        </p:nvSpPr>
        <p:spPr>
          <a:xfrm>
            <a:off x="1010400" y="1049375"/>
            <a:ext cx="7145400" cy="97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h" sz="3000">
                <a:latin typeface="TH SarabunPSK"/>
                <a:ea typeface="TH SarabunPSK"/>
                <a:cs typeface="TH SarabunPSK"/>
                <a:sym typeface="TH SarabunPSK"/>
              </a:rPr>
              <a:t>บทที่ 3 ระบบคอมพิวเตอร์</a:t>
            </a:r>
            <a:endParaRPr sz="3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78" name="Google Shape;78;p15"/>
          <p:cNvSpPr txBox="1"/>
          <p:nvPr>
            <p:ph idx="1" type="subTitle"/>
          </p:nvPr>
        </p:nvSpPr>
        <p:spPr>
          <a:xfrm>
            <a:off x="1971325" y="1885500"/>
            <a:ext cx="6953400" cy="15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Char char="-"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Char char="-"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หลักการทำงานของระบบคอมพิวเตอร์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Char char="-"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เทคโนโลยีการสื่อสาร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Char char="-"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การประยุกต์ใช้งานและการแก้ปัญหาเบื้องต้น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/>
          <p:nvPr>
            <p:ph type="title"/>
          </p:nvPr>
        </p:nvSpPr>
        <p:spPr>
          <a:xfrm>
            <a:off x="340000" y="169100"/>
            <a:ext cx="85206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800">
                <a:latin typeface="TH SarabunPSK"/>
                <a:ea typeface="TH SarabunPSK"/>
                <a:cs typeface="TH SarabunPSK"/>
                <a:sym typeface="TH SarabunPSK"/>
              </a:rPr>
              <a:t>ตัวอย่างของโปรโตคอล</a:t>
            </a:r>
            <a:endParaRPr sz="28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287" name="Google Shape;287;p42"/>
          <p:cNvSpPr txBox="1"/>
          <p:nvPr>
            <p:ph idx="1" type="body"/>
          </p:nvPr>
        </p:nvSpPr>
        <p:spPr>
          <a:xfrm>
            <a:off x="169800" y="795650"/>
            <a:ext cx="8850900" cy="36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1. </a:t>
            </a: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โปรโตคอล HTTP หรือ Hypertext Transfer Protocol จะใช้เมื่อเรียกโปรแกรมบราวเซอร์ (Browser)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2.โปรโตคอล TCP/IP หรือ Transfer Control Protocol/Internet Protocolคือเครือข่ายโปรโตคอลทีสำคัญมากที่สุด   </a:t>
            </a:r>
            <a:b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   เนื่องจากเป็นโปรโตคอลที่ใช้ในระบบเครือข่าย Internet รวมทั้ง Intranet ซึ่งประกอบด้วย 2 โปรโตคอลคือ TCP และ IP</a:t>
            </a:r>
            <a:b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</a:b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288" name="Google Shape;2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750" y="1210700"/>
            <a:ext cx="3209338" cy="4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651" y="2506550"/>
            <a:ext cx="2301850" cy="245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/>
          <p:nvPr>
            <p:ph type="title"/>
          </p:nvPr>
        </p:nvSpPr>
        <p:spPr>
          <a:xfrm>
            <a:off x="340000" y="169100"/>
            <a:ext cx="85206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800">
                <a:latin typeface="TH SarabunPSK"/>
                <a:ea typeface="TH SarabunPSK"/>
                <a:cs typeface="TH SarabunPSK"/>
                <a:sym typeface="TH SarabunPSK"/>
              </a:rPr>
              <a:t>ตัวอย่างของโปรโตคอล</a:t>
            </a:r>
            <a:endParaRPr sz="28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295" name="Google Shape;295;p43"/>
          <p:cNvSpPr txBox="1"/>
          <p:nvPr>
            <p:ph idx="1" type="body"/>
          </p:nvPr>
        </p:nvSpPr>
        <p:spPr>
          <a:xfrm>
            <a:off x="169800" y="795650"/>
            <a:ext cx="8850900" cy="36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3.โปรโตคอล SMTP หรือ Simple Mail Transfer Protocol คือ โปรโตคอล ที่ใช้ในการรับส่งจดหมายอิเล็กทรอนิกส์บนเครือ</a:t>
            </a:r>
            <a:b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   ข่ายอินเทอร์เน็ต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</a:b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296" name="Google Shape;2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419" y="1791994"/>
            <a:ext cx="1954900" cy="6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4375" y="2671100"/>
            <a:ext cx="295275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4491" y="1360700"/>
            <a:ext cx="2213884" cy="12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/>
          <p:nvPr>
            <p:ph type="title"/>
          </p:nvPr>
        </p:nvSpPr>
        <p:spPr>
          <a:xfrm>
            <a:off x="340000" y="169100"/>
            <a:ext cx="85206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800">
                <a:latin typeface="TH SarabunPSK"/>
                <a:ea typeface="TH SarabunPSK"/>
                <a:cs typeface="TH SarabunPSK"/>
                <a:sym typeface="TH SarabunPSK"/>
              </a:rPr>
              <a:t>ตัวอย่างของโปรโตคอล</a:t>
            </a:r>
            <a:endParaRPr sz="28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304" name="Google Shape;304;p44"/>
          <p:cNvSpPr txBox="1"/>
          <p:nvPr>
            <p:ph idx="1" type="body"/>
          </p:nvPr>
        </p:nvSpPr>
        <p:spPr>
          <a:xfrm>
            <a:off x="169800" y="795650"/>
            <a:ext cx="8850900" cy="36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4.โปรโตคอล FTP, SFTP หรือ File Transfer Protocol  และ Secured File Transfer Protocol สำหรับย้ายไฟล์จากเครื่อง</a:t>
            </a:r>
            <a:b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  หนึ่งไปเครื่องหนึ่ง ผั่งหนึ่งจะทำหน้าที่เป็น FTP Server อีก ผั่งจะเป็น FTP Client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305" name="Google Shape;30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738" y="2195275"/>
            <a:ext cx="2600325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1600" y="2309700"/>
            <a:ext cx="1872200" cy="1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4663" y="2404825"/>
            <a:ext cx="2962275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>
            <p:ph type="title"/>
          </p:nvPr>
        </p:nvSpPr>
        <p:spPr>
          <a:xfrm>
            <a:off x="194950" y="20211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900">
                <a:latin typeface="TH SarabunPSK"/>
                <a:ea typeface="TH SarabunPSK"/>
                <a:cs typeface="TH SarabunPSK"/>
                <a:sym typeface="TH SarabunPSK"/>
              </a:rPr>
              <a:t>พัฒนาการของการสื่อสารข้อมูล</a:t>
            </a:r>
            <a:endParaRPr sz="41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6"/>
          <p:cNvSpPr txBox="1"/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3.3.2 พัฒนาการของการสื่อสารข้อมูล</a:t>
            </a:r>
            <a:endParaRPr/>
          </a:p>
        </p:txBody>
      </p:sp>
      <p:sp>
        <p:nvSpPr>
          <p:cNvPr id="318" name="Google Shape;318;p46"/>
          <p:cNvSpPr txBox="1"/>
          <p:nvPr>
            <p:ph idx="1" type="body"/>
          </p:nvPr>
        </p:nvSpPr>
        <p:spPr>
          <a:xfrm>
            <a:off x="311700" y="1266325"/>
            <a:ext cx="2871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H SarabunPSK"/>
              <a:buAutoNum type="arabicPeriod"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การสื่อสารยุคโบราณ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H SarabunPSK"/>
              <a:buAutoNum type="arabicPeriod"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การสื่อสารยุคอุตสาหกรรม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H SarabunPSK"/>
              <a:buAutoNum type="arabicPeriod"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การสื่อสารยุคปัจจุบัน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319" name="Google Shape;31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0275" y="958775"/>
            <a:ext cx="5544174" cy="39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7"/>
          <p:cNvSpPr txBox="1"/>
          <p:nvPr>
            <p:ph type="title"/>
          </p:nvPr>
        </p:nvSpPr>
        <p:spPr>
          <a:xfrm>
            <a:off x="311700" y="216425"/>
            <a:ext cx="85206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H SarabunPSK"/>
              <a:buAutoNum type="arabicPeriod"/>
            </a:pPr>
            <a:r>
              <a:rPr b="0" lang="th" sz="2100">
                <a:latin typeface="TH SarabunPSK"/>
                <a:ea typeface="TH SarabunPSK"/>
                <a:cs typeface="TH SarabunPSK"/>
                <a:sym typeface="TH SarabunPSK"/>
              </a:rPr>
              <a:t>การสื่อสารยุคโบราณ</a:t>
            </a:r>
            <a:endParaRPr sz="3700"/>
          </a:p>
        </p:txBody>
      </p:sp>
      <p:sp>
        <p:nvSpPr>
          <p:cNvPr id="325" name="Google Shape;325;p47"/>
          <p:cNvSpPr txBox="1"/>
          <p:nvPr>
            <p:ph idx="1" type="body"/>
          </p:nvPr>
        </p:nvSpPr>
        <p:spPr>
          <a:xfrm>
            <a:off x="311700" y="790200"/>
            <a:ext cx="8520600" cy="41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เป็นการสื่อสารที่นิยมใช้ในอดีต ซึ่งปัจจุบันไม่มีการสื่อสารด้วยวิธีนี้ หรือไม่นิยมใช้การสื่อสารประเภทนี้แล้ว การสื่อสารในยุคโบราณจะกระทำเพื่อตอบสนองต่อความต้องการขั้นพื้นฐานของมนุษย์ ใช้ถ่ายทอดข้อมูลที่ไม่มีความสลับซับซ้อน และตัวกลางที่ใช้มักจะมีประสิทธิภาพน้อย และไม่มีความสะดวกรวดเร็วในการสื่อสาร ตัวอย่างการสื่อสารในยุคโบราณ เช่น</a:t>
            </a:r>
            <a:br>
              <a:rPr lang="th" sz="17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b="1" lang="th" sz="19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-  ภาพบนผนังถ้ำ</a:t>
            </a:r>
            <a:br>
              <a:rPr b="1" lang="th" sz="1900">
                <a:solidFill>
                  <a:srgbClr val="38761D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9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 </a:t>
            </a:r>
            <a: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เป็นการสื่อสารของบุคคลสมัยโบราณเพื่อบอกเล่าวิถีชีวิตของตนเอง ด้วยการใช้สีธรรมชาติหรือก้อนหินขีดเขียนและวาดภาพต่าง ๆ  ไว้บนผนังถ้ำหรือก้อนหิน การวาดภาพบนผนังถ้ำจัดเป็นการสื่อสารรูป</a:t>
            </a:r>
            <a:b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แบบแรกของมนุษย์ ที่ยังมีหลักฐานปรากฏให้เห็นได้ในปัจจุบัน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326" name="Google Shape;32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150" y="2701038"/>
            <a:ext cx="3048000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8"/>
          <p:cNvSpPr txBox="1"/>
          <p:nvPr>
            <p:ph idx="1" type="body"/>
          </p:nvPr>
        </p:nvSpPr>
        <p:spPr>
          <a:xfrm>
            <a:off x="311700" y="190925"/>
            <a:ext cx="8520600" cy="45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th" sz="2100">
                <a:solidFill>
                  <a:srgbClr val="38761D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</a:t>
            </a:r>
            <a:r>
              <a:rPr b="1" lang="th" sz="21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ควันไฟ </a:t>
            </a:r>
            <a:r>
              <a:rPr b="1" lang="th" sz="2100">
                <a:solidFill>
                  <a:srgbClr val="38761D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endParaRPr b="1" sz="2100">
              <a:solidFill>
                <a:srgbClr val="38761D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th" sz="21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</a:t>
            </a:r>
            <a:r>
              <a:rPr lang="th" sz="17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เป็นการสื่อสารโดยใช้กลุ่มของควันไฟแทนสัญลักษณ์ต่าง ๆ  เพื่อสื่อสารไปยังผู้รับสาร โดยผู้ส่งสารจะต้องก่อกองไฟในที่สูงเพื่อให้ผู้รับสารสามารถมองเห็นได้จากระยะไกล การสื่อสารประเภทนี้มีความผิดพลาดได้ง่าย เนื่องจากควันไฟอาจเปลี่ยนแปลงได้ตามสภาพอากาศ ทำให้เกิดการตีความหรือแปลสัญลักษณ์นั้น ๆ  ผิดพลาดได้ และทุกคนสามารถมองเห็นควันไฟจากผู้ส่งสารได้ จึงไม่สามารถเก็บความลับของข้อมูลจากบุคคลอื่น ๆ  ที่รู้รหัสหรือสัญลักษณ์นั้นได้</a:t>
            </a:r>
            <a:endParaRPr sz="17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332" name="Google Shape;33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9963" y="2643188"/>
            <a:ext cx="3038475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/>
          <p:cNvSpPr txBox="1"/>
          <p:nvPr>
            <p:ph idx="1" type="body"/>
          </p:nvPr>
        </p:nvSpPr>
        <p:spPr>
          <a:xfrm>
            <a:off x="311700" y="351925"/>
            <a:ext cx="8520600" cy="46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  วิ่งผลัด</a:t>
            </a:r>
            <a:b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        เป็นการสื่อสารโดยใช้บุคคลหรือกลุ่มบุคคลส่งต่อข้อมูลที่อยู่ในรูปแบบของสารต่อกันไปเรื่อย ๆ  จนถึงปลายทาง คล้ายลักษณะของการวิ่งผลัด ทำให้สามารถสื่อสารได้สะดวกและส่งข้อมูลถึงผู้รับสารได้มีประสิทธิภาพมากกว่าการใช้ควันไฟ แต่มักมีปัญหาเรื่องความลับของข้อมูลที่ใช้ในการสื่อสาร</a:t>
            </a:r>
            <a:b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  </a:t>
            </a:r>
            <a:r>
              <a:rPr b="1"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นกพิราบสื่อสาร</a:t>
            </a:r>
            <a:b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        เป็นการสื่อสารโดยใช้สัตว์เป็นตัวกลางหลักในการสื่อสาร โดยใช้ธรรมชาติในการรู้ทิศทางของนกพิราบที่จะเดินทางกลับรังหรือที่อยู่ของมันได้ไม่ว่าจะถูกส่งมาจากที่ใด จึงมีการผูกข้อความหรือข้อมูลสั้น ๆ  ที่ขาหรือแขวนที่คอของนกพิราบ แล้วให้ผู้รับสารรอรับสารได้จากรังหรือที่อยู่ของนกพิราบ การสื่อสารด้วยการใช้นกพิราบสามารถรักษาความลับของข้อมูลได้เป็นอย่างดี แต่ไม่สามารถกำหนดระยะเวลาในการสื่อสารได้อย่างแน่นอน และไม่สามารถส่งข้อมูลหรือข้อความในปริมาณมาก ๆ  ได้ ปัจจุบันมีการใช้นกพิราบสื่อสารเพื่อการแข่งขันมากกว่าการใช้เพื่อส่งข้อมูลหรือสื่อสารในชีวิตประจำวัน  </a:t>
            </a:r>
            <a:b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  </a:t>
            </a:r>
            <a:r>
              <a:rPr b="1"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ม้าเร็ว</a:t>
            </a:r>
            <a: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b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        เป็นการสื่อสารโดยใช้มนุษย์และสัตว์เป็นสื่อกลางในการสื่อสาร ทำให้การสื่อสารมีประสิทธิภาพมากกว่าการวิ่งผลัด  เนื่องจากประสิทธิภาพของการสื่อสารขึ้นอยู่กับบุคคลที่บังคับม้าและม้าเป็นหลัก ทำให้สามารถสื่อสารหรือส่งข้อมูลได้รวดเร็ว รักษาความลับของข้อมูลและส่งข้อมูลไปยังผู้รับสารได้ถูกต้องกว่าการสื่อสารด้วยการวิ่งผลัด</a:t>
            </a:r>
            <a:endParaRPr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0"/>
          <p:cNvSpPr txBox="1"/>
          <p:nvPr>
            <p:ph type="title"/>
          </p:nvPr>
        </p:nvSpPr>
        <p:spPr>
          <a:xfrm>
            <a:off x="311700" y="122825"/>
            <a:ext cx="8520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th" sz="19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2.  การสื่อสารยุคอุตสาหกรรม</a:t>
            </a:r>
            <a:r>
              <a:rPr lang="th" sz="17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endParaRPr sz="1700"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343" name="Google Shape;343;p50"/>
          <p:cNvSpPr txBox="1"/>
          <p:nvPr>
            <p:ph idx="1" type="body"/>
          </p:nvPr>
        </p:nvSpPr>
        <p:spPr>
          <a:xfrm>
            <a:off x="311700" y="732925"/>
            <a:ext cx="8520600" cy="38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เป็นการสื่อสารที่ยังนิยมใช้ในปัจจุบัน แต่มีแนวโน้มที่จะเลิกใช้ในอนาคต เนื่องจากมีเทคโนโลยีที่ส่งเสริมการสื่อสารใหม่ ๆ  เข้ามาแทนที่ การสื่อสารยุคอุตสาหกรรมจะมุ่งเน้นประสิทธิภาพมากกว่าการสื่อสารยุคโบราณ ตัวอย่างการสื่อสารในยุคอุตสาหกรรม เช่น</a:t>
            </a:r>
            <a:b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b="1"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โทรศัพท์หรือเทเลโฟน (Telephone)</a:t>
            </a:r>
            <a:r>
              <a:rPr b="1" lang="th" sz="2000">
                <a:solidFill>
                  <a:srgbClr val="38761D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br>
              <a:rPr b="1" lang="th" sz="2000">
                <a:solidFill>
                  <a:srgbClr val="38761D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6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   เป็นการสื่อสารสองทิศทางพร้อมกัน แต่สามารถรับและส่งข้อมูลได้ในรูปแบบเสียงเท่านั้น โดยผู้สื่อสารทั้งสองฝ่ายจะต้องมีโทรศัพท์เพื่อใช้ในการสื่อสาร เวลาสื่อสารจะเป็นเวลาจริงในช่วงนั้น ๆ (Real Time) หากผู้รับข้อมูลไม่อยู่หรือมีความผิดพลาดด้านเวลาก็จะทำให้การสื่อสารไม่สามารถทำได้ โทรศัพท์มีพัฒนาการต่อเนื่องและยาวนานโดยเป็นพื้นฐานของการพัฒนาโทรศัพท์แบบไร้สายหรือโทรศัพท์แบบพกพา การใช้โทรศัพท์จะต้องติดตั้งเครื่องรับ เครื่องส่ง และสายโทรศัพท์ในพื้นที่ที่ให้บริการหรือมีสายโทรศัพท์จากหน่วยงานที่ให้บริการเท่านั้น จึงนิยมติดตั้งในที่อยู่อาศัย สำนักงาน และสถานที่สาธารณะต่าง ๆ  ผู้ใช้ไม่จำเป็นต้องมีความรู้ด้านเทคโนโลยีการสื่อสารมากนัก โทรศัพท์ประเภทนี้จะใช้ระบบการทำงานแบบ แอนะล็อก (Analog) โดยใช้สายโทรศัพท์เป็นตัวกลางในการรับและส่งข้อมูล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3333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1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1"/>
          <p:cNvSpPr txBox="1"/>
          <p:nvPr>
            <p:ph idx="1" type="body"/>
          </p:nvPr>
        </p:nvSpPr>
        <p:spPr>
          <a:xfrm>
            <a:off x="340000" y="2192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โทรสารหรือแฟกซ์ (Fax)</a:t>
            </a:r>
            <a:br>
              <a:rPr b="1"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</a:t>
            </a:r>
            <a:r>
              <a:rPr lang="th" sz="16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 พัฒนามาจากการสื่อสารประเภทโทรศัพท์ เพื่อให้สามารถส่งข้อมูลในรูปแบบตัวอักษรหรือข้อความไปยังผู้รับสารได้มากกว่าข้อมูลเสียงเพียงอย่างเดียว มีลักษณะการใช้งานเหมือนโทรศัพท์ ในการส่งข้อมูลด้วยโทรสารผู้ส่งสารและผู้รับสารจะต้องเปิดใช้เครื่องโทรสารจึงจะสามารถส่งข้อมูลได้ และไม่สามารถส่งข้อมูลเอกสารผ่านโทรสารได้พร้อมกับการส่งข้อมูลเสียง การสื่อสารด้วยโทรสารนี้ ข้อมูลต้นฉบับจะยังคงอยู่ที่ผู้ส่งสาร โดยผู้รับสารจะต้องมีกระดาษสำหรับคัดลอกข้อมูลที่ส่งไปยังปลายทาง</a:t>
            </a:r>
            <a:endParaRPr sz="1600"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349" name="Google Shape;34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2525" y="2162375"/>
            <a:ext cx="2420950" cy="242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ระบบคอมพิวเตอร์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800">
                <a:latin typeface="TH SarabunPSK"/>
                <a:ea typeface="TH SarabunPSK"/>
                <a:cs typeface="TH SarabunPSK"/>
                <a:sym typeface="TH SarabunPSK"/>
              </a:rPr>
              <a:t>หมายถึง  การทำงานของคอมพิวเตอร์ที่มีส่วนต่าง ๆ ทำงานร่วมกันเพื่อให้บรรลุเป้าหมายในการทำงานอย่างมีระบบ และมีประสิทธิภาพ ระบบคอมพิวเตอร์ประกอบด้วย ฮาร์ดแวร์ ซอฟต์แวร์ บุคลากร ข้อมูลและสารสนเทศ และกระบวนการ</a:t>
            </a:r>
            <a:endParaRPr sz="28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2"/>
          <p:cNvSpPr txBox="1"/>
          <p:nvPr>
            <p:ph idx="1" type="body"/>
          </p:nvPr>
        </p:nvSpPr>
        <p:spPr>
          <a:xfrm>
            <a:off x="340000" y="297050"/>
            <a:ext cx="8520600" cy="46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th" sz="22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จดหมายและพัสดุ (Letter and Inventories)</a:t>
            </a:r>
            <a:br>
              <a:rPr b="1" lang="th" sz="2200">
                <a:solidFill>
                  <a:srgbClr val="38761D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b="1" lang="th" sz="2200">
                <a:solidFill>
                  <a:srgbClr val="38761D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r>
              <a:rPr lang="th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เป็นการสื่อสารในรูปแบบดั้งเดิมโดยใช้บริการในการส่งจดหมายและพัสดุจากหน่วยงานให้บริการการสื่อสาร คิดอัตราค่าบริการตามน้ำหนักและระยะทางในการส่งจดหมายและพัสดุ ซึ่งการสื่อสารด้วยวิธีการนี้ได้รับการยอมรับและน่าเชื่อถือกว่าการสื่อสารในรูปแบบอื่น สามารถกำหนดระยะเวลาในการสื่อสารได้แน่นอน และสามารถส่งข้อมูลได้ในปริมาณมาก ส่งข้อมูลได้ทุกรูปแบบ และมีพื้นที่ให้บริการทั่วโลก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lnSpc>
                <a:spcPct val="13125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355" name="Google Shape;35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0175" y="2299375"/>
            <a:ext cx="2482650" cy="248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3"/>
          <p:cNvSpPr txBox="1"/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th" sz="1900"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การสื่อสารในยุคปัจจุบันหรือการสื่อสารยุคโลกไร้สาย</a:t>
            </a:r>
            <a:r>
              <a:rPr lang="th" sz="1600"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endParaRPr sz="1600"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361" name="Google Shape;361;p53"/>
          <p:cNvSpPr txBox="1"/>
          <p:nvPr>
            <p:ph idx="1" type="body"/>
          </p:nvPr>
        </p:nvSpPr>
        <p:spPr>
          <a:xfrm>
            <a:off x="311700" y="885325"/>
            <a:ext cx="8520600" cy="40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th" sz="16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เป็นการสื่อสารที่มุ่งเน้นความสะดวกสบายของผู้ใช้และประสิทธิภาพของข้อมูลที่ใช้ในการสื่อสารเป็นหลัก ผู้สื่อสารจะต้องมีความรู้ด้านเทคโนโลยีเป็นอย่างดี จึงจะสามารถสื่อสารได้อย่างมีประสิทธิภาพ</a:t>
            </a:r>
            <a:br>
              <a:rPr lang="th" sz="16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6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r>
              <a:rPr b="1"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ไวไฟ (Wi-Fi)</a:t>
            </a:r>
            <a:br>
              <a:rPr b="1"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</a:t>
            </a:r>
            <a:r>
              <a:rPr lang="th" sz="16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เป็นระบบเชื่อต่ออุปกรณ์ที่ทำงานบนเครือข่ายคอมพิวเตอร์ไร้สาย (Wireless LAN) โดยใช้คลื่นสัญญาณวิทยุทำให้สามารถติดต่อสื่อสารข้อมูลได้ระหว่างอุปกรณ์นั้น ๆ  ปัจจุบันนิยมติดตั้งอุปกรณ์รับและส่งสัญญาณ   ไวไฟในคอมพิวเตอร์แบบพกพา เพื่อให้สามารถค้นหาสัญญาณไวไฟที่ส่งมาจากคอมพิวเตอร์ที่เชื่อมต่ออินเทอร์เน็ต ทำให้คอมพิวเตอร์แบบพกพานั้นสามารถเชื่อมต่ออินเทอร์เน็ตได้ด้วย ผู้ใช้ไวไฟสามารถติดต่อสื่อสารได้ด้วยข้อมูลทุกรูปแบบที่อยู่ในรูปแบบของไฟล์ข้อมูลแต่จะมีความเร็วในการสื่อสารน้อยกว่าการสื่อสารในระบบเครือข่ายที่ใช้สายรับและส่งสัญญาณ</a:t>
            </a:r>
            <a:endParaRPr sz="1600"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362" name="Google Shape;36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8925" y="3799250"/>
            <a:ext cx="2152750" cy="114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4"/>
          <p:cNvSpPr txBox="1"/>
          <p:nvPr>
            <p:ph idx="1" type="body"/>
          </p:nvPr>
        </p:nvSpPr>
        <p:spPr>
          <a:xfrm>
            <a:off x="347075" y="233375"/>
            <a:ext cx="8520600" cy="46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th" sz="21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ไปรษณีย์อิเล็กทรอนิกส์หรืออีเมล (Electronic Mail หรือ E-Mail)</a:t>
            </a:r>
            <a:endParaRPr b="1" sz="2100"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th" sz="21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</a:t>
            </a:r>
            <a:r>
              <a:rPr lang="th" sz="17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เป็นการใช้คอมพิวเตอร์ส่งข้อความในรูปของจดหมายอิเล็กทรอนิกส์ไปยังบุคคลอื่น การสื่อสารนี้ผู้ใช้จะต้องมีที่อยู่ทางไปรษณีย์อิเล็กทรอนิกส์ของผู้รับหรืออีเมลแอดเดรส (E-Mail Address) เช่น banana123@yahoo.com ผู้ส่งไปรษณีย์อิเล็กทรอนิกส์สามารถส่งข้อมูลเวลาใดก็ได้ เนื่องจากข้อมูลที่ส่งไปจะฝากไว้บนเครือข่ายคอมพิวเตอร์ เมื่อผู้รับเข้าสู่ระบบและเรียกใช้บริการก็จะได้รับข้อความโดยไม่ต้องรอให้เวลาตรงกัน นอกจากนี้ยังสามารถส่งข้อมูลได้หลายรูปแบบในปริมาณที่มากกว่าการส่งข้อความผ่านทางโทรศัพท์เคลื่อนที่ (Short Message) และสามารถส่งข้อมูลไปยังผู้รับหลาย ๆ  คนได้ในเวลาเดียวกัน</a:t>
            </a:r>
            <a:endParaRPr sz="1700"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solidFill>
                <a:srgbClr val="292929"/>
              </a:solidFill>
            </a:endParaRPr>
          </a:p>
        </p:txBody>
      </p:sp>
      <p:pic>
        <p:nvPicPr>
          <p:cNvPr id="368" name="Google Shape;36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7275" y="2821322"/>
            <a:ext cx="2381650" cy="213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/>
          <p:nvPr>
            <p:ph idx="1" type="body"/>
          </p:nvPr>
        </p:nvSpPr>
        <p:spPr>
          <a:xfrm>
            <a:off x="311700" y="148475"/>
            <a:ext cx="8520600" cy="47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th" sz="21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บลูทูท (Bluetooth)</a:t>
            </a:r>
            <a:endParaRPr b="1" sz="2100"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   เป็นระบบเชื่อมต่ออุปกรณ์อิเล็กทรอนิกส์เพื่อสื่อสารระหว่างอุปกรณ์นั้น ๆ  โดยอาศัยคลื่นความถี่หรือสัญญาณวิทยุ ตัวอย่างการเชื่อมต่อบลูทูท เช่น การเชื่อมต่อระหว่างคอมพิวเตอร์แบบพกพากับโทรศัพท์เคลื่อนที่   การเชื่อต่อระหว่างโทรศัพท์เคลื่อนที่กับสมอลล์ทอล์ก (Small talk) บลูทูทสามารถเชื่อมต่อเพื่อสื่อสารข้อมูลได้ในระยะทางใกล้ ๆ  ไม่เกิน 10 เมตร ทำให้ต้องสื่อสารข้อมูลในระยะทางใกล้กว่าการสื่อสารด้วยไวไฟ นอกจากนี้บลูทูทยังมีประสิทธิภาพด้านความเร็วในการสื่อสารน้อยกว่าไวไฟอีกด้วย</a:t>
            </a:r>
            <a:endParaRPr sz="1700"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374" name="Google Shape;37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386200"/>
            <a:ext cx="2477425" cy="247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6"/>
          <p:cNvSpPr txBox="1"/>
          <p:nvPr>
            <p:ph idx="1" type="body"/>
          </p:nvPr>
        </p:nvSpPr>
        <p:spPr>
          <a:xfrm>
            <a:off x="311700" y="123325"/>
            <a:ext cx="8520600" cy="47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th" sz="22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การสนทนาออนไลน์หรือแชท (Chat)</a:t>
            </a:r>
            <a:endParaRPr b="1" sz="2200"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lnSpc>
                <a:spcPct val="161538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th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    เป็นการสนทนาระหว่างบุคคลหรือกลุ่มบุคคล ปัจจุบันสามารถพัฒนาให้ใช้ภาพกราฟิก ภาพการ์ตูนหรือภาพเคลื่อนไหวต่าง ๆ  แทนภาพผู้สื่อสารได้ นอกจากการสนทนาแล้ว ผู้ใช้ยังสามารถแลกเปลี่ยนข้อมูลที่มีลักษณะเป็นไฟล์อิเล็กทรอนิกส์ได้อีกด้วย การสนทนาแบบนี้เป็นการสนทนาแบบโต้ตอบในเวลาเดียวกัน ดังนั้นผู้สื่อสารจึงต้องออนไลน์พร้อมกัน การสนทนาออนไลน์ในบางโปรแกรมจะมีการแบ่งการสนทนาออกเป็นห้อง ๆ  หรือเป็นกลุ่มสนทนา โดยผู้ใช้ทั้งสองฝ่ายจะต้องมีโปรแกรมสำหรับใช้สนทนา</a:t>
            </a:r>
            <a:endParaRPr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380" name="Google Shape;38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700" y="2821700"/>
            <a:ext cx="3048000" cy="19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7"/>
          <p:cNvSpPr txBox="1"/>
          <p:nvPr>
            <p:ph idx="1" type="body"/>
          </p:nvPr>
        </p:nvSpPr>
        <p:spPr>
          <a:xfrm>
            <a:off x="340000" y="233375"/>
            <a:ext cx="8520600" cy="47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th" sz="21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วีดีโอทางไกล (Video Conferencing)</a:t>
            </a:r>
            <a:br>
              <a:rPr b="1" lang="th" sz="21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1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</a:t>
            </a:r>
            <a:r>
              <a:rPr lang="th" sz="17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   เป็นการสื่อสารข้อมูลโดยการส่งภาพและเสียงจากฝ่ายหนึ่งไปสู่อีกฝ่ายหนึ่ง การใช้วิดีโอทางไกลต้องมีอุปกรณ์สำหรับบันทึกภาพและอุปกรณ์บันทึกเสียง โดยที่ภาพและเสียงที่ส่งไปนั้นสามารถแสดงเป็นภาพเคลื่อนไหวที่มีเสียงประกอบได้ ปัจจุบันหลายหน่วยงานนำวิธีสื่อสารแบบวิดีโอทางไกลมาใช้เพื่อการประชุมมากขึ้น เพราะช่วยให้หน่วยงานประหยัดทั้งเวลาและค่าใช้จ่ายในการเดินทาง ตัวอย่างการใช้ประโยชน์วิดีโอทางไกล เช่น การนำวิดีโอทางไกลมาใช้ทางการศึกษา ทำให้นักเรียนสามารถรับฟังการบรรยายจากอาจารย์ซึ่งอยู่อีกที่หนึ่งได้โดยไม่ต้องเดินทางไปเรียนด้วยตนเอง และยังสามารถโต้ตอบระหว่างคู่สนทนาได้ เนื่องจากมีกล้องดิจิทัล ไมโครโฟน และลำโพง ซึ่งเป็นอุปกรณ์ที่ทำให้ทั้งสองฝ่ายเห็นและได้ยินเสียงซึ่งกันและกัน</a:t>
            </a:r>
            <a:endParaRPr sz="1700"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386" name="Google Shape;38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338" y="2887963"/>
            <a:ext cx="3038475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8"/>
          <p:cNvSpPr txBox="1"/>
          <p:nvPr>
            <p:ph type="title"/>
          </p:nvPr>
        </p:nvSpPr>
        <p:spPr>
          <a:xfrm>
            <a:off x="311700" y="20017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700">
                <a:latin typeface="TH SarabunPSK"/>
                <a:ea typeface="TH SarabunPSK"/>
                <a:cs typeface="TH SarabunPSK"/>
                <a:sym typeface="TH SarabunPSK"/>
              </a:rPr>
              <a:t>ทิศทางการสื่อสารข้อมูล</a:t>
            </a:r>
            <a:endParaRPr sz="39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9"/>
          <p:cNvSpPr txBox="1"/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0" lang="th" sz="2400">
                <a:latin typeface="TH SarabunPSK"/>
                <a:ea typeface="TH SarabunPSK"/>
                <a:cs typeface="TH SarabunPSK"/>
                <a:sym typeface="TH SarabunPSK"/>
              </a:rPr>
              <a:t>3.3.3 ทิศทางการสื่อสารข้อมูล</a:t>
            </a:r>
            <a:endParaRPr/>
          </a:p>
        </p:txBody>
      </p:sp>
      <p:sp>
        <p:nvSpPr>
          <p:cNvPr id="397" name="Google Shape;397;p59"/>
          <p:cNvSpPr txBox="1"/>
          <p:nvPr>
            <p:ph idx="1" type="body"/>
          </p:nvPr>
        </p:nvSpPr>
        <p:spPr>
          <a:xfrm>
            <a:off x="311700" y="885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H SarabunPSK"/>
              <a:buAutoNum type="arabicPeriod"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ทิศทางเดียว (Simplex)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H SarabunPSK"/>
              <a:buAutoNum type="arabicPeriod"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กึ่งสองทิศทาง (Half Duplex)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H SarabunPSK"/>
              <a:buAutoNum type="arabicPeriod"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สองทิศทาง (Full Duplex)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0"/>
          <p:cNvSpPr txBox="1"/>
          <p:nvPr>
            <p:ph type="title"/>
          </p:nvPr>
        </p:nvSpPr>
        <p:spPr>
          <a:xfrm>
            <a:off x="311700" y="197400"/>
            <a:ext cx="8520600" cy="4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000"/>
              <a:buFont typeface="TH SarabunPSK"/>
              <a:buAutoNum type="arabicPeriod"/>
            </a:pPr>
            <a:r>
              <a:rPr lang="th" sz="20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ทิศทางเดียว (Simplex)</a:t>
            </a:r>
            <a:endParaRPr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403" name="Google Shape;403;p60"/>
          <p:cNvSpPr txBox="1"/>
          <p:nvPr>
            <p:ph idx="1" type="body"/>
          </p:nvPr>
        </p:nvSpPr>
        <p:spPr>
          <a:xfrm>
            <a:off x="340000" y="76400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0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r>
              <a:rPr lang="th" sz="20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1. แบบทิศทางเดียว (Simplex)หรือเรียกว่า “การสื่อสารแบบทางเดียว” (One-way Communication)เป็นทิศทางการสื่อสารข้อมูลแบบที่ข้อมูลจะถูกส่งจากทิศทางหนึ่งไปยังอีกทิศทางโดยไม่สามารถส่งข้อมูลย้อนกลับมาได้เช่น การกระจายเสียงจากสถานีวิทยุ การเผยแพร่ภาพและรายการต่างๆของสถานีโทรทัศน์ เป็นต้น</a:t>
            </a:r>
            <a:endParaRPr sz="20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404" name="Google Shape;40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6163" y="2446088"/>
            <a:ext cx="2981325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1"/>
          <p:cNvSpPr txBox="1"/>
          <p:nvPr>
            <p:ph type="title"/>
          </p:nvPr>
        </p:nvSpPr>
        <p:spPr>
          <a:xfrm>
            <a:off x="283400" y="1974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2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2.  </a:t>
            </a:r>
            <a:r>
              <a:rPr lang="th" sz="22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กึ่งสองทิศทาง (Half Duplex)</a:t>
            </a:r>
            <a:endParaRPr sz="38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410" name="Google Shape;410;p61"/>
          <p:cNvSpPr txBox="1"/>
          <p:nvPr>
            <p:ph idx="1" type="body"/>
          </p:nvPr>
        </p:nvSpPr>
        <p:spPr>
          <a:xfrm>
            <a:off x="311700" y="8091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1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หรือเรียกว่า “การสื่อสารแบบทางใดทางหนึ่ง (Either-way Communication)” เป็นทิศทางการสื่อสารข้อมูลแบบที่ข้อมูลสามารถส่งกลับกันได้ 2 ทิศทาง แต่จะไม่สามารถส่งพร้อมกันได้ โดยต้องผลัดกันส่งครั้งละทิศทางเท่านั้น เช่น วิทยุสื่อสารแบบผลัดกันพูด</a:t>
            </a:r>
            <a:endParaRPr sz="21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411" name="Google Shape;41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2963" y="2446113"/>
            <a:ext cx="3114675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th" sz="2400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 ประกอบด้วยองค์ประกอบสำคัญ 5 ส่วน ดังนี้</a:t>
            </a:r>
            <a:endParaRPr b="0" sz="2400">
              <a:solidFill>
                <a:schemeClr val="dk2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751750" y="1266325"/>
            <a:ext cx="60774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ฮาร์ดแวร์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ซอฟต์แวร์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บุคลากร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ข้อมูลสารสนเทศ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กระบวนการ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2"/>
          <p:cNvSpPr txBox="1"/>
          <p:nvPr>
            <p:ph type="title"/>
          </p:nvPr>
        </p:nvSpPr>
        <p:spPr>
          <a:xfrm>
            <a:off x="311700" y="1903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1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3.  </a:t>
            </a:r>
            <a:r>
              <a:rPr lang="th" sz="21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สองทิศทาง (Full Duplex)</a:t>
            </a:r>
            <a:endParaRPr sz="37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417" name="Google Shape;417;p62"/>
          <p:cNvSpPr txBox="1"/>
          <p:nvPr>
            <p:ph idx="1" type="body"/>
          </p:nvPr>
        </p:nvSpPr>
        <p:spPr>
          <a:xfrm>
            <a:off x="311700" y="8977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1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หรือเรียกว่า “การสื่อสารแบบสองทาง (Both-way Communication)” เป็นทิศทางการสื่อสารข้อมูลแบบที่ข้อมูลสามารถส่งพร้อม ๆ กันได้ทั้ง 2 ทิศทาง ในเวลาเดียวกัน เช่น ระบบโทรศัพท์ โดยที่คู่สนทนาสามารถพูดคุยโต้ตอบกันได้ในเวลาเดียวกัน ไม่ต้องกดสวิตซ์ เพื่อเปลี่ยนสถานะก่อนที่จะสื่อสาร</a:t>
            </a:r>
            <a:endParaRPr sz="21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418" name="Google Shape;41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9488" y="2495613"/>
            <a:ext cx="311467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2"/>
          <p:cNvSpPr txBox="1"/>
          <p:nvPr/>
        </p:nvSpPr>
        <p:spPr>
          <a:xfrm>
            <a:off x="5235475" y="4610200"/>
            <a:ext cx="368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ที่มา :  http://computernetwork.site40.net/chapter1-2.html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3"/>
          <p:cNvSpPr txBox="1"/>
          <p:nvPr>
            <p:ph type="title"/>
          </p:nvPr>
        </p:nvSpPr>
        <p:spPr>
          <a:xfrm>
            <a:off x="311700" y="20600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700">
                <a:latin typeface="TH SarabunPSK"/>
                <a:ea typeface="TH SarabunPSK"/>
                <a:cs typeface="TH SarabunPSK"/>
                <a:sym typeface="TH SarabunPSK"/>
              </a:rPr>
              <a:t>สื่อกลางของการสื่อสารข้อมูลผ่านระบบเครือข่าย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4"/>
          <p:cNvSpPr txBox="1"/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700">
                <a:latin typeface="TH SarabunPSK"/>
                <a:ea typeface="TH SarabunPSK"/>
                <a:cs typeface="TH SarabunPSK"/>
                <a:sym typeface="TH SarabunPSK"/>
              </a:rPr>
              <a:t>3.3.4 สื่อกลางของการสื่อสารข้อมูลผ่านระบบเครือข่าย</a:t>
            </a:r>
            <a:endParaRPr sz="3900"/>
          </a:p>
        </p:txBody>
      </p:sp>
      <p:sp>
        <p:nvSpPr>
          <p:cNvPr id="430" name="Google Shape;430;p64"/>
          <p:cNvSpPr txBox="1"/>
          <p:nvPr>
            <p:ph idx="1" type="body"/>
          </p:nvPr>
        </p:nvSpPr>
        <p:spPr>
          <a:xfrm>
            <a:off x="311700" y="7329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700">
                <a:latin typeface="TH SarabunPSK"/>
                <a:ea typeface="TH SarabunPSK"/>
                <a:cs typeface="TH SarabunPSK"/>
                <a:sym typeface="TH SarabunPSK"/>
              </a:rPr>
              <a:t>สามารถแบ่งออกเป็น 2 ประเภท ดังนี้</a:t>
            </a:r>
            <a:endParaRPr sz="27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400050" lvl="0" marL="457200" rtl="0" algn="l">
              <a:spcBef>
                <a:spcPts val="1600"/>
              </a:spcBef>
              <a:spcAft>
                <a:spcPts val="0"/>
              </a:spcAft>
              <a:buSzPts val="2700"/>
              <a:buFont typeface="TH SarabunPSK"/>
              <a:buAutoNum type="arabicPeriod"/>
            </a:pPr>
            <a:r>
              <a:rPr lang="th" sz="2700">
                <a:latin typeface="TH SarabunPSK"/>
                <a:ea typeface="TH SarabunPSK"/>
                <a:cs typeface="TH SarabunPSK"/>
                <a:sym typeface="TH SarabunPSK"/>
              </a:rPr>
              <a:t>สื่อกลางประเภทสายสัญญาญ</a:t>
            </a:r>
            <a:endParaRPr sz="27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TH SarabunPSK"/>
              <a:buAutoNum type="arabicPeriod"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สื่อกลางประเภทไร้สาย</a:t>
            </a:r>
            <a:endParaRPr sz="27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5"/>
          <p:cNvSpPr txBox="1"/>
          <p:nvPr>
            <p:ph idx="1" type="body"/>
          </p:nvPr>
        </p:nvSpPr>
        <p:spPr>
          <a:xfrm>
            <a:off x="311700" y="24045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Font typeface="TH SarabunPSK"/>
              <a:buAutoNum type="arabicPeriod"/>
            </a:pPr>
            <a:r>
              <a:rPr lang="th" sz="3100">
                <a:latin typeface="TH SarabunPSK"/>
                <a:ea typeface="TH SarabunPSK"/>
                <a:cs typeface="TH SarabunPSK"/>
                <a:sym typeface="TH SarabunPSK"/>
              </a:rPr>
              <a:t>สื่อกลางประเภทสายสัญญาญ</a:t>
            </a:r>
            <a:endParaRPr sz="31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TH SarabunPSK"/>
              <a:buChar char="-"/>
            </a:pPr>
            <a:r>
              <a:rPr lang="th" sz="2700">
                <a:latin typeface="TH SarabunPSK"/>
                <a:ea typeface="TH SarabunPSK"/>
                <a:cs typeface="TH SarabunPSK"/>
                <a:sym typeface="TH SarabunPSK"/>
              </a:rPr>
              <a:t>สายโคแอกเชียล</a:t>
            </a:r>
            <a:endParaRPr sz="27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TH SarabunPSK"/>
              <a:buChar char="-"/>
            </a:pPr>
            <a:r>
              <a:rPr lang="th" sz="2700">
                <a:latin typeface="TH SarabunPSK"/>
                <a:ea typeface="TH SarabunPSK"/>
                <a:cs typeface="TH SarabunPSK"/>
                <a:sym typeface="TH SarabunPSK"/>
              </a:rPr>
              <a:t>สายคู่บิดเกลียว</a:t>
            </a:r>
            <a:endParaRPr sz="27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TH SarabunPSK"/>
              <a:buChar char="-"/>
            </a:pPr>
            <a:r>
              <a:rPr lang="th" sz="2700">
                <a:latin typeface="TH SarabunPSK"/>
                <a:ea typeface="TH SarabunPSK"/>
                <a:cs typeface="TH SarabunPSK"/>
                <a:sym typeface="TH SarabunPSK"/>
              </a:rPr>
              <a:t>สายไฟเบอร์ออปติก</a:t>
            </a:r>
            <a:endParaRPr sz="31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6"/>
          <p:cNvSpPr txBox="1"/>
          <p:nvPr>
            <p:ph idx="1" type="body"/>
          </p:nvPr>
        </p:nvSpPr>
        <p:spPr>
          <a:xfrm>
            <a:off x="276325" y="169700"/>
            <a:ext cx="8520600" cy="47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TH SarabunPSK"/>
              <a:buChar char="-"/>
            </a:pPr>
            <a:r>
              <a:rPr b="1"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สายโคแอกเชียล (Coaxial)</a:t>
            </a:r>
            <a:r>
              <a:rPr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เป็นตัวกลางเชื่อมโยงที่มีลักษณะเช่นเดียวกับสายที่ต่อจากเสาอากาศของโทรทัศน์ สายโคแอกเชียลที่ใช้ทั่วไปมี 2 ชนิด คือ 50 โอห์ม ซึ่งใช้ส่งข้อมูลแบบดิจิตอล และ ชนิด 75 โอห์ม ซึ่งใช้ส่งข้อมูลสัญญาณอนาล็อก สายประกอบด้วยลวดทองแดงที่เป็นแกนหลักหนึ่งเส้นที่หุ้มด้วยด้วยฉนวนอีกชั้นหนึ่งเพื่อป้องกันกระแสไฟฟ้ารั่ว จากนั้นจะหุ้มด้วยตัวนำซึ่งทำจากลวดทองแดงถักเป็นเปียเพื่อป้องกันการรวบกวนของคลื่นแม่เหล็กไฟฟ้าและสัญญาณรวบกวนอื่นๆ ก่อนจะหุ้มชั้นนอกสุดด้วยฉนวนพลาสติก ลวดทองแดงที่ถักเป็นเปียนี้เองเป็นส่วนที่ทำให้สวยแบบนี้มีช่วงความถี่สัญญาณไฟฟ้าสามารถผ่านได้สูงมากและนิยมใช้เป็นช่องสื่อสารสัญญาณอนาล็อกเชื่อมโยงผ่านใต้ทะเลและใต้ดิน</a:t>
            </a:r>
            <a:endParaRPr sz="2000">
              <a:solidFill>
                <a:srgbClr val="333333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ข้อดีและข้อเสียของสายโคแอกเชียล</a:t>
            </a:r>
            <a:r>
              <a:rPr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br>
              <a:rPr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b="1"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ข้อดี						ข้อเสีย</a:t>
            </a:r>
            <a:br>
              <a:rPr b="1"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1. ราคาถูก					1. ถูกรบกวนจากสัญญาณภายนอกได้ง่าย </a:t>
            </a:r>
            <a:br>
              <a:rPr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2. มีความยืดหยุ่นในการใช้งาน		2. ระยะทางจำกัด </a:t>
            </a:r>
            <a:br>
              <a:rPr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3. ติดตั้งง่าย และมีน้ำหนักเบา</a:t>
            </a:r>
            <a:endParaRPr b="1" sz="2000">
              <a:solidFill>
                <a:srgbClr val="333333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33333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sz="27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441" name="Google Shape;44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6138" y="3022550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7"/>
          <p:cNvSpPr txBox="1"/>
          <p:nvPr>
            <p:ph idx="1" type="body"/>
          </p:nvPr>
        </p:nvSpPr>
        <p:spPr>
          <a:xfrm>
            <a:off x="311700" y="198100"/>
            <a:ext cx="8520600" cy="47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H SarabunPSK"/>
              <a:buChar char="-"/>
            </a:pPr>
            <a:r>
              <a:rPr b="1" lang="th" sz="20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สายคู่บิดเกลียว </a:t>
            </a:r>
            <a:r>
              <a:rPr lang="th" sz="16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(twisted pair) ประกอบด้วยเส้นลวดทองแดงที่หุ้มด้วยฉนวนพลาสติก 2 เส้นพันบิดเป็นเกลียว ทั้งนี้เพื่อลดการรบกวนจากคลื่นแม่เหล็กไฟฟ้าจากคู่สายข้างเคียงภายในเคเบิลเดียวกันหรือจากภายนอก เนื่องจากสายคู่บิดเกลียวนี้ยอมให้สัญญาณไฟฟ้าความถี่สูงผ่านได้ สำหรับอัตราการส่งข้อมูลผ่านสายคู่บิดเกลียวจะขึ้นอยู่กับความหนาของสายด้วย กล่าวคือ สายทองแดงที่มีเส้นผ่านศูนย์กลางกว้าง จะสามารถส่งสัญญาณไฟฟ้ากำลังแรงได้ ทำให้สามารถส่งข้อมูลด้วยอัตราส่งสูง โดยทั่วไปแล้วสำหรับการส่งข้อมูลแบบดิจิทัล สัญญาณที่ส่งเป็นลักษณะคลื่นสี่เหลี่ยม สายคู่บิดเกลียวสามารถใช้ส่งข้อมูลได้ถึงร้อยเมกะบิตต่อวินาที ในระยะทางไม่เกินร้อยเมตร เนื่องจากสายคู่บิดเกลียว มีราคาไม่แพงมาก ใช้ส่งข้อมูลได้ดี จึงมีการใช้งานอย่างกว้างขวาง </a:t>
            </a:r>
            <a:endParaRPr sz="26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ข้อดีและข้อเสียของสายโคแอกเชียล</a:t>
            </a:r>
            <a: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b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b="1"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ข้อดี				ข้อเสีย</a:t>
            </a:r>
            <a:br>
              <a:rPr b="1"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1. ราคาถูก			1. ถูกรบกวนจากสัญญาณภายนอกได้ง่าย</a:t>
            </a:r>
            <a:b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2. มีความยืดหยุ่นในการใช้งาน	2. ระยะทางจำกัด </a:t>
            </a:r>
            <a:b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5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3. ติดตั้งง่าย และมีน้ำหนักเบา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b="1" sz="2200">
              <a:solidFill>
                <a:srgbClr val="000000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447" name="Google Shape;44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8563" y="2864863"/>
            <a:ext cx="2733675" cy="16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7"/>
          <p:cNvSpPr txBox="1"/>
          <p:nvPr/>
        </p:nvSpPr>
        <p:spPr>
          <a:xfrm>
            <a:off x="3912450" y="4523100"/>
            <a:ext cx="49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1200">
                <a:latin typeface="TH SarabunPSK"/>
                <a:ea typeface="TH SarabunPSK"/>
                <a:cs typeface="TH SarabunPSK"/>
                <a:sym typeface="TH SarabunPSK"/>
              </a:rPr>
              <a:t>ที่มา  </a:t>
            </a:r>
            <a:r>
              <a:rPr lang="th" sz="1100">
                <a:solidFill>
                  <a:srgbClr val="D30303"/>
                </a:solidFill>
                <a:highlight>
                  <a:srgbClr val="FFFFFF"/>
                </a:highlight>
                <a:uFill>
                  <a:noFill/>
                </a:uFill>
                <a:latin typeface="TH SarabunPSK"/>
                <a:ea typeface="TH SarabunPSK"/>
                <a:cs typeface="TH SarabunPSK"/>
                <a:sym typeface="TH SarabunPSK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http://www.gamerthailand.com/webboard/showthread.php/247-NC-AO-OAE-eIEOA-Communication-Media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8"/>
          <p:cNvSpPr txBox="1"/>
          <p:nvPr>
            <p:ph idx="1" type="body"/>
          </p:nvPr>
        </p:nvSpPr>
        <p:spPr>
          <a:xfrm>
            <a:off x="311700" y="351925"/>
            <a:ext cx="8520600" cy="45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0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-</a:t>
            </a:r>
            <a:r>
              <a:rPr b="1" lang="th" sz="20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สายคู่บิดเกลียวชนิดหุ้มฉนวน (Shielded Twisted Pair : STP)</a:t>
            </a:r>
            <a:r>
              <a:rPr lang="th" sz="20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เป็นสายคู่บิดเกลียวที่หุ้มด้วยลวดถักชั้นนอกที่หนาอีกชั้น เพื่อป้องกันการรบกวนของคลื่นแม่เหล็กไฟฟ้า(นิยมนำมาใช้เป็นสายโทรศัพท์)</a:t>
            </a:r>
            <a:endParaRPr sz="20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th" sz="20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-สายคู่บิดเกลียวชนิดไม่หุ้มฉนวน (Unshielded Twisted Pair : UTP)</a:t>
            </a:r>
            <a:r>
              <a:rPr lang="th" sz="2000">
                <a:solidFill>
                  <a:srgbClr val="333333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เป็นสายคู่บิดเกลียวมีฉนวนชั้นนอกที่บางอีกชั้น ทำให้สะดวกในการโค้งงอ แต่สามารถป้องกันการรบกวนของคลื่นแม่เหล็กไฟฟ้าได้น้อยกว่าชนิดแรก แต่ก็มีราคาต่ำกว่า จึงนิยมใช้ในการเชื่อมต่ออุปกรณ์ในเครือข่าย ตัวอย่างของสายคู่บิดเกลียวชนิดไม่หุ้มฉนวนที่เห็นในชีวิตประจำวัน คือ สายโทรศัพท์ที่ใช้อยู่ในบ้าน</a:t>
            </a:r>
            <a:endParaRPr sz="2000">
              <a:solidFill>
                <a:srgbClr val="333333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454" name="Google Shape;45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7538" y="1223813"/>
            <a:ext cx="301942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7550" y="3579925"/>
            <a:ext cx="3367500" cy="142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9"/>
          <p:cNvSpPr txBox="1"/>
          <p:nvPr>
            <p:ph idx="1" type="body"/>
          </p:nvPr>
        </p:nvSpPr>
        <p:spPr>
          <a:xfrm>
            <a:off x="311700" y="63675"/>
            <a:ext cx="8520600" cy="49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Char char="-"/>
            </a:pPr>
            <a:r>
              <a:rPr b="1" lang="th" sz="17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สายไฟเบอร์ออปติก</a:t>
            </a:r>
            <a:endParaRPr b="1" sz="1900">
              <a:solidFill>
                <a:srgbClr val="333333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th" sz="17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เส้นใยนำแสง (Fiber Optic)</a:t>
            </a:r>
            <a:r>
              <a:rPr lang="th" sz="17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มีแกนกลางของสายซึ่งประกอบด้วยเส้นใยแก้วหรือพลาสติกขนาดเล็กหลายๆ เส้นอยู่รวมกัน เส้นใยแต่ละเส้นมีขนาดเล็กเท่าเส้นผมและภายในกลวง และเส้นใยเหล่านั้นได้รับการห่อหุ้มด้วยเส้นใยอีกชนิดหนึ่ง ก่อนจะหุ้มชั้นนอกสุดด้วยฉนวน การส่งข้อมูลผ่านทางสื่อกลางชนิดนี้จะแตกต่างจากชนิดอื่นๆ ซึ่งใช้สัญญาณไฟฟ้าในการส่ง แต่การทำงานของสื่อกลางชนิดนี้จะใช้เลเซอร์วิ่งผ่านช่องกลวงของเส้นใยแต่ละเส้นและอาศัยหลักการหักเหของแสงโดยใช้ใยแก้วชั้นนอกเป็นกระจกสะท้อนแสง การให้แสงเคลื่อนที่ไปในท่อแก้วสามารถส่งข้อมูลด้วยอัตราความหนาแน่นของสัญญาณข้อมูลสูงมาก และไม่มีการก่อกวนของคลื่นแม่เหล็กไฟฟ้า ปัจจุบัน ถ้าใช้เส้นใยนำแสงกับระบบอีเทอร์เน็ตจะใช้ได้ด้วยอัตราเร็วหลายร้อยเมกะบิต และเนื่องจากความสามารถในการส่งข้อมูลด้วยอัตราความหนาแน่นสูง ทำให้สามารถส่งข้อมูลทั้งตัวอักษร เสียง ภาพกราฟิก หรือวีดีทัศน์ได้ในเวลาเดียวกัน อีกทั้งยังมีความปลอดภัยในการส่งสูง แต่อย่างไรก็มีข้อเสียเนื่องจากการบิดงอสายสัญญาณจะทำให้เส้นใยหัก จึงไม่สามารถใช้สื่อกลางนี้ในการเดินทางตามมุมตึกได้ เส้นใยนำแสงมีลักษณะพิเศษที่ใช้สำหรับเชื่อมโยงแบบจุดไปจุด ดังนั้นจึงเหมาะที่จะใช้กับการเชื่อมโยงระหว่างอาคารกับอาคารหรือระหว่างเมืองกับเมือง เส้นใยนำแสงจึงถูกนำไปใช้เป็นสายแกนหลัก</a:t>
            </a:r>
            <a:br>
              <a:rPr lang="th" sz="17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   </a:t>
            </a:r>
            <a:r>
              <a:rPr lang="th" sz="2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r>
              <a:rPr b="1"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ข้อดีข้อเสียของสายใยแก้วนำแสง</a:t>
            </a: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b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           </a:t>
            </a:r>
            <a:r>
              <a:rPr b="1"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ข้อดี					ข้อเสีย</a:t>
            </a:r>
            <a:br>
              <a:rPr b="1"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b="1"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          </a:t>
            </a: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1. ส่งข้อมูลด้วยความเร็วสูง			1. มีราคาแพงกว่าสายส่งข้อมูลแบบสายคู่ตีเกลียวและโคแอกเชียล</a:t>
            </a:r>
            <a:b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          2. ไม่มีการรบกวนทางแม่เหล็กไฟฟ้า			2. ต้องใช้ความชำนาญในการติดตั้ง</a:t>
            </a:r>
            <a:b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          3. ส่งข้อมูลได้ในปริมาณมาก			3. มีค่าใช้จ่ายในการติดตั้งสูงกว่า สายคู่ตีเกลียวและโคแอกเชียล</a:t>
            </a:r>
            <a:endParaRPr sz="1200">
              <a:solidFill>
                <a:srgbClr val="333333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461" name="Google Shape;46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863" y="3341750"/>
            <a:ext cx="300037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7125" y="63675"/>
            <a:ext cx="3000375" cy="6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0"/>
          <p:cNvSpPr txBox="1"/>
          <p:nvPr>
            <p:ph idx="1" type="body"/>
          </p:nvPr>
        </p:nvSpPr>
        <p:spPr>
          <a:xfrm>
            <a:off x="311700" y="18385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h" sz="2100">
                <a:latin typeface="TH SarabunPSK"/>
                <a:ea typeface="TH SarabunPSK"/>
                <a:cs typeface="TH SarabunPSK"/>
                <a:sym typeface="TH SarabunPSK"/>
              </a:rPr>
              <a:t>2. สื่อกลางประเภทไร้สาย</a:t>
            </a:r>
            <a:endParaRPr b="1" sz="21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Font typeface="TH SarabunPSK"/>
              <a:buChar char="-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อินฟราเรด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Char char="-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คลื่นวิทยุ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Char char="-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ไมโครเวฟ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Char char="-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ดาวเทียมสื่อสาร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Char char="-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บลูทูธ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1"/>
          <p:cNvSpPr txBox="1"/>
          <p:nvPr>
            <p:ph idx="1" type="body"/>
          </p:nvPr>
        </p:nvSpPr>
        <p:spPr>
          <a:xfrm>
            <a:off x="311700" y="162625"/>
            <a:ext cx="8520600" cy="46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000"/>
              <a:buFont typeface="TH SarabunPSK"/>
              <a:buChar char="-"/>
            </a:pPr>
            <a:r>
              <a:rPr b="1" lang="th" sz="20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อินฟราเรด</a:t>
            </a:r>
            <a:endParaRPr b="1" sz="20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คลื่นแม่เหล็กไฟฟ้าที่มีความถี่อยู่ในช่วง 10</a:t>
            </a:r>
            <a:r>
              <a:rPr baseline="30000"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11</a:t>
            </a:r>
            <a:r>
              <a:rPr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– 10</a:t>
            </a:r>
            <a:r>
              <a:rPr baseline="30000"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14</a:t>
            </a:r>
            <a:r>
              <a:rPr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เฮิรตซ์ หรือความยาวคลื่น 10-3 – 10-6 เมตร เรียกว่า รังสีอินฟราเรด หรือเรียกอีกอย่างหนึ่งว่า คลื่นความถี่สั้น (Millimeter waves)ซึ่งจะมีย่านความถี่คาบเกี่ยวกับย่านความถี่ของคลื่นไมโครเวฟอยู่บ้าง วัตถุร้อน จะแผ่รังสีอินฟราเรดที่มีความยาวคลื่นสั้นกว่า 10-4 เมตรออกมา ประสาทสัมผัสทางผิวหนังของมนุษย์สามารถรับรังสีอินฟราเรด ลำแสงอินฟราเรดเดินทางเป็นเส้นตรง ไม่สามารถผ่านวัตถุทึบแสง และสามารถสะท้อนแสงในวัสดุผิวเรียบได้เหมือนกับแสงทั่วไปใช้มากในการสื่อสาร ระยะใกล้</a:t>
            </a:r>
            <a:endParaRPr sz="2000">
              <a:solidFill>
                <a:srgbClr val="292929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3.1 </a:t>
            </a:r>
            <a:r>
              <a:rPr lang="th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809125"/>
            <a:ext cx="8520600" cy="4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3.1.1 ฮาร์ดแวร์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คือ ส่วนของอุปกรณ์คอมพิวเตอร์ และอุปกรณ์ต่อพ่วงที่ประกอบขึ้นแล้วสามารถจับต้องได้ เช่น เครื่องคอมพิวเตอร์ ปริ้นเตอร์ ฮาร์ดดิสก์  โดยสามารถแบ่งออกเป็น 4 </a:t>
            </a:r>
            <a:r>
              <a:rPr lang="th" sz="2100">
                <a:latin typeface="TH SarabunPSK"/>
                <a:ea typeface="TH SarabunPSK"/>
                <a:cs typeface="TH SarabunPSK"/>
                <a:sym typeface="TH SarabunPSK"/>
              </a:rPr>
              <a:t>ส่วน ตามประเภทการใช้งาน</a:t>
            </a:r>
            <a:endParaRPr sz="21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225" y="2571750"/>
            <a:ext cx="1468825" cy="8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94" y="3602569"/>
            <a:ext cx="1172375" cy="11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0125" y="2736338"/>
            <a:ext cx="880918" cy="5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0124" y="3882324"/>
            <a:ext cx="938745" cy="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4536" y="2444192"/>
            <a:ext cx="938750" cy="82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99617" y="3196772"/>
            <a:ext cx="1172375" cy="5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5280" y="4162075"/>
            <a:ext cx="1090816" cy="61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96431" y="3957897"/>
            <a:ext cx="1090825" cy="817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75361" y="3196778"/>
            <a:ext cx="880925" cy="88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33425" y="2680450"/>
            <a:ext cx="3048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2"/>
          <p:cNvSpPr txBox="1"/>
          <p:nvPr>
            <p:ph idx="1" type="body"/>
          </p:nvPr>
        </p:nvSpPr>
        <p:spPr>
          <a:xfrm>
            <a:off x="311700" y="254600"/>
            <a:ext cx="8520600" cy="4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H SarabunPSK"/>
              <a:buChar char="-"/>
            </a:pPr>
            <a:r>
              <a:rPr b="1" lang="th" sz="2000">
                <a:latin typeface="TH SarabunPSK"/>
                <a:ea typeface="TH SarabunPSK"/>
                <a:cs typeface="TH SarabunPSK"/>
                <a:sym typeface="TH SarabunPSK"/>
              </a:rPr>
              <a:t>คลื่นวิทยุ</a:t>
            </a:r>
            <a:endParaRPr b="1"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0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วิธี การสื่อสารประเภทนี้จะใช้การส่งคลื่นไปในอากาศ เพื่อส่งไปยังเครื่องรับวิทยุโดยรวมกับคลื่นเสียงมีความถี่เสียงที่เป็นรูป แบบของคลื่นไฟฟ้า ดังนั้นการส่งวิทยุกระจายเสียงจึงไม่ต้องใช้สายส่งข้อมูล และยังสามารถส่งคลื่นสัญญาณไปได้ระยะไกล ซึ่งจะอยู่ในช่วงความถี่ระหว่าง 10</a:t>
            </a:r>
            <a:r>
              <a:rPr baseline="30000" lang="th" sz="20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4</a:t>
            </a:r>
            <a:r>
              <a:rPr lang="th" sz="20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- 10</a:t>
            </a:r>
            <a:r>
              <a:rPr baseline="30000" lang="th" sz="20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9</a:t>
            </a:r>
            <a:r>
              <a:rPr lang="th" sz="20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เฮิรตซ์ ดังนั้ัน เครื่องรับวิทยุจะต้องปรับช่องความถี่ให้กับคลื่นวิทยุที่ส่งมา ทำให้สามารถรับข้อมูลได้อย่างชัดเจน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478" name="Google Shape;47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6763" y="2677525"/>
            <a:ext cx="3381375" cy="1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3"/>
          <p:cNvSpPr txBox="1"/>
          <p:nvPr>
            <p:ph idx="1" type="body"/>
          </p:nvPr>
        </p:nvSpPr>
        <p:spPr>
          <a:xfrm>
            <a:off x="311700" y="240550"/>
            <a:ext cx="8520600" cy="43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000"/>
              <a:buFont typeface="TH SarabunPSK"/>
              <a:buChar char="-"/>
            </a:pPr>
            <a:r>
              <a:rPr b="1" lang="th" sz="2000">
                <a:solidFill>
                  <a:srgbClr val="292929"/>
                </a:solidFill>
                <a:latin typeface="TH SarabunPSK"/>
                <a:ea typeface="TH SarabunPSK"/>
                <a:cs typeface="TH SarabunPSK"/>
                <a:sym typeface="TH SarabunPSK"/>
              </a:rPr>
              <a:t>ไมโครเวฟ</a:t>
            </a:r>
            <a:endParaRPr b="1" sz="20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เป็นสื่อกลางในการสื่อสารที่มีความเร็วสูง ส่งข้อมูลโดยอาศัยสัญญาณไมโครเวฟ ซึ่งเป็นสัญญาณคลื่นแม่เหล็กไฟฟ้าไปในอากาศพร้อมกับข้อมูลที่ต้องการส่ง และจะต้องมีสถานีที่ทำหน้าที่ส่งและรับข้อมูล และเนื่องจากสัญญาณไมโครเวฟจะเดินทางเป็นเส้นตรง ไม่สามารถเลี้ยวหรือโค้งตามขอบโลกที่มีความโค้งได้ จึงต้องมีการตั้งสถานีรับ - ส่งข้อมูลเป็นระยะๆ และส่งข้อมูลต่อกันเป็นทอดๆ ระหว่างสถานีต่อสถานีจนกว่าจะถึงสถานีปลายทาง และแต่ละสถานีจะตั้งอยู่ในที่สูง ซึ่งจะอยู่ในช่วงความถี่ 10</a:t>
            </a:r>
            <a:r>
              <a:rPr baseline="30000"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8</a:t>
            </a:r>
            <a:r>
              <a:rPr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- 10</a:t>
            </a:r>
            <a:r>
              <a:rPr baseline="30000"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12</a:t>
            </a:r>
            <a:r>
              <a:rPr lang="th" sz="2000">
                <a:solidFill>
                  <a:srgbClr val="292929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เฮิรตซ์</a:t>
            </a:r>
            <a:endParaRPr sz="20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rgbClr val="292929"/>
              </a:solidFill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484" name="Google Shape;48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763" y="2749625"/>
            <a:ext cx="2924175" cy="1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4"/>
          <p:cNvSpPr txBox="1"/>
          <p:nvPr>
            <p:ph idx="1" type="body"/>
          </p:nvPr>
        </p:nvSpPr>
        <p:spPr>
          <a:xfrm>
            <a:off x="311700" y="290075"/>
            <a:ext cx="8520600" cy="42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H SarabunPSK"/>
              <a:buChar char="-"/>
            </a:pPr>
            <a:r>
              <a:rPr b="1" lang="th" sz="2000">
                <a:latin typeface="TH SarabunPSK"/>
                <a:ea typeface="TH SarabunPSK"/>
                <a:cs typeface="TH SarabunPSK"/>
                <a:sym typeface="TH SarabunPSK"/>
              </a:rPr>
              <a:t>ดาวเทียมสื่อสาร</a:t>
            </a:r>
            <a:endParaRPr b="1"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0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ได้รับการพัฒนาขึ้นมาเพื่อหลีกเลี่ยงข้อจำกัดของสถานีรับ - ส่งไมโครเวฟบนผิวโลก วัตถุประสงค์ในการสร้างดาวเทียมเพื่อเป็นสถานีรับ - ส่งสัญญาณไมโครเวฟบนอวกาศ และทวนสัญญาณในแนวโคจรของโลก ในการส่งสัญญาณดาวเทียมจะต้องมีสถานีภาคพื้นดินคอยทำหน้าที่รับ และส่งสัญญาณขึ้นไปบนดาวเทียมที่โคจรอยู่สูงจากพื้นโลก 22,300 ไมล์ โดยดาวเทียมเหล่านั้น จะเคลื่อนที่ด้วยความเร็วที่เท่ากับการหมุนของโลก จึงเสมือนกับดาวเทียมนั้นอยู่นิ่งอยู่กับที่ ขณะที่โลกหมุนรอบตัวเอง ทำให้การส่งสัญญาณไมโครเวฟจากสถานีหนึ่งขึ้นไปบนดาวเทียมและการกระจายสัญญาณ จากดาวเทียมลงมายังสถานีตามจุดต่างๆ บนผิวโลกเป็นไปอย่างแม่นยำ ดาวเทียมสามารถโคจรอยู่ได้ โดยอาศัยพลังงานที่ได้มาจากการเปลี่ยน พลังงานแสงอาทิตย์ ด้วย แผงโซลาร์ (solar panel)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490" name="Google Shape;49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050" y="3208813"/>
            <a:ext cx="268605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2538" y="318976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5"/>
          <p:cNvSpPr txBox="1"/>
          <p:nvPr>
            <p:ph idx="1" type="body"/>
          </p:nvPr>
        </p:nvSpPr>
        <p:spPr>
          <a:xfrm>
            <a:off x="311700" y="176875"/>
            <a:ext cx="8520600" cy="47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H SarabunPSK"/>
              <a:buChar char="-"/>
            </a:pPr>
            <a:r>
              <a:rPr b="1" lang="th">
                <a:latin typeface="TH SarabunPSK"/>
                <a:ea typeface="TH SarabunPSK"/>
                <a:cs typeface="TH SarabunPSK"/>
                <a:sym typeface="TH SarabunPSK"/>
              </a:rPr>
              <a:t>บลูทูธ</a:t>
            </a:r>
            <a:endParaRPr b="1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ระบบสื่อสารของอุปกรณ์อิเล็คโทรนิคแบบสองทาง ด้วยคลื่นวิทยุระยะสั้น (Short-Range Radio Links) โดยปราศจากการใช้สายเคเบิ้ล หรือ สายสัญญาณเชื่อมต่อ และไม่จำเป็นจะต้องใช้การเดินทางแบบเส้นตรงเหมือนกับอินฟราเรด ซึ่งถือว่าเพิ่มความสะดวกมากกว่าการเชื่อมต่อแบบอินฟราเรด ที่ใช้ในการเชื่อมต่อระหว่างโทรศัพท์มือถือ กับอุปกรณ์ ในโทรศัพท์เคลื่อนที่รุ่นก่อนๆ และในการวิจัย ไม่ได้มุ่งเฉพาะการส่งข้อมูลเพียงอย่างเดียว แต่ยังศึกษาถึงการส่งข้อมูลที่เป็นเสียง เพื่อใช้สำหรับ Headset บนโทรศัพท์มือถือด้วยเทคโนโลยี บลูทูธ เป็นเทคโนโลยีสำหรับการเชื่อมต่ออุปกรณ์แบบไร้สายที่น่าจับตามองเป็นอย่าง ยิ่งในปัจจุบัน ทั้งในเรื่องความสะดวกในการใช้งานสำหรับผู้ใช้ทั่วไป และประสิทธิภาพในการทำงาน เนื่องจาก เทคโนโลยี บลูทูธ มีราคาถูก ใช้พลังงานน้อย และใช้เทคโนโลยี short – range ซึ่งในอนาคต จะถูกนำมาใช้ในการพัฒนา เพื่อนำไปสู่การแทนที่อุปกรณ์ต่างๆ ที่ใช้สาย เคเบิล เช่น Headset สำหรับโทรศัพท์เคลื่อนที่ เป็นต้น เทคโนโลยีการเชื่อมโยงหรือการสื่อสารแบบใหม่ที่ถูกคิดค้นขึ้น เป็นเทคโนโลยีของอินเตอร์เฟซทางคลื่นวิทยุ ตั้งอยู่บนพื้นฐานของการสื่อสารระยะใกล้ที่ปลอดภัยผ่านช่องสัญญาณความถี่ 2.4 Ghz โดยที่ถูกพัฒนาขึ้นเพื่อลดข้อจำกัดของการใช้สายเคเบิลในการเชื่อมโยงโดยมี ความเร็วในการเชื่อมโยงสูงสุดที่ 1 mbp ระยะครอบคลุม 10 เมตร 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497" name="Google Shape;49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3295" y="3604670"/>
            <a:ext cx="1340700" cy="13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8845" y="3654520"/>
            <a:ext cx="1340700" cy="13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5770" y="3654520"/>
            <a:ext cx="1340700" cy="13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6"/>
          <p:cNvSpPr txBox="1"/>
          <p:nvPr>
            <p:ph type="title"/>
          </p:nvPr>
        </p:nvSpPr>
        <p:spPr>
          <a:xfrm>
            <a:off x="311700" y="21573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3000">
                <a:latin typeface="TH SarabunPSK"/>
                <a:ea typeface="TH SarabunPSK"/>
                <a:cs typeface="TH SarabunPSK"/>
                <a:sym typeface="TH SarabunPSK"/>
              </a:rPr>
              <a:t>ประเภทของระบบเครือข่ายคอมพิวเตอร์</a:t>
            </a:r>
            <a:endParaRPr sz="42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0" lang="th" sz="3900">
                <a:latin typeface="TH SarabunPSK"/>
                <a:ea typeface="TH SarabunPSK"/>
                <a:cs typeface="TH SarabunPSK"/>
                <a:sym typeface="TH SarabunPSK"/>
              </a:rPr>
              <a:t>3.4.5 ประเภทของระบบเครือข่าย</a:t>
            </a:r>
            <a:endParaRPr sz="5100"/>
          </a:p>
        </p:txBody>
      </p:sp>
      <p:sp>
        <p:nvSpPr>
          <p:cNvPr id="510" name="Google Shape;510;p7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TH SarabunPSK"/>
              <a:buAutoNum type="arabicPeriod"/>
            </a:pPr>
            <a:r>
              <a:rPr lang="th" sz="3500">
                <a:latin typeface="TH SarabunPSK"/>
                <a:ea typeface="TH SarabunPSK"/>
                <a:cs typeface="TH SarabunPSK"/>
                <a:sym typeface="TH SarabunPSK"/>
              </a:rPr>
              <a:t>เครือข่ายส่วนบุคคล (Personal Area Network : PAN)</a:t>
            </a:r>
            <a:endParaRPr sz="35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TH SarabunPSK"/>
              <a:buAutoNum type="arabicPeriod"/>
            </a:pPr>
            <a:r>
              <a:rPr lang="th" sz="3500">
                <a:latin typeface="TH SarabunPSK"/>
                <a:ea typeface="TH SarabunPSK"/>
                <a:cs typeface="TH SarabunPSK"/>
                <a:sym typeface="TH SarabunPSK"/>
              </a:rPr>
              <a:t>เครือข่ายท้องถิ่น (Local Area Network : LAN)</a:t>
            </a:r>
            <a:endParaRPr sz="35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TH SarabunPSK"/>
              <a:buAutoNum type="arabicPeriod"/>
            </a:pPr>
            <a:r>
              <a:rPr lang="th" sz="3500">
                <a:latin typeface="TH SarabunPSK"/>
                <a:ea typeface="TH SarabunPSK"/>
                <a:cs typeface="TH SarabunPSK"/>
                <a:sym typeface="TH SarabunPSK"/>
              </a:rPr>
              <a:t>เครือข่ายระดับเมือง (Metroplitan Area Network : MAN)</a:t>
            </a:r>
            <a:endParaRPr sz="35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TH SarabunPSK"/>
              <a:buAutoNum type="arabicPeriod"/>
            </a:pPr>
            <a:r>
              <a:rPr lang="th" sz="3500">
                <a:latin typeface="TH SarabunPSK"/>
                <a:ea typeface="TH SarabunPSK"/>
                <a:cs typeface="TH SarabunPSK"/>
                <a:sym typeface="TH SarabunPSK"/>
              </a:rPr>
              <a:t>เครือข่ายระดับประเทศ (Wide Area Network : WAN)</a:t>
            </a:r>
            <a:endParaRPr sz="35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8"/>
          <p:cNvSpPr txBox="1"/>
          <p:nvPr>
            <p:ph idx="1" type="body"/>
          </p:nvPr>
        </p:nvSpPr>
        <p:spPr>
          <a:xfrm>
            <a:off x="347075" y="3890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H SarabunPSK"/>
              <a:buAutoNum type="arabicPeriod"/>
            </a:pPr>
            <a:r>
              <a:rPr lang="th" sz="3000">
                <a:latin typeface="TH SarabunPSK"/>
                <a:ea typeface="TH SarabunPSK"/>
                <a:cs typeface="TH SarabunPSK"/>
                <a:sym typeface="TH SarabunPSK"/>
              </a:rPr>
              <a:t>เครื่อข่ายส่วนบุคคล (Personal Area Network : PAN)</a:t>
            </a:r>
            <a:endParaRPr sz="3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30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h" sz="30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เป็นเครือข่ายที่ใช้ส่วนบุคคล เช่น การเชื่อมต่อคอมพิวเตอร์กับโทรศัพท์มือถือ การเชื่อมต่อพีดีเอกับเครื่องคอมพิวเตอร์ซึ่งการเชื่อมต่อแบบนี้จะอยู่ในระยะใกล้ และมีการเชื่อมต่อแบบไร้สาย</a:t>
            </a:r>
            <a:endParaRPr sz="3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516" name="Google Shape;51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3525" y="2343150"/>
            <a:ext cx="3591025" cy="250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9"/>
          <p:cNvSpPr txBox="1"/>
          <p:nvPr>
            <p:ph idx="1" type="body"/>
          </p:nvPr>
        </p:nvSpPr>
        <p:spPr>
          <a:xfrm>
            <a:off x="311700" y="325350"/>
            <a:ext cx="8520600" cy="44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3000">
                <a:latin typeface="TH SarabunPSK"/>
                <a:ea typeface="TH SarabunPSK"/>
                <a:cs typeface="TH SarabunPSK"/>
                <a:sym typeface="TH SarabunPSK"/>
              </a:rPr>
              <a:t>2. </a:t>
            </a:r>
            <a:r>
              <a:rPr lang="th" sz="3000">
                <a:latin typeface="TH SarabunPSK"/>
                <a:ea typeface="TH SarabunPSK"/>
                <a:cs typeface="TH SarabunPSK"/>
                <a:sym typeface="TH SarabunPSK"/>
              </a:rPr>
              <a:t>เครือข่ายท้องถิ่น (Local Area Network : LAN)</a:t>
            </a:r>
            <a:endParaRPr sz="3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30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เป็นเครือข่ายที่ใช้ในการเชื่อมโยงคอมพิวเตอร์และอุปกรณ์ต่าง ๆ ที่อยู่ในพื้นที่เดียวกันหรือใกล้เคียงกัน เช่น ภายในบ้าน ภายในสำนักงาน และภายในอาคาร สำหรับการใช้งานภายในบ้านนั้นอาจเรียกเครือข่ายประเภทนี้ว่า เครือข่ายที่พักอาศัย </a:t>
            </a:r>
            <a:br>
              <a:rPr lang="th" sz="30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30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( home network ) </a:t>
            </a:r>
            <a:endParaRPr sz="3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522" name="Google Shape;52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6600" y="2620200"/>
            <a:ext cx="3424400" cy="237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0"/>
          <p:cNvSpPr txBox="1"/>
          <p:nvPr>
            <p:ph idx="1" type="body"/>
          </p:nvPr>
        </p:nvSpPr>
        <p:spPr>
          <a:xfrm>
            <a:off x="311700" y="0"/>
            <a:ext cx="8520600" cy="45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3. </a:t>
            </a: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เครือข่ายระดับเมือง (Metroplitan Area Network : MAN)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0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h" sz="20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เป็นเครือข่ายที่ใช้เชื่อมโยงแลนที่อยู่ห่างไกลออกไป เช่น การเชื่อมต่อเครือข่ายระหว่างสำนักงานที่อาจอยู่คนละอาคารและมีระยะทางไกลกัน การเชื่อมต่อเครือข่ายชนิดนี้อาจใช้สายไฟเบอร์ออพติก หรือบางครั้งอาจใช้ไมโครเวฟเชื่อมต่อ เครือข่ายแบบนี้ใช้ในสถานศึกษามีชื่อเรียกอีกอย่างหนึ่งว่าเครือข่ายแคมปัส ( Campus Area Network: CAN )  ซึ่งถือว่าเป็นระบบเครือข่ายที่มีการเชื่อมต่อกันในระหว่างที่กว้างใหญ่ ครอบคลุมระยะทางเป็น 100 กิโลเมตร ที่มีการติดต่อกันในระยะที่ไกลกว่าระบบแลนและใกล้กว่าระบบแวน เป็นการติดต่อระหว่างเมือง เช่น กรุงเทพฯ กับเชียงใหม่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528" name="Google Shape;528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2976" y="2457150"/>
            <a:ext cx="3568775" cy="24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2000" y="2571750"/>
            <a:ext cx="2870200" cy="21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1"/>
          <p:cNvSpPr txBox="1"/>
          <p:nvPr>
            <p:ph idx="1" type="body"/>
          </p:nvPr>
        </p:nvSpPr>
        <p:spPr>
          <a:xfrm>
            <a:off x="311700" y="339600"/>
            <a:ext cx="8520600" cy="42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4. </a:t>
            </a: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เ</a:t>
            </a: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ครือข่ายระดับประเทศ (Wide Area Network : WAN)</a:t>
            </a:r>
            <a:endParaRPr sz="20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0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r>
              <a:rPr lang="th" sz="170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 เป็นการเชื่อมต่อเครือข่ายคอมพิวเตอร์ระยะไกล ซึ่งมีอยู่ทั่วโลกเข้าด้วยกัน โดยอุปกรณ์แปลงสัญญาณ เช่น โมเด็ม ช่วยในการติดต่อสื่อสารหรือสามารถนำเครือข่ายท้องถิ่นมาเชื่อมต่อกันเป็นเครือข่ายระยะไกล เช่น เครือข่ายอินเทอร์เน็ต เครือข่ายระบบธนาคารทั่วโลก หรือเครือข่ายของสายการบิน เป็นต้น</a:t>
            </a:r>
            <a:endParaRPr sz="26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535" name="Google Shape;53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9175" y="1845438"/>
            <a:ext cx="3790950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3.1 </a:t>
            </a:r>
            <a:r>
              <a:rPr lang="th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1700" y="809125"/>
            <a:ext cx="8520600" cy="4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3.1.1 ฮาร์ดแวร์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1) หน่วยรับเข้า (intput)	    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       2) หน่วยแสดงผลข้อมูล(output)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3) หน่วยจัดเก็บข้อมูล (storage unit)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       4)หน่วยประมวลผลกลาง (Central Processing Unit :CPU)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           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คำถาม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541" name="Google Shape;541;p8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3900">
                <a:latin typeface="TH SarabunPSK"/>
                <a:ea typeface="TH SarabunPSK"/>
                <a:cs typeface="TH SarabunPSK"/>
                <a:sym typeface="TH SarabunPSK"/>
              </a:rPr>
              <a:t>1.</a:t>
            </a:r>
            <a:r>
              <a:rPr lang="th" sz="345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นักเรียนคิดว่านักเรียนเคยได้ใช้งานระบบเครือข่ายประเภทใดบ้าง</a:t>
            </a:r>
            <a:endParaRPr sz="3450">
              <a:solidFill>
                <a:srgbClr val="000000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3450">
                <a:solidFill>
                  <a:srgbClr val="000000"/>
                </a:solidFill>
                <a:highlight>
                  <a:srgbClr val="FFFFFF"/>
                </a:highlight>
                <a:latin typeface="TH SarabunPSK"/>
                <a:ea typeface="TH SarabunPSK"/>
                <a:cs typeface="TH SarabunPSK"/>
                <a:sym typeface="TH SarabunPSK"/>
              </a:rPr>
              <a:t>	ยกตัวอย่างการใช้งาน</a:t>
            </a:r>
            <a:endParaRPr sz="3450">
              <a:solidFill>
                <a:srgbClr val="000000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450">
              <a:solidFill>
                <a:srgbClr val="000000"/>
              </a:solidFill>
              <a:highlight>
                <a:srgbClr val="FFFFFF"/>
              </a:highlight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3"/>
          <p:cNvSpPr txBox="1"/>
          <p:nvPr>
            <p:ph type="title"/>
          </p:nvPr>
        </p:nvSpPr>
        <p:spPr>
          <a:xfrm>
            <a:off x="311700" y="22180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การประยุกต์ใช้งานและการแก้ปัญหาเบื้องต้น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4"/>
          <p:cNvSpPr txBox="1"/>
          <p:nvPr>
            <p:ph type="title"/>
          </p:nvPr>
        </p:nvSpPr>
        <p:spPr>
          <a:xfrm>
            <a:off x="311700" y="4125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 sz="3000">
                <a:latin typeface="TH SarabunPSK"/>
                <a:ea typeface="TH SarabunPSK"/>
                <a:cs typeface="TH SarabunPSK"/>
                <a:sym typeface="TH SarabunPSK"/>
              </a:rPr>
              <a:t>3</a:t>
            </a:r>
            <a:r>
              <a:rPr lang="th" sz="3000">
                <a:latin typeface="TH SarabunPSK"/>
                <a:ea typeface="TH SarabunPSK"/>
                <a:cs typeface="TH SarabunPSK"/>
                <a:sym typeface="TH SarabunPSK"/>
              </a:rPr>
              <a:t>.4 การประยุกต์ใช้งานและการแก้ปัญหาเบื้องต้น</a:t>
            </a:r>
            <a:endParaRPr sz="30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552" name="Google Shape;552;p8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.4.1 การใช้งานระบบคอมพิวเตอร์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3.4.2 ปัญหาและการแก้ไขการใช้งานระบบคอมพิวเตอร์ 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5"/>
          <p:cNvSpPr txBox="1"/>
          <p:nvPr>
            <p:ph idx="1" type="body"/>
          </p:nvPr>
        </p:nvSpPr>
        <p:spPr>
          <a:xfrm>
            <a:off x="311700" y="382050"/>
            <a:ext cx="8520600" cy="4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3.4.1 การใช้งานระบบคอมพิวเตอร์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การนำระบบคอมพิวเตอร์ไปใช้ในชีวิตประจำวัน ทั้งในการทำงาน หรือใช้งานส่วนตัวต้องมีการพิจารณาความต้องการของผู้ใช้ ซึ่งสามารถแบ่งประเภทของคอมพิวเตอร์ให้เหมาะสมกับการใช้งาน ออกเป็น 5 ประเภท คือ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Font typeface="TH SarabunPSK"/>
              <a:buAutoNum type="arabicPeriod"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Super Computer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AutoNum type="arabicPeriod"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Mainframe Computer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AutoNum type="arabicPeriod"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Personal Computer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AutoNum type="arabicPeriod"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Workstation Compputer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AutoNum type="arabicPeriod"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Wearable Computer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6"/>
          <p:cNvSpPr txBox="1"/>
          <p:nvPr>
            <p:ph idx="1" type="body"/>
          </p:nvPr>
        </p:nvSpPr>
        <p:spPr>
          <a:xfrm>
            <a:off x="311700" y="382050"/>
            <a:ext cx="8520600" cy="4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H SarabunPSK"/>
              <a:buAutoNum type="arabicPeriod"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Super Computer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ลักษณะการทำงาน ของ super computer เป็นการประมวลผลข้อมูลขนาดใหญ่ที่ต้องการความละเอียดสูงและต้องการความรวดเร็ว ทำให้มีรูปร่างขนาดใหญ่ และมีราคาสูงมาก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563" name="Google Shape;56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1200" y="2235025"/>
            <a:ext cx="4408075" cy="24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7"/>
          <p:cNvSpPr txBox="1"/>
          <p:nvPr>
            <p:ph idx="1" type="body"/>
          </p:nvPr>
        </p:nvSpPr>
        <p:spPr>
          <a:xfrm>
            <a:off x="311700" y="382050"/>
            <a:ext cx="8520600" cy="4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2. 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Mainframe Computer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ลักษณะการทำงาน มีความสามารถสูงในการรองรับข้อมูลจึงเป็นคอมพิวเตอร์ที่มีขนาดใหญ่และต้องตั้งอยู่ในห้องที่มีการควบคุมอุณภูมิและมีมาตรการป้องกันที่ดี   จะใช้กับหน่วยงานขนาดใหญ่ เช่น ธนาคาร โรงงานอุตสาหกรรมขนาดใหญ่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569" name="Google Shape;56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1270" y="2533428"/>
            <a:ext cx="3433455" cy="227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8"/>
          <p:cNvSpPr txBox="1"/>
          <p:nvPr>
            <p:ph idx="1" type="body"/>
          </p:nvPr>
        </p:nvSpPr>
        <p:spPr>
          <a:xfrm>
            <a:off x="311700" y="382050"/>
            <a:ext cx="8520600" cy="4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3.  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Personal Computer(PC)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ลักษณะการทำงาน เป็นการใช้งานส่วนบุคล เหมาะสำหรับการประมวลผลข้อมูลขนาดปานกลาง หรือขนาดเล็ก มักจะนำไปใช้งาน ที่บ้าน ที่ทำงาน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575" name="Google Shape;57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7700" y="2085901"/>
            <a:ext cx="3603625" cy="209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9"/>
          <p:cNvSpPr txBox="1"/>
          <p:nvPr>
            <p:ph idx="1" type="body"/>
          </p:nvPr>
        </p:nvSpPr>
        <p:spPr>
          <a:xfrm>
            <a:off x="311700" y="382050"/>
            <a:ext cx="8520600" cy="4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4.  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Workstation Compputer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ลักษณะการทำงาน เหมาะกับการทำงานเฉพาะทาง จึงทำให้การประมวลผลและการแสดงผ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ล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ได้ดี  การใช้งานสามรถเปิดใช้งานได้ตลอด 24 ชั่วโมง </a:t>
            </a:r>
            <a:b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</a:br>
            <a:b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</a:br>
            <a:b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</a:b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581" name="Google Shape;5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0225" y="1903171"/>
            <a:ext cx="3414050" cy="284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0"/>
          <p:cNvSpPr txBox="1"/>
          <p:nvPr>
            <p:ph idx="1" type="body"/>
          </p:nvPr>
        </p:nvSpPr>
        <p:spPr>
          <a:xfrm>
            <a:off x="311700" y="382050"/>
            <a:ext cx="8800800" cy="46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5. 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Wearable Computer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ลักษณะการทำงาน เป็นการทำงานเกี่ยวข้องกับตัวจับการเคลื่อนไหว เซ็นเซอร์ การหาตำแหน่ง เป็นการประมวลที่ไม่ต้องการความซับซ้อนมาก แต่สามารถบันทึกข้อมูลหรือแสดงข้อมูลได้</a:t>
            </a:r>
            <a:b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เช่น สมาร์ตโฟน แท็บเลต จีพีเอส แว่นวีิอาร์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587" name="Google Shape;58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300" y="2509850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5350" y="3462613"/>
            <a:ext cx="2095500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400" y="2007550"/>
            <a:ext cx="2849099" cy="16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5025" y="3219099"/>
            <a:ext cx="2649175" cy="176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1"/>
          <p:cNvSpPr txBox="1"/>
          <p:nvPr>
            <p:ph type="title"/>
          </p:nvPr>
        </p:nvSpPr>
        <p:spPr>
          <a:xfrm>
            <a:off x="311700" y="19627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h" sz="2700">
                <a:latin typeface="TH SarabunPSK"/>
                <a:ea typeface="TH SarabunPSK"/>
                <a:cs typeface="TH SarabunPSK"/>
                <a:sym typeface="TH SarabunPSK"/>
              </a:rPr>
              <a:t>ปัญหาและการแก้ไขการใช้งานระบบคอมพิวเตอร์</a:t>
            </a:r>
            <a:endParaRPr sz="3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</a:t>
            </a: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.1 </a:t>
            </a:r>
            <a:r>
              <a:rPr lang="th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809125"/>
            <a:ext cx="8520600" cy="4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3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.1.1 ฮาร์ดแวร์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1</a:t>
            </a: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) หน่วยรับเข้า (intput)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	    ทำหน้าที่ รับข้อมูลจากผู้ใช้งานเข้าสู่เครื่องคอมพิวเตอร์ เช่น …………………………………..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       2) หน่วยแสดงผลข้อมูล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400">
                <a:latin typeface="TH SarabunPSK"/>
                <a:ea typeface="TH SarabunPSK"/>
                <a:cs typeface="TH SarabunPSK"/>
                <a:sym typeface="TH SarabunPSK"/>
              </a:rPr>
              <a:t>           ทำหน้าที่ในการแสดงผลข้อมูลที่ผ่านการประมวลผลแล้ว โดยจะแปลงผลลัพธ์จากสัญญาณดิจิทัลเป็นภาษาที่มนุษย์เข้าใจ เช่น  เสียง ตัวอักษร รูปภาพ ผ่านอุปกรณ์แสดงผลข้อมูล เช่น……………………..</a:t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5700" y="1450900"/>
            <a:ext cx="1128659" cy="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146" y="1127446"/>
            <a:ext cx="1367983" cy="10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4475" y="1665875"/>
            <a:ext cx="1195725" cy="8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1363" y="4247575"/>
            <a:ext cx="801265" cy="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5701" y="4247574"/>
            <a:ext cx="707372" cy="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88005" y="3896762"/>
            <a:ext cx="1128650" cy="84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34792" y="1242242"/>
            <a:ext cx="801275" cy="80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44367" y="4153692"/>
            <a:ext cx="801275" cy="80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0" lang="th" sz="2400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   </a:t>
            </a:r>
            <a:r>
              <a:rPr b="0" lang="th" sz="2400">
                <a:latin typeface="TH SarabunPSK"/>
                <a:ea typeface="TH SarabunPSK"/>
                <a:cs typeface="TH SarabunPSK"/>
                <a:sym typeface="TH SarabunPSK"/>
              </a:rPr>
              <a:t>  </a:t>
            </a:r>
            <a:r>
              <a:rPr b="0" lang="th" sz="2400">
                <a:latin typeface="TH SarabunPSK"/>
                <a:ea typeface="TH SarabunPSK"/>
                <a:cs typeface="TH SarabunPSK"/>
                <a:sym typeface="TH SarabunPSK"/>
              </a:rPr>
              <a:t>3.4.2 ปัญหาและการแก้ไขการใช้งานระบบคอมพิวเตอร์ </a:t>
            </a:r>
            <a:endParaRPr/>
          </a:p>
        </p:txBody>
      </p:sp>
      <p:sp>
        <p:nvSpPr>
          <p:cNvPr id="601" name="Google Shape;601;p92"/>
          <p:cNvSpPr txBox="1"/>
          <p:nvPr>
            <p:ph idx="1" type="body"/>
          </p:nvPr>
        </p:nvSpPr>
        <p:spPr>
          <a:xfrm>
            <a:off x="311700" y="11139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ปัญหาการใช้งานระบบคอมพิวเตอร์ 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TH SarabunPSK"/>
              <a:buAutoNum type="alphaLcPeriod"/>
            </a:pPr>
            <a:r>
              <a:rPr lang="th" sz="1800">
                <a:latin typeface="TH SarabunPSK"/>
                <a:ea typeface="TH SarabunPSK"/>
                <a:cs typeface="TH SarabunPSK"/>
                <a:sym typeface="TH SarabunPSK"/>
              </a:rPr>
              <a:t>ปัญหาทางด้านฮาร์ดแวร์  คือปัญหาที่เกิดจากตัวอุปกรณ์ เช่น อุปกรณ์ใช้งานมากเกินไป  ไฟฟ้าตกบ่อย เสื่อมคุณภาพ</a:t>
            </a:r>
            <a:endParaRPr sz="18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TH SarabunPSK"/>
              <a:buAutoNum type="alphaLcPeriod"/>
            </a:pPr>
            <a:r>
              <a:rPr lang="th" sz="1800">
                <a:latin typeface="TH SarabunPSK"/>
                <a:ea typeface="TH SarabunPSK"/>
                <a:cs typeface="TH SarabunPSK"/>
                <a:sym typeface="TH SarabunPSK"/>
              </a:rPr>
              <a:t>ปัญหาทางด้านซอฟต์แวร์ คือปัญหาที่เกิดจากตัวโปรแกรมทำงานผิดปกติ เช่นโดยไวรัส</a:t>
            </a:r>
            <a:endParaRPr sz="18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TH SarabunPSK"/>
              <a:buAutoNum type="alphaLcPeriod"/>
            </a:pPr>
            <a:r>
              <a:rPr lang="th" sz="1800">
                <a:latin typeface="TH SarabunPSK"/>
                <a:ea typeface="TH SarabunPSK"/>
                <a:cs typeface="TH SarabunPSK"/>
                <a:sym typeface="TH SarabunPSK"/>
              </a:rPr>
              <a:t>ปัญหาทางด้านผู้ใช้งาน คือปัญหาที่เกิดจากผู้ใช้งานใช้งานไม่เป็น ไม่ถูกวิธี</a:t>
            </a:r>
            <a:endParaRPr sz="18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AutoNum type="arabicPeriod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การแก้ไขปัญหาการใช้งานระบบคอมพิวเตอร์เบื้องต้น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TH SarabunPSK"/>
              <a:buAutoNum type="alphaLcPeriod"/>
            </a:pPr>
            <a:r>
              <a:rPr lang="th" sz="1800">
                <a:latin typeface="TH SarabunPSK"/>
                <a:ea typeface="TH SarabunPSK"/>
                <a:cs typeface="TH SarabunPSK"/>
                <a:sym typeface="TH SarabunPSK"/>
              </a:rPr>
              <a:t>ปัญหาทางด้านฮาร์ดแวร์  คือ ปัญหาที่เกิดจากอุปกรณ์ชำรุด หรือเสียบสายไม่ถูกวิธี</a:t>
            </a:r>
            <a:endParaRPr sz="18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TH SarabunPSK"/>
              <a:buAutoNum type="alphaLcPeriod"/>
            </a:pPr>
            <a:r>
              <a:rPr lang="th" sz="1800">
                <a:latin typeface="TH SarabunPSK"/>
                <a:ea typeface="TH SarabunPSK"/>
                <a:cs typeface="TH SarabunPSK"/>
                <a:sym typeface="TH SarabunPSK"/>
              </a:rPr>
              <a:t>ปัญหาทางด้านซอฟต์แวร์ คือ ปัญหาที่เกิดจากซอฟต์แวร์ทำงานผิดพลาด เกิดจากไวรัสทำลายหรืออาจจะลบข้อมูลทิ้งไป</a:t>
            </a:r>
            <a:endParaRPr sz="18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3"/>
          <p:cNvSpPr txBox="1"/>
          <p:nvPr>
            <p:ph idx="1" type="body"/>
          </p:nvPr>
        </p:nvSpPr>
        <p:spPr>
          <a:xfrm>
            <a:off x="311700" y="275925"/>
            <a:ext cx="8520600" cy="4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100">
                <a:latin typeface="TH SarabunPSK"/>
                <a:ea typeface="TH SarabunPSK"/>
                <a:cs typeface="TH SarabunPSK"/>
                <a:sym typeface="TH SarabunPSK"/>
              </a:rPr>
              <a:t>3.  </a:t>
            </a:r>
            <a:r>
              <a:rPr lang="th" sz="2100">
                <a:latin typeface="TH SarabunPSK"/>
                <a:ea typeface="TH SarabunPSK"/>
                <a:cs typeface="TH SarabunPSK"/>
                <a:sym typeface="TH SarabunPSK"/>
              </a:rPr>
              <a:t>ปัญหาแก้ไขปัญหาด้านฮาร์ดแวร์เบื้องต้น</a:t>
            </a:r>
            <a:endParaRPr sz="21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100">
                <a:latin typeface="TH SarabunPSK"/>
                <a:ea typeface="TH SarabunPSK"/>
                <a:cs typeface="TH SarabunPSK"/>
                <a:sym typeface="TH SarabunPSK"/>
              </a:rPr>
              <a:t>เช่น เครื่องเปิดไม่ติด จอไม่ติด</a:t>
            </a:r>
            <a:endParaRPr sz="21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100">
                <a:latin typeface="TH SarabunPSK"/>
                <a:ea typeface="TH SarabunPSK"/>
                <a:cs typeface="TH SarabunPSK"/>
                <a:sym typeface="TH SarabunPSK"/>
              </a:rPr>
              <a:t>สาเหตุ  : อาจจะไม่ได้ต่อสายไฟไว้หรือสายไฟหลวม</a:t>
            </a:r>
            <a:endParaRPr sz="21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100">
                <a:latin typeface="TH SarabunPSK"/>
                <a:ea typeface="TH SarabunPSK"/>
                <a:cs typeface="TH SarabunPSK"/>
                <a:sym typeface="TH SarabunPSK"/>
              </a:rPr>
              <a:t>การแก้ปัญหา : ตรวจสอบสายไฟระหว่างตัวเครื่องกับเต้าเสียบ ว่าได้เสียบไว้หรือยังหรืออาจจะหลวม </a:t>
            </a:r>
            <a:endParaRPr sz="21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4"/>
          <p:cNvSpPr txBox="1"/>
          <p:nvPr>
            <p:ph idx="1" type="body"/>
          </p:nvPr>
        </p:nvSpPr>
        <p:spPr>
          <a:xfrm>
            <a:off x="311700" y="261775"/>
            <a:ext cx="8520600" cy="43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100">
                <a:latin typeface="TH SarabunPSK"/>
                <a:ea typeface="TH SarabunPSK"/>
                <a:cs typeface="TH SarabunPSK"/>
                <a:sym typeface="TH SarabunPSK"/>
              </a:rPr>
              <a:t>4.การแก้ปัญหาด้านซอฟต์แวร์เบื้องต้น</a:t>
            </a:r>
            <a:endParaRPr sz="21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1700">
                <a:latin typeface="TH SarabunPSK"/>
                <a:ea typeface="TH SarabunPSK"/>
                <a:cs typeface="TH SarabunPSK"/>
                <a:sym typeface="TH SarabunPSK"/>
              </a:rPr>
              <a:t>สามารถแยกได้เป็น 2 กรณี ได้ดังนี้</a:t>
            </a:r>
            <a:endParaRPr sz="17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Font typeface="TH SarabunPSK"/>
              <a:buAutoNum type="arabicPeriod"/>
            </a:pPr>
            <a:r>
              <a:rPr lang="th" sz="1700">
                <a:latin typeface="TH SarabunPSK"/>
                <a:ea typeface="TH SarabunPSK"/>
                <a:cs typeface="TH SarabunPSK"/>
                <a:sym typeface="TH SarabunPSK"/>
              </a:rPr>
              <a:t>กรณีที่พบปัญหาการติดตั้งซอฟต์แวร์เสร็จเรียบร้อยแล้ว โดยส่วนมากจะเกิดจากการติดตั้งที่ไม่สมบุรณ์หรือไมติดตั้งเวอร์ชันของซอฟต์แวร์ไม่ตรงหรือไม่สามารถใช้ร่วมกับระบบปฏิบัติการที่ใช้งานอยู่ในปัญจุบันได้ แนวทางแก้ไข </a:t>
            </a:r>
            <a:r>
              <a:rPr lang="th" sz="1700">
                <a:latin typeface="TH SarabunPSK"/>
                <a:ea typeface="TH SarabunPSK"/>
                <a:cs typeface="TH SarabunPSK"/>
                <a:sym typeface="TH SarabunPSK"/>
              </a:rPr>
              <a:t> เอาซอฟต์แวร์ที่ใช้ไม่ได้ออกแล้วติดตั้งซอฟร์ที่สามารถใช้ได้แทนตัวเก่า</a:t>
            </a:r>
            <a:endParaRPr sz="17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TH SarabunPSK"/>
              <a:buAutoNum type="arabicPeriod"/>
            </a:pPr>
            <a:r>
              <a:rPr lang="th" sz="1700">
                <a:latin typeface="TH SarabunPSK"/>
                <a:ea typeface="TH SarabunPSK"/>
                <a:cs typeface="TH SarabunPSK"/>
                <a:sym typeface="TH SarabunPSK"/>
              </a:rPr>
              <a:t>กรณีที่พบปัญหาหลังจากใช้งานซอฟต์แวร์มาสักระยะหนึ่ง ส่วนมากเกิดจากไฟล์ที่เป็นองค์ประกอบของซอฟต์แวร์นั้น ๆ มีปัญหา เช่น อาจจะ</a:t>
            </a:r>
            <a:br>
              <a:rPr lang="th" sz="1700"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700">
                <a:latin typeface="TH SarabunPSK"/>
                <a:ea typeface="TH SarabunPSK"/>
                <a:cs typeface="TH SarabunPSK"/>
                <a:sym typeface="TH SarabunPSK"/>
              </a:rPr>
              <a:t>เผอลบไฟลทิ้่งไป หรือเกิดจากไวรัสคอมพิวเตอร์ การแก้ปัญหาคือ การสำรองข้อมูล แล้วติดตั้งโปรแกรมใหม่</a:t>
            </a:r>
            <a:endParaRPr sz="17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TH SarabunPSK"/>
                <a:ea typeface="TH SarabunPSK"/>
                <a:cs typeface="TH SarabunPSK"/>
                <a:sym typeface="TH SarabunPSK"/>
              </a:rPr>
              <a:t>3.1 </a:t>
            </a:r>
            <a:r>
              <a:rPr lang="th">
                <a:solidFill>
                  <a:schemeClr val="dk2"/>
                </a:solidFill>
                <a:latin typeface="TH SarabunPSK"/>
                <a:ea typeface="TH SarabunPSK"/>
                <a:cs typeface="TH SarabunPSK"/>
                <a:sym typeface="TH SarabunPSK"/>
              </a:rPr>
              <a:t>องค์ประกอบของระบบคอมพิวเตอร์</a:t>
            </a:r>
            <a:endParaRPr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311700" y="809125"/>
            <a:ext cx="8520600" cy="4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3.1.1 ฮาร์ดแวร์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	3)หน่วยจัดเก็บข้อมูล (storage unit)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	ทำหน้าที่เก็บข้อมูลและคำสั่งเพื่อไว้ใช้งานในอานาคต ซึ่งหน่วยเก็บข้อมูลจะมี 2 ลักษณะ ดังนี้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914400" rtl="0" algn="l">
              <a:spcBef>
                <a:spcPts val="1600"/>
              </a:spcBef>
              <a:spcAft>
                <a:spcPts val="0"/>
              </a:spcAft>
              <a:buSzPts val="2200"/>
              <a:buFont typeface="TH SarabunPSK"/>
              <a:buChar char="-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หน่วยความจำหลัก  เป็นอุปกรณ์ที่ใช้ในการเก็บข้อมูลชั่วคราวก่อนการนำไปประมวลผล เก็บคำสั่งของโปรแกรมขณะใช้งาน และเก็บผลลัพธ์ทีีได้จากการประมวลผลนำไปแสดงผล ได้แก่…..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-368300" lvl="0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TH SarabunPSK"/>
              <a:buChar char="-"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หน่วยความจำสำรอง เป็นอุปกรณ์ที่สามารถเก็บข้อมูลไว้ใช้ในภายหลังได้ ถึงแม้ เครื่องคอมพิวเตอร์ถูกปิด และสามารถลบหรือเขียนทับใหม่ได้ โดยโปรแกรมที่เก็บไว้จะไม่สูญหายและไม่ถูกลบทิ้ง เช่น………..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th" sz="2200">
                <a:latin typeface="TH SarabunPSK"/>
                <a:ea typeface="TH SarabunPSK"/>
                <a:cs typeface="TH SarabunPSK"/>
                <a:sym typeface="TH SarabunPSK"/>
              </a:rPr>
              <a:t>	</a:t>
            </a:r>
            <a:endParaRPr sz="2200">
              <a:latin typeface="TH SarabunPSK"/>
              <a:ea typeface="TH SarabunPSK"/>
              <a:cs typeface="TH SarabunPSK"/>
              <a:sym typeface="TH SarabunPSK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3850" y="2980800"/>
            <a:ext cx="1144425" cy="5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799" y="4261413"/>
            <a:ext cx="863225" cy="6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6475" y="4191988"/>
            <a:ext cx="1402625" cy="78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7600" y="4192000"/>
            <a:ext cx="1244404" cy="78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3023" y="4153111"/>
            <a:ext cx="863225" cy="8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8">
            <a:alphaModFix/>
          </a:blip>
          <a:srcRect b="0" l="0" r="0" t="15526"/>
          <a:stretch/>
        </p:blipFill>
        <p:spPr>
          <a:xfrm>
            <a:off x="5857406" y="4153125"/>
            <a:ext cx="1021894" cy="8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9">
            <a:alphaModFix/>
          </a:blip>
          <a:srcRect b="27118" l="0" r="0" t="26879"/>
          <a:stretch/>
        </p:blipFill>
        <p:spPr>
          <a:xfrm>
            <a:off x="6974826" y="4231012"/>
            <a:ext cx="1537777" cy="7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