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C6EF-BACD-41F0-9B6B-15706EAFF1B6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2B544-5CF5-48E9-B85F-560A2BFDB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0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2B544-5CF5-48E9-B85F-560A2BFDB9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9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4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7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0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2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8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5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7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04D4-812F-48A9-94EE-A935411EA561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5F6D-F46B-48D7-A100-50B70325F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8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290" y="0"/>
            <a:ext cx="7126631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 Perfect </a:t>
            </a:r>
          </a:p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 </a:t>
            </a:r>
          </a:p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 Perfect Continuous</a:t>
            </a:r>
          </a:p>
        </p:txBody>
      </p:sp>
      <p:pic>
        <p:nvPicPr>
          <p:cNvPr id="1026" name="Picture 2" descr="https://cdn.slidesharecdn.com/ss_thumbnails/presentperfectvspresentperfectcontinuous-150623105817-lva1-app6891-thumbnail-4.jpg?cb=143505727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4" b="2841"/>
          <a:stretch/>
        </p:blipFill>
        <p:spPr bwMode="auto">
          <a:xfrm>
            <a:off x="2797290" y="2450713"/>
            <a:ext cx="7315200" cy="4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8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8547" y="286270"/>
            <a:ext cx="1807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for/ since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563" y="1265355"/>
            <a:ext cx="5663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i="1" dirty="0"/>
              <a:t>We</a:t>
            </a:r>
            <a:r>
              <a:rPr lang="en-US" sz="3000" b="1" i="1" dirty="0"/>
              <a:t> have </a:t>
            </a:r>
            <a:r>
              <a:rPr lang="pl-PL" sz="3000" b="1" i="1" dirty="0"/>
              <a:t>been waiting </a:t>
            </a:r>
            <a:r>
              <a:rPr lang="pl-PL" sz="3000" b="1" i="1" dirty="0">
                <a:solidFill>
                  <a:srgbClr val="FF0000"/>
                </a:solidFill>
              </a:rPr>
              <a:t>for 2 hours</a:t>
            </a:r>
            <a:r>
              <a:rPr lang="en-US" sz="30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8859" y="1885775"/>
            <a:ext cx="391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</a:rPr>
              <a:t> +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period of time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8451" y="4300407"/>
            <a:ext cx="5812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i="1" dirty="0"/>
              <a:t>We</a:t>
            </a:r>
            <a:r>
              <a:rPr lang="en-US" sz="3000" b="1" i="1" dirty="0"/>
              <a:t> have </a:t>
            </a:r>
            <a:r>
              <a:rPr lang="pl-PL" sz="3000" b="1" i="1" dirty="0"/>
              <a:t>been waiting </a:t>
            </a:r>
            <a:r>
              <a:rPr lang="en-US" sz="3000" b="1" i="1" dirty="0">
                <a:solidFill>
                  <a:srgbClr val="FF0000"/>
                </a:solidFill>
              </a:rPr>
              <a:t>since</a:t>
            </a:r>
            <a:r>
              <a:rPr lang="pl-PL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>
                <a:solidFill>
                  <a:srgbClr val="FF0000"/>
                </a:solidFill>
              </a:rPr>
              <a:t>11 am.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8859" y="4775872"/>
            <a:ext cx="4199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</a:rPr>
              <a:t> +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point of time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57868" y="3028590"/>
            <a:ext cx="5360283" cy="27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57867" y="6004018"/>
            <a:ext cx="5360283" cy="27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5312071" y="2577253"/>
            <a:ext cx="3193143" cy="790916"/>
          </a:xfrm>
          <a:custGeom>
            <a:avLst/>
            <a:gdLst>
              <a:gd name="connsiteX0" fmla="*/ 0 w 3207657"/>
              <a:gd name="connsiteY0" fmla="*/ 443393 h 777318"/>
              <a:gd name="connsiteX1" fmla="*/ 304800 w 3207657"/>
              <a:gd name="connsiteY1" fmla="*/ 7964 h 777318"/>
              <a:gd name="connsiteX2" fmla="*/ 682171 w 3207657"/>
              <a:gd name="connsiteY2" fmla="*/ 777222 h 777318"/>
              <a:gd name="connsiteX3" fmla="*/ 1103085 w 3207657"/>
              <a:gd name="connsiteY3" fmla="*/ 66022 h 777318"/>
              <a:gd name="connsiteX4" fmla="*/ 1480457 w 3207657"/>
              <a:gd name="connsiteY4" fmla="*/ 777222 h 777318"/>
              <a:gd name="connsiteX5" fmla="*/ 1872343 w 3207657"/>
              <a:gd name="connsiteY5" fmla="*/ 66022 h 777318"/>
              <a:gd name="connsiteX6" fmla="*/ 2220685 w 3207657"/>
              <a:gd name="connsiteY6" fmla="*/ 762707 h 777318"/>
              <a:gd name="connsiteX7" fmla="*/ 2569028 w 3207657"/>
              <a:gd name="connsiteY7" fmla="*/ 95050 h 777318"/>
              <a:gd name="connsiteX8" fmla="*/ 2844800 w 3207657"/>
              <a:gd name="connsiteY8" fmla="*/ 748193 h 777318"/>
              <a:gd name="connsiteX9" fmla="*/ 3207657 w 3207657"/>
              <a:gd name="connsiteY9" fmla="*/ 109564 h 777318"/>
              <a:gd name="connsiteX0" fmla="*/ 0 w 3207657"/>
              <a:gd name="connsiteY0" fmla="*/ 442038 h 775963"/>
              <a:gd name="connsiteX1" fmla="*/ 304800 w 3207657"/>
              <a:gd name="connsiteY1" fmla="*/ 6609 h 775963"/>
              <a:gd name="connsiteX2" fmla="*/ 682171 w 3207657"/>
              <a:gd name="connsiteY2" fmla="*/ 775867 h 775963"/>
              <a:gd name="connsiteX3" fmla="*/ 1103085 w 3207657"/>
              <a:gd name="connsiteY3" fmla="*/ 64667 h 775963"/>
              <a:gd name="connsiteX4" fmla="*/ 1480457 w 3207657"/>
              <a:gd name="connsiteY4" fmla="*/ 775867 h 775963"/>
              <a:gd name="connsiteX5" fmla="*/ 1872343 w 3207657"/>
              <a:gd name="connsiteY5" fmla="*/ 64667 h 775963"/>
              <a:gd name="connsiteX6" fmla="*/ 2220685 w 3207657"/>
              <a:gd name="connsiteY6" fmla="*/ 761352 h 775963"/>
              <a:gd name="connsiteX7" fmla="*/ 2569028 w 3207657"/>
              <a:gd name="connsiteY7" fmla="*/ 93695 h 775963"/>
              <a:gd name="connsiteX8" fmla="*/ 2844800 w 3207657"/>
              <a:gd name="connsiteY8" fmla="*/ 746838 h 775963"/>
              <a:gd name="connsiteX9" fmla="*/ 3207657 w 3207657"/>
              <a:gd name="connsiteY9" fmla="*/ 108209 h 775963"/>
              <a:gd name="connsiteX0" fmla="*/ 0 w 3207657"/>
              <a:gd name="connsiteY0" fmla="*/ 442038 h 775963"/>
              <a:gd name="connsiteX1" fmla="*/ 304800 w 3207657"/>
              <a:gd name="connsiteY1" fmla="*/ 6609 h 775963"/>
              <a:gd name="connsiteX2" fmla="*/ 682171 w 3207657"/>
              <a:gd name="connsiteY2" fmla="*/ 775867 h 775963"/>
              <a:gd name="connsiteX3" fmla="*/ 1103085 w 3207657"/>
              <a:gd name="connsiteY3" fmla="*/ 64667 h 775963"/>
              <a:gd name="connsiteX4" fmla="*/ 1480457 w 3207657"/>
              <a:gd name="connsiteY4" fmla="*/ 775867 h 775963"/>
              <a:gd name="connsiteX5" fmla="*/ 1872343 w 3207657"/>
              <a:gd name="connsiteY5" fmla="*/ 64667 h 775963"/>
              <a:gd name="connsiteX6" fmla="*/ 2220685 w 3207657"/>
              <a:gd name="connsiteY6" fmla="*/ 761352 h 775963"/>
              <a:gd name="connsiteX7" fmla="*/ 2569028 w 3207657"/>
              <a:gd name="connsiteY7" fmla="*/ 93695 h 775963"/>
              <a:gd name="connsiteX8" fmla="*/ 2844800 w 3207657"/>
              <a:gd name="connsiteY8" fmla="*/ 746838 h 775963"/>
              <a:gd name="connsiteX9" fmla="*/ 3207657 w 3207657"/>
              <a:gd name="connsiteY9" fmla="*/ 108209 h 775963"/>
              <a:gd name="connsiteX0" fmla="*/ 0 w 3207657"/>
              <a:gd name="connsiteY0" fmla="*/ 442038 h 775963"/>
              <a:gd name="connsiteX1" fmla="*/ 304800 w 3207657"/>
              <a:gd name="connsiteY1" fmla="*/ 6609 h 775963"/>
              <a:gd name="connsiteX2" fmla="*/ 682171 w 3207657"/>
              <a:gd name="connsiteY2" fmla="*/ 775867 h 775963"/>
              <a:gd name="connsiteX3" fmla="*/ 1103085 w 3207657"/>
              <a:gd name="connsiteY3" fmla="*/ 64667 h 775963"/>
              <a:gd name="connsiteX4" fmla="*/ 1480457 w 3207657"/>
              <a:gd name="connsiteY4" fmla="*/ 775867 h 775963"/>
              <a:gd name="connsiteX5" fmla="*/ 1872343 w 3207657"/>
              <a:gd name="connsiteY5" fmla="*/ 64667 h 775963"/>
              <a:gd name="connsiteX6" fmla="*/ 2220685 w 3207657"/>
              <a:gd name="connsiteY6" fmla="*/ 761352 h 775963"/>
              <a:gd name="connsiteX7" fmla="*/ 2569028 w 3207657"/>
              <a:gd name="connsiteY7" fmla="*/ 93695 h 775963"/>
              <a:gd name="connsiteX8" fmla="*/ 2844800 w 3207657"/>
              <a:gd name="connsiteY8" fmla="*/ 746838 h 775963"/>
              <a:gd name="connsiteX9" fmla="*/ 3207657 w 3207657"/>
              <a:gd name="connsiteY9" fmla="*/ 108209 h 775963"/>
              <a:gd name="connsiteX0" fmla="*/ 0 w 3207657"/>
              <a:gd name="connsiteY0" fmla="*/ 442038 h 790406"/>
              <a:gd name="connsiteX1" fmla="*/ 304800 w 3207657"/>
              <a:gd name="connsiteY1" fmla="*/ 6609 h 790406"/>
              <a:gd name="connsiteX2" fmla="*/ 682171 w 3207657"/>
              <a:gd name="connsiteY2" fmla="*/ 775867 h 790406"/>
              <a:gd name="connsiteX3" fmla="*/ 1103085 w 3207657"/>
              <a:gd name="connsiteY3" fmla="*/ 64667 h 790406"/>
              <a:gd name="connsiteX4" fmla="*/ 1480457 w 3207657"/>
              <a:gd name="connsiteY4" fmla="*/ 775867 h 790406"/>
              <a:gd name="connsiteX5" fmla="*/ 1872343 w 3207657"/>
              <a:gd name="connsiteY5" fmla="*/ 64667 h 790406"/>
              <a:gd name="connsiteX6" fmla="*/ 2249713 w 3207657"/>
              <a:gd name="connsiteY6" fmla="*/ 790381 h 790406"/>
              <a:gd name="connsiteX7" fmla="*/ 2569028 w 3207657"/>
              <a:gd name="connsiteY7" fmla="*/ 93695 h 790406"/>
              <a:gd name="connsiteX8" fmla="*/ 2844800 w 3207657"/>
              <a:gd name="connsiteY8" fmla="*/ 746838 h 790406"/>
              <a:gd name="connsiteX9" fmla="*/ 3207657 w 3207657"/>
              <a:gd name="connsiteY9" fmla="*/ 108209 h 790406"/>
              <a:gd name="connsiteX0" fmla="*/ 0 w 3207657"/>
              <a:gd name="connsiteY0" fmla="*/ 442038 h 790406"/>
              <a:gd name="connsiteX1" fmla="*/ 304800 w 3207657"/>
              <a:gd name="connsiteY1" fmla="*/ 6609 h 790406"/>
              <a:gd name="connsiteX2" fmla="*/ 682171 w 3207657"/>
              <a:gd name="connsiteY2" fmla="*/ 775867 h 790406"/>
              <a:gd name="connsiteX3" fmla="*/ 1103085 w 3207657"/>
              <a:gd name="connsiteY3" fmla="*/ 64667 h 790406"/>
              <a:gd name="connsiteX4" fmla="*/ 1480457 w 3207657"/>
              <a:gd name="connsiteY4" fmla="*/ 775867 h 790406"/>
              <a:gd name="connsiteX5" fmla="*/ 1872343 w 3207657"/>
              <a:gd name="connsiteY5" fmla="*/ 64667 h 790406"/>
              <a:gd name="connsiteX6" fmla="*/ 2249713 w 3207657"/>
              <a:gd name="connsiteY6" fmla="*/ 790381 h 790406"/>
              <a:gd name="connsiteX7" fmla="*/ 2569028 w 3207657"/>
              <a:gd name="connsiteY7" fmla="*/ 93695 h 790406"/>
              <a:gd name="connsiteX8" fmla="*/ 2844800 w 3207657"/>
              <a:gd name="connsiteY8" fmla="*/ 746838 h 790406"/>
              <a:gd name="connsiteX9" fmla="*/ 3207657 w 3207657"/>
              <a:gd name="connsiteY9" fmla="*/ 108209 h 790406"/>
              <a:gd name="connsiteX0" fmla="*/ 0 w 3207657"/>
              <a:gd name="connsiteY0" fmla="*/ 442038 h 790475"/>
              <a:gd name="connsiteX1" fmla="*/ 304800 w 3207657"/>
              <a:gd name="connsiteY1" fmla="*/ 6609 h 790475"/>
              <a:gd name="connsiteX2" fmla="*/ 682171 w 3207657"/>
              <a:gd name="connsiteY2" fmla="*/ 775867 h 790475"/>
              <a:gd name="connsiteX3" fmla="*/ 1103085 w 3207657"/>
              <a:gd name="connsiteY3" fmla="*/ 64667 h 790475"/>
              <a:gd name="connsiteX4" fmla="*/ 1480457 w 3207657"/>
              <a:gd name="connsiteY4" fmla="*/ 775867 h 790475"/>
              <a:gd name="connsiteX5" fmla="*/ 1872343 w 3207657"/>
              <a:gd name="connsiteY5" fmla="*/ 64667 h 790475"/>
              <a:gd name="connsiteX6" fmla="*/ 2249713 w 3207657"/>
              <a:gd name="connsiteY6" fmla="*/ 790381 h 790475"/>
              <a:gd name="connsiteX7" fmla="*/ 2569028 w 3207657"/>
              <a:gd name="connsiteY7" fmla="*/ 93695 h 790475"/>
              <a:gd name="connsiteX8" fmla="*/ 2844800 w 3207657"/>
              <a:gd name="connsiteY8" fmla="*/ 746838 h 790475"/>
              <a:gd name="connsiteX9" fmla="*/ 3207657 w 3207657"/>
              <a:gd name="connsiteY9" fmla="*/ 108209 h 790475"/>
              <a:gd name="connsiteX0" fmla="*/ 0 w 3207657"/>
              <a:gd name="connsiteY0" fmla="*/ 442038 h 790475"/>
              <a:gd name="connsiteX1" fmla="*/ 304800 w 3207657"/>
              <a:gd name="connsiteY1" fmla="*/ 6609 h 790475"/>
              <a:gd name="connsiteX2" fmla="*/ 682171 w 3207657"/>
              <a:gd name="connsiteY2" fmla="*/ 775867 h 790475"/>
              <a:gd name="connsiteX3" fmla="*/ 1103085 w 3207657"/>
              <a:gd name="connsiteY3" fmla="*/ 64667 h 790475"/>
              <a:gd name="connsiteX4" fmla="*/ 1480457 w 3207657"/>
              <a:gd name="connsiteY4" fmla="*/ 775867 h 790475"/>
              <a:gd name="connsiteX5" fmla="*/ 1872343 w 3207657"/>
              <a:gd name="connsiteY5" fmla="*/ 64667 h 790475"/>
              <a:gd name="connsiteX6" fmla="*/ 2249713 w 3207657"/>
              <a:gd name="connsiteY6" fmla="*/ 790381 h 790475"/>
              <a:gd name="connsiteX7" fmla="*/ 2569028 w 3207657"/>
              <a:gd name="connsiteY7" fmla="*/ 93695 h 790475"/>
              <a:gd name="connsiteX8" fmla="*/ 2844800 w 3207657"/>
              <a:gd name="connsiteY8" fmla="*/ 746838 h 790475"/>
              <a:gd name="connsiteX9" fmla="*/ 3207657 w 3207657"/>
              <a:gd name="connsiteY9" fmla="*/ 108209 h 790475"/>
              <a:gd name="connsiteX0" fmla="*/ 0 w 3193143"/>
              <a:gd name="connsiteY0" fmla="*/ 456994 h 790916"/>
              <a:gd name="connsiteX1" fmla="*/ 290286 w 3193143"/>
              <a:gd name="connsiteY1" fmla="*/ 7050 h 790916"/>
              <a:gd name="connsiteX2" fmla="*/ 667657 w 3193143"/>
              <a:gd name="connsiteY2" fmla="*/ 776308 h 790916"/>
              <a:gd name="connsiteX3" fmla="*/ 1088571 w 3193143"/>
              <a:gd name="connsiteY3" fmla="*/ 65108 h 790916"/>
              <a:gd name="connsiteX4" fmla="*/ 1465943 w 3193143"/>
              <a:gd name="connsiteY4" fmla="*/ 776308 h 790916"/>
              <a:gd name="connsiteX5" fmla="*/ 1857829 w 3193143"/>
              <a:gd name="connsiteY5" fmla="*/ 65108 h 790916"/>
              <a:gd name="connsiteX6" fmla="*/ 2235199 w 3193143"/>
              <a:gd name="connsiteY6" fmla="*/ 790822 h 790916"/>
              <a:gd name="connsiteX7" fmla="*/ 2554514 w 3193143"/>
              <a:gd name="connsiteY7" fmla="*/ 94136 h 790916"/>
              <a:gd name="connsiteX8" fmla="*/ 2830286 w 3193143"/>
              <a:gd name="connsiteY8" fmla="*/ 747279 h 790916"/>
              <a:gd name="connsiteX9" fmla="*/ 3193143 w 3193143"/>
              <a:gd name="connsiteY9" fmla="*/ 108650 h 7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143" h="790916">
                <a:moveTo>
                  <a:pt x="0" y="456994"/>
                </a:moveTo>
                <a:cubicBezTo>
                  <a:pt x="95552" y="211460"/>
                  <a:pt x="179010" y="-46169"/>
                  <a:pt x="290286" y="7050"/>
                </a:cubicBezTo>
                <a:cubicBezTo>
                  <a:pt x="401562" y="60269"/>
                  <a:pt x="534610" y="766632"/>
                  <a:pt x="667657" y="776308"/>
                </a:cubicBezTo>
                <a:cubicBezTo>
                  <a:pt x="800704" y="785984"/>
                  <a:pt x="955523" y="65108"/>
                  <a:pt x="1088571" y="65108"/>
                </a:cubicBezTo>
                <a:cubicBezTo>
                  <a:pt x="1221619" y="65108"/>
                  <a:pt x="1337733" y="776308"/>
                  <a:pt x="1465943" y="776308"/>
                </a:cubicBezTo>
                <a:cubicBezTo>
                  <a:pt x="1594153" y="776308"/>
                  <a:pt x="1729620" y="62689"/>
                  <a:pt x="1857829" y="65108"/>
                </a:cubicBezTo>
                <a:cubicBezTo>
                  <a:pt x="1986038" y="67527"/>
                  <a:pt x="2104571" y="800498"/>
                  <a:pt x="2235199" y="790822"/>
                </a:cubicBezTo>
                <a:cubicBezTo>
                  <a:pt x="2365827" y="781146"/>
                  <a:pt x="2382761" y="57850"/>
                  <a:pt x="2554514" y="94136"/>
                </a:cubicBezTo>
                <a:cubicBezTo>
                  <a:pt x="2726267" y="130422"/>
                  <a:pt x="2607734" y="788403"/>
                  <a:pt x="2830286" y="747279"/>
                </a:cubicBezTo>
                <a:cubicBezTo>
                  <a:pt x="3052838" y="706155"/>
                  <a:pt x="3064933" y="429174"/>
                  <a:pt x="3193143" y="10865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5283200" y="5412469"/>
            <a:ext cx="3201194" cy="596445"/>
            <a:chOff x="5283200" y="5412469"/>
            <a:chExt cx="3201194" cy="596445"/>
          </a:xfrm>
        </p:grpSpPr>
        <p:sp>
          <p:nvSpPr>
            <p:cNvPr id="23" name="Полилиния 22"/>
            <p:cNvSpPr/>
            <p:nvPr/>
          </p:nvSpPr>
          <p:spPr>
            <a:xfrm>
              <a:off x="5283200" y="5412469"/>
              <a:ext cx="3106057" cy="596445"/>
            </a:xfrm>
            <a:custGeom>
              <a:avLst/>
              <a:gdLst>
                <a:gd name="connsiteX0" fmla="*/ 0 w 3106057"/>
                <a:gd name="connsiteY0" fmla="*/ 596445 h 596445"/>
                <a:gd name="connsiteX1" fmla="*/ 1277257 w 3106057"/>
                <a:gd name="connsiteY1" fmla="*/ 1360 h 596445"/>
                <a:gd name="connsiteX2" fmla="*/ 3106057 w 3106057"/>
                <a:gd name="connsiteY2" fmla="*/ 465817 h 59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6057" h="596445">
                  <a:moveTo>
                    <a:pt x="0" y="596445"/>
                  </a:moveTo>
                  <a:cubicBezTo>
                    <a:pt x="379790" y="309788"/>
                    <a:pt x="759581" y="23131"/>
                    <a:pt x="1277257" y="1360"/>
                  </a:cubicBezTo>
                  <a:cubicBezTo>
                    <a:pt x="1794933" y="-20411"/>
                    <a:pt x="2450495" y="222703"/>
                    <a:pt x="3106057" y="46581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7931944" y="5710691"/>
              <a:ext cx="552450" cy="20174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Умножение 45"/>
          <p:cNvSpPr/>
          <p:nvPr/>
        </p:nvSpPr>
        <p:spPr>
          <a:xfrm>
            <a:off x="5132009" y="5740551"/>
            <a:ext cx="302382" cy="582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818150" y="5725619"/>
            <a:ext cx="98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now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76393" y="2812263"/>
            <a:ext cx="98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now</a:t>
            </a:r>
          </a:p>
        </p:txBody>
      </p:sp>
      <p:sp>
        <p:nvSpPr>
          <p:cNvPr id="49" name="Умножение 48"/>
          <p:cNvSpPr/>
          <p:nvPr/>
        </p:nvSpPr>
        <p:spPr>
          <a:xfrm>
            <a:off x="5160880" y="2803560"/>
            <a:ext cx="302382" cy="582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7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8547" y="286270"/>
            <a:ext cx="199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for/ since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956" y="1529503"/>
            <a:ext cx="314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  1. I was born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2956" y="2386469"/>
            <a:ext cx="314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  3. 10 years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828" y="3253290"/>
            <a:ext cx="460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  5. I moved to New York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5165" y="1476256"/>
            <a:ext cx="314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  2. a long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6043" y="2386469"/>
            <a:ext cx="302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 4. 4 o’clock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0856" y="3294100"/>
            <a:ext cx="174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 6. ages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989" y="4171043"/>
            <a:ext cx="2628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 7. yesterday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6043" y="4201731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 8. 6 </a:t>
            </a:r>
            <a:r>
              <a:rPr lang="en-US" sz="3200" b="1" dirty="0" err="1"/>
              <a:t>p.m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9134" y="1268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619" y="3161359"/>
            <a:ext cx="67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8934" y="1349625"/>
            <a:ext cx="67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9134" y="2299552"/>
            <a:ext cx="67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2502" y="231158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2562" y="4114470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463" y="4036044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287" y="3166373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94" y="1440313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35080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320" y="392932"/>
            <a:ext cx="435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Why are you sweating?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648" y="1256305"/>
            <a:ext cx="249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Because I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648" y="2094438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Are the floors clean?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648" y="2957811"/>
            <a:ext cx="211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Yes, Tim…</a:t>
            </a:r>
          </a:p>
        </p:txBody>
      </p:sp>
      <p:pic>
        <p:nvPicPr>
          <p:cNvPr id="1030" name="Picture 6" descr="Картинки по запросу png sweep the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11" y="18895"/>
            <a:ext cx="2726757" cy="29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3876" y="1180549"/>
            <a:ext cx="601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been sweeping the floor.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759" y="2902434"/>
            <a:ext cx="438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has swept the floors.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5680" y="3626641"/>
            <a:ext cx="4147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Are the onions ready?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7206" y="4302246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Yes, I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522" y="4246202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peeled them.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8470" y="4934301"/>
            <a:ext cx="4399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Why are your eyes red?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13852" y="5669975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Yes, I 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246" y="5587968"/>
            <a:ext cx="555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been peeling the onions.</a:t>
            </a:r>
          </a:p>
        </p:txBody>
      </p:sp>
      <p:pic>
        <p:nvPicPr>
          <p:cNvPr id="1034" name="Picture 10" descr="Картинки по запросу peel onio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70" y="3867605"/>
            <a:ext cx="2347825" cy="23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6888" y="61860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peel onions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65268" y="2037833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sweep floor(s)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20" y="392932"/>
            <a:ext cx="4844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Why do you look so tired?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648" y="1256305"/>
            <a:ext cx="249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Because I 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384" y="1196398"/>
            <a:ext cx="622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been cutting the grass.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648" y="1953165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Is the lawn finished?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427" y="2626417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Yes, I 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0589" y="2564589"/>
            <a:ext cx="381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cut the grass.</a:t>
            </a:r>
          </a:p>
        </p:txBody>
      </p:sp>
      <p:pic>
        <p:nvPicPr>
          <p:cNvPr id="2052" name="Picture 4" descr="https://www.clipartmax.com/png/full/472-4723512_first-mowing-of-the-2016-season-lawnmowerpros-blog-cartoon-cutting-grass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9811" y="736055"/>
            <a:ext cx="2987769" cy="22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16294" y="3462426"/>
            <a:ext cx="719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Why do you have paints on your hands?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294" y="4141327"/>
            <a:ext cx="249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Because I 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8720" y="4047201"/>
            <a:ext cx="713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been painting a picture for an hour.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6294" y="4735875"/>
            <a:ext cx="3879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- Is the picture ready?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16294" y="5339553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Yes, I ….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5220" y="5216751"/>
            <a:ext cx="516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have drawn the picture.</a:t>
            </a:r>
          </a:p>
        </p:txBody>
      </p:sp>
      <p:pic>
        <p:nvPicPr>
          <p:cNvPr id="2054" name="Picture 6" descr="http://pic.nipic.com/2008-03-08/2008388382355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" y="3611009"/>
            <a:ext cx="2577039" cy="28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76" t="12088" r="3231" b="3839"/>
          <a:stretch/>
        </p:blipFill>
        <p:spPr>
          <a:xfrm rot="5400000">
            <a:off x="2575440" y="-1873863"/>
            <a:ext cx="6858001" cy="106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270" y="96982"/>
            <a:ext cx="409682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mistakes</a:t>
            </a:r>
            <a:endParaRPr lang="ru-RU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61" y="1304327"/>
            <a:ext cx="6524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cutting my finger. It hurts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61" y="2388561"/>
            <a:ext cx="565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falling from the tree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061" y="3704743"/>
            <a:ext cx="5021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 has been breaking his leg</a:t>
            </a:r>
          </a:p>
        </p:txBody>
      </p:sp>
      <p:cxnSp>
        <p:nvCxnSpPr>
          <p:cNvPr id="9" name="Прямая соединительная линия 8"/>
          <p:cNvCxnSpPr>
            <a:endCxn id="5" idx="2"/>
          </p:cNvCxnSpPr>
          <p:nvPr/>
        </p:nvCxnSpPr>
        <p:spPr>
          <a:xfrm>
            <a:off x="1510145" y="1304327"/>
            <a:ext cx="2141252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10144" y="2388560"/>
            <a:ext cx="2141252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71018" y="3704743"/>
            <a:ext cx="2141252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405" y="1326645"/>
            <a:ext cx="4926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cut </a:t>
            </a:r>
            <a:r>
              <a:rPr lang="en-US" sz="3200" b="1" dirty="0"/>
              <a:t>my finger. It hurts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061" y="2388559"/>
            <a:ext cx="461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fallen </a:t>
            </a:r>
            <a:r>
              <a:rPr lang="en-US" sz="3200" b="1" dirty="0"/>
              <a:t>from the tree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061" y="3704743"/>
            <a:ext cx="3788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 </a:t>
            </a:r>
            <a:r>
              <a:rPr lang="en-US" sz="3200" b="1" dirty="0">
                <a:solidFill>
                  <a:srgbClr val="FF0000"/>
                </a:solidFill>
              </a:rPr>
              <a:t>has broken </a:t>
            </a:r>
            <a:r>
              <a:rPr lang="en-US" sz="3200" b="1" dirty="0"/>
              <a:t>his leg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931" y="4976289"/>
            <a:ext cx="1141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!!! Short actions aren’t used in Present Perfect Continuous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270" y="96982"/>
            <a:ext cx="40968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mistakes</a:t>
            </a:r>
            <a:endParaRPr lang="ru-RU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61" y="1304327"/>
            <a:ext cx="6177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knowing him all my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61" y="2388561"/>
            <a:ext cx="782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believing in God since childhood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061" y="3704743"/>
            <a:ext cx="9009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This house has always been belonging to our family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1018" y="1351140"/>
            <a:ext cx="2141252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71018" y="2366243"/>
            <a:ext cx="2141252" cy="607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01157" y="3727060"/>
            <a:ext cx="2491529" cy="584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061" y="1301105"/>
            <a:ext cx="4936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</a:t>
            </a:r>
            <a:r>
              <a:rPr lang="pl-PL" sz="3200" b="1" dirty="0">
                <a:solidFill>
                  <a:srgbClr val="FF0000"/>
                </a:solidFill>
              </a:rPr>
              <a:t>known </a:t>
            </a:r>
            <a:r>
              <a:rPr lang="en-US" sz="3200" b="1" dirty="0"/>
              <a:t>him all my life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061" y="2396365"/>
            <a:ext cx="678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</a:t>
            </a:r>
            <a:r>
              <a:rPr lang="pl-PL" sz="3200" b="1" dirty="0">
                <a:solidFill>
                  <a:srgbClr val="FF0000"/>
                </a:solidFill>
              </a:rPr>
              <a:t>believed </a:t>
            </a:r>
            <a:r>
              <a:rPr lang="en-US" sz="3200" b="1" dirty="0"/>
              <a:t>in God since childhood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61" y="3682425"/>
            <a:ext cx="797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This house </a:t>
            </a:r>
            <a:r>
              <a:rPr lang="en-US" sz="3200" b="1" dirty="0">
                <a:solidFill>
                  <a:srgbClr val="FF0000"/>
                </a:solidFill>
              </a:rPr>
              <a:t>has</a:t>
            </a:r>
            <a:r>
              <a:rPr lang="en-US" sz="3200" b="1" dirty="0"/>
              <a:t> always </a:t>
            </a:r>
            <a:r>
              <a:rPr lang="pl-PL" sz="3200" b="1" dirty="0">
                <a:solidFill>
                  <a:srgbClr val="FF0000"/>
                </a:solidFill>
              </a:rPr>
              <a:t>belonged</a:t>
            </a:r>
            <a:r>
              <a:rPr lang="pl-PL" sz="3200" b="1" dirty="0"/>
              <a:t> </a:t>
            </a:r>
            <a:r>
              <a:rPr lang="en-US" sz="3200" b="1" dirty="0"/>
              <a:t>to our family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931" y="4976289"/>
            <a:ext cx="1092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!!!State verbs aren’t used in Present Perfect Continuous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468" y="-93019"/>
            <a:ext cx="5974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 Perfect Continuous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23757" y="1421447"/>
            <a:ext cx="789708" cy="734291"/>
          </a:xfrm>
          <a:prstGeom prst="smileyFace">
            <a:avLst>
              <a:gd name="adj" fmla="val 5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1680" y="810267"/>
            <a:ext cx="21210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Georgia" panose="02040502050405020303" pitchFamily="18" charset="0"/>
              </a:rPr>
              <a:t>have</a:t>
            </a:r>
            <a:r>
              <a:rPr lang="pl-PL" sz="2800" b="1" i="1" dirty="0">
                <a:latin typeface="Georgia" panose="02040502050405020303" pitchFamily="18" charset="0"/>
              </a:rPr>
              <a:t> (not)</a:t>
            </a:r>
            <a:endParaRPr lang="en-US" sz="2800" b="1" i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>
                <a:latin typeface="Georgia" panose="02040502050405020303" pitchFamily="18" charset="0"/>
              </a:rPr>
              <a:t>  </a:t>
            </a:r>
          </a:p>
          <a:p>
            <a:pPr algn="ctr"/>
            <a:endParaRPr lang="en-US" sz="2800" b="1" i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>
                <a:latin typeface="Georgia" panose="02040502050405020303" pitchFamily="18" charset="0"/>
              </a:rPr>
              <a:t>has</a:t>
            </a:r>
            <a:r>
              <a:rPr lang="pl-PL" sz="2800" b="1" i="1" dirty="0">
                <a:latin typeface="Georgia" panose="02040502050405020303" pitchFamily="18" charset="0"/>
              </a:rPr>
              <a:t> (not)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42" y="564046"/>
            <a:ext cx="76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You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We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They</a:t>
            </a: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He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She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It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1530822" y="1453392"/>
            <a:ext cx="645063" cy="702346"/>
          </a:xfrm>
          <a:prstGeom prst="mathPlus">
            <a:avLst>
              <a:gd name="adj1" fmla="val 1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3494748" y="1351682"/>
            <a:ext cx="645063" cy="702346"/>
          </a:xfrm>
          <a:prstGeom prst="mathPlus">
            <a:avLst>
              <a:gd name="adj1" fmla="val 1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6886" y="1347161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been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208308" y="1347161"/>
            <a:ext cx="645063" cy="702346"/>
          </a:xfrm>
          <a:prstGeom prst="mathPlus">
            <a:avLst>
              <a:gd name="adj1" fmla="val 1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4559" y="410141"/>
            <a:ext cx="12827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V</a:t>
            </a:r>
            <a:endParaRPr lang="ru-RU" sz="13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0252" y="1590294"/>
            <a:ext cx="1059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ing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7569" y="3458269"/>
            <a:ext cx="34285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 Perfect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57914" y="5079047"/>
            <a:ext cx="789708" cy="734291"/>
          </a:xfrm>
          <a:prstGeom prst="smileyFace">
            <a:avLst>
              <a:gd name="adj" fmla="val 5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6999" y="4221646"/>
            <a:ext cx="76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You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We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They</a:t>
            </a: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He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She</a:t>
            </a:r>
          </a:p>
          <a:p>
            <a:pPr algn="ctr"/>
            <a:r>
              <a:rPr lang="en-US" b="1" dirty="0">
                <a:latin typeface="Georgia" panose="02040502050405020303" pitchFamily="18" charset="0"/>
              </a:rPr>
              <a:t>It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1464979" y="5110992"/>
            <a:ext cx="645063" cy="702346"/>
          </a:xfrm>
          <a:prstGeom prst="mathPlus">
            <a:avLst>
              <a:gd name="adj1" fmla="val 1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3324323" y="5074878"/>
            <a:ext cx="645063" cy="702346"/>
          </a:xfrm>
          <a:prstGeom prst="mathPlus">
            <a:avLst>
              <a:gd name="adj1" fmla="val 1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6146" y="4267812"/>
            <a:ext cx="12827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V</a:t>
            </a:r>
            <a:endParaRPr lang="ru-RU" sz="13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16" y="5380570"/>
            <a:ext cx="2130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</a:t>
            </a:r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irregular</a:t>
            </a:r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)/</a:t>
            </a:r>
          </a:p>
          <a:p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ed</a:t>
            </a:r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regular</a:t>
            </a:r>
            <a:r>
              <a:rPr 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4163" y="590016"/>
            <a:ext cx="43701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I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been</a:t>
            </a:r>
            <a:r>
              <a:rPr lang="en-US" sz="2800" dirty="0">
                <a:latin typeface="Georgia" panose="02040502050405020303" pitchFamily="18" charset="0"/>
              </a:rPr>
              <a:t> wait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You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been</a:t>
            </a:r>
            <a:r>
              <a:rPr lang="en-US" sz="2800" dirty="0">
                <a:latin typeface="Georgia" panose="02040502050405020303" pitchFamily="18" charset="0"/>
              </a:rPr>
              <a:t> wait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ing.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They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been</a:t>
            </a:r>
            <a:r>
              <a:rPr lang="en-US" sz="2800" dirty="0">
                <a:latin typeface="Georgia" panose="02040502050405020303" pitchFamily="18" charset="0"/>
              </a:rPr>
              <a:t> wait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ing.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He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been</a:t>
            </a:r>
            <a:r>
              <a:rPr lang="en-US" sz="2800" dirty="0">
                <a:latin typeface="Georgia" panose="02040502050405020303" pitchFamily="18" charset="0"/>
              </a:rPr>
              <a:t> wait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ing.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She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been</a:t>
            </a:r>
            <a:r>
              <a:rPr lang="en-US" sz="2800" dirty="0">
                <a:latin typeface="Georgia" panose="02040502050405020303" pitchFamily="18" charset="0"/>
              </a:rPr>
              <a:t> wait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ing.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3038" y="4166155"/>
            <a:ext cx="43749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I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left</a:t>
            </a:r>
            <a:r>
              <a:rPr lang="en-US" sz="2800" dirty="0">
                <a:latin typeface="Georgia" panose="02040502050405020303" pitchFamily="18" charset="0"/>
              </a:rPr>
              <a:t>/ repair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You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left</a:t>
            </a:r>
            <a:r>
              <a:rPr lang="en-US" sz="2800" dirty="0">
                <a:latin typeface="Georgia" panose="02040502050405020303" pitchFamily="18" charset="0"/>
              </a:rPr>
              <a:t>/ repair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ed.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They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have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left</a:t>
            </a:r>
            <a:r>
              <a:rPr lang="en-US" sz="2800" dirty="0">
                <a:latin typeface="Georgia" panose="02040502050405020303" pitchFamily="18" charset="0"/>
              </a:rPr>
              <a:t>/ repair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ed.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He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left</a:t>
            </a:r>
            <a:r>
              <a:rPr lang="en-US" sz="2800" dirty="0">
                <a:latin typeface="Georgia" panose="02040502050405020303" pitchFamily="18" charset="0"/>
              </a:rPr>
              <a:t>/ repair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ed.</a:t>
            </a:r>
            <a:endParaRPr lang="en-US" sz="28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She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left</a:t>
            </a:r>
            <a:r>
              <a:rPr lang="en-US" sz="2800" dirty="0">
                <a:latin typeface="Georgia" panose="02040502050405020303" pitchFamily="18" charset="0"/>
              </a:rPr>
              <a:t>/ repair</a:t>
            </a: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ed.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2524" y="4554224"/>
            <a:ext cx="21210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Georgia" panose="02040502050405020303" pitchFamily="18" charset="0"/>
              </a:rPr>
              <a:t>have</a:t>
            </a:r>
            <a:r>
              <a:rPr lang="pl-PL" sz="2800" b="1" i="1" dirty="0">
                <a:latin typeface="Georgia" panose="02040502050405020303" pitchFamily="18" charset="0"/>
              </a:rPr>
              <a:t> (not)</a:t>
            </a:r>
            <a:endParaRPr lang="en-US" sz="2800" b="1" i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>
                <a:latin typeface="Georgia" panose="02040502050405020303" pitchFamily="18" charset="0"/>
              </a:rPr>
              <a:t>  </a:t>
            </a:r>
          </a:p>
          <a:p>
            <a:pPr algn="ctr"/>
            <a:endParaRPr lang="en-US" sz="2800" b="1" i="1" dirty="0"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>
                <a:latin typeface="Georgia" panose="02040502050405020303" pitchFamily="18" charset="0"/>
              </a:rPr>
              <a:t>has</a:t>
            </a:r>
            <a:r>
              <a:rPr lang="pl-PL" sz="2800" b="1" i="1" dirty="0">
                <a:latin typeface="Georgia" panose="02040502050405020303" pitchFamily="18" charset="0"/>
              </a:rPr>
              <a:t> (not)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 animBg="1"/>
      <p:bldP spid="13" grpId="0"/>
      <p:bldP spid="15" grpId="0"/>
      <p:bldP spid="16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469" y="0"/>
            <a:ext cx="7932364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Usage of Present Perfect Continuous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77" y="3482369"/>
            <a:ext cx="4735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to emphasize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duration of the action </a:t>
            </a:r>
            <a:r>
              <a:rPr lang="en-US" sz="2400" dirty="0">
                <a:solidFill>
                  <a:srgbClr val="0070C0"/>
                </a:solidFill>
              </a:rPr>
              <a:t>which started in the past and may or may not be completed by now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www.premierpainting.com.au/pub/0a485e3b/editor-uploaded-image/painting-w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05" y="1716314"/>
            <a:ext cx="7666395" cy="510177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177" y="1119902"/>
            <a:ext cx="6427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have been painting </a:t>
            </a:r>
            <a:r>
              <a:rPr lang="en-US" sz="3600" dirty="0"/>
              <a:t>the flat. That’s why it smells. </a:t>
            </a:r>
          </a:p>
          <a:p>
            <a:r>
              <a:rPr lang="en-US" sz="3600" dirty="0"/>
              <a:t>We still have 2 rooms to paint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588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621" y="31553"/>
            <a:ext cx="538673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Usage of Present Perfect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95" y="1967346"/>
            <a:ext cx="623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have painted </a:t>
            </a:r>
            <a:r>
              <a:rPr lang="en-US" sz="3600" dirty="0"/>
              <a:t>the flat. </a:t>
            </a:r>
          </a:p>
          <a:p>
            <a:r>
              <a:rPr lang="en-US" sz="3600" dirty="0"/>
              <a:t>All the rooms are painted now.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177" y="4267200"/>
            <a:ext cx="567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to emphasize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 of the action </a:t>
            </a:r>
            <a:r>
              <a:rPr lang="en-US" sz="2400" dirty="0">
                <a:solidFill>
                  <a:srgbClr val="0070C0"/>
                </a:solidFill>
              </a:rPr>
              <a:t>which is complete now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s://azamwalimilak.files.wordpress.com/2018/03/piquant-paint-colours-then-colour-consultancyhome-asian-paints-inside-interior-house-paint-colors-s-house-painting-images-home-colour-selection-house-painting-colour-combinations-wall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093" flipH="1">
            <a:off x="6180479" y="1969949"/>
            <a:ext cx="3192842" cy="203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nipponpaint.co.in/wp-content/uploads/2019/01/Pick-furnitures-and-decors-before-chosing-pa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1">
            <a:off x="8048420" y="4103385"/>
            <a:ext cx="3736206" cy="2335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https://roetsjordanbrewery.com/wp-content/uploads/2019/10/colour-shades-for-living-room-latest-colour-combination-for-living-room-room-colour-paint-de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015">
            <a:off x="8724876" y="1016571"/>
            <a:ext cx="3303034" cy="2477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275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0706" y="107080"/>
            <a:ext cx="466877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Usage and difference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https://api.ning.com/files/bI-4UHjZeG8KUQ7MCKmFbKuIoB5j5PT2DINizlSKJyXTCwTgK3Cc0Te7QMrKcmSyp7c3GlI9KD-HBqJIOC1cby90bHH6nGY-/repairclasslol.gif?profile=RESIZE_180x180&amp;amp;size=90&amp;amp;crop=1%3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9" y="3283575"/>
            <a:ext cx="4126140" cy="34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-Se1seG2yo4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4" t="45870" r="11276" b="12860"/>
          <a:stretch/>
        </p:blipFill>
        <p:spPr bwMode="auto">
          <a:xfrm>
            <a:off x="7078654" y="3497733"/>
            <a:ext cx="4387631" cy="32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792" y="889209"/>
            <a:ext cx="481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Present Perfect Continuous</a:t>
            </a:r>
            <a:endParaRPr lang="ru-RU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2920" y="889208"/>
            <a:ext cx="278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Present Perfect</a:t>
            </a:r>
            <a:endParaRPr lang="ru-RU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92" y="1871977"/>
            <a:ext cx="513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Tom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has been mending </a:t>
            </a:r>
            <a:r>
              <a:rPr lang="en-US" sz="2400" b="1" dirty="0"/>
              <a:t>his bike all day.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68945" y="1871977"/>
            <a:ext cx="347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Tom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has mended </a:t>
            </a:r>
            <a:r>
              <a:rPr lang="en-US" sz="2400" b="1" dirty="0"/>
              <a:t>his bike.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4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0706" y="0"/>
            <a:ext cx="466877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Usage and difference</a:t>
            </a:r>
            <a:endParaRPr lang="ru-RU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92" y="889209"/>
            <a:ext cx="481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Present Perfect Continuous</a:t>
            </a:r>
            <a:endParaRPr lang="ru-RU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2920" y="889208"/>
            <a:ext cx="278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Present Perfect</a:t>
            </a:r>
            <a:endParaRPr lang="ru-RU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792" y="1871977"/>
            <a:ext cx="45118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Tim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has been going </a:t>
            </a:r>
            <a:r>
              <a:rPr lang="en-US" sz="2400" b="1" dirty="0"/>
              <a:t>to the gym for the last 3 months. </a:t>
            </a:r>
            <a:r>
              <a:rPr lang="en-US" b="1" dirty="0">
                <a:solidFill>
                  <a:srgbClr val="FF0000"/>
                </a:solidFill>
              </a:rPr>
              <a:t>(repeated action over a period of time)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avatars.mds.yandex.net/get-zen_doc/1907561/pub_5da883d7d7859b00aec25366_5da8840be4fff000af4c3206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2" y="2063088"/>
            <a:ext cx="2095273" cy="18752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rodiab.md/wp-content/uploads/2016/04/remedii_naturiste_pentru_obezit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353" y="2121334"/>
            <a:ext cx="2599399" cy="173124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85059" y="1745354"/>
            <a:ext cx="3016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Tim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has lost </a:t>
            </a:r>
            <a:r>
              <a:rPr lang="en-US" sz="2400" b="1" dirty="0"/>
              <a:t>5 kilos.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711" y="3812000"/>
            <a:ext cx="465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 has been driving for 5 hours.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305" y="4785833"/>
            <a:ext cx="464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She has been reading for 2 days.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46" y="5759667"/>
            <a:ext cx="428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It has been raining for all day.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2266" y="4793674"/>
            <a:ext cx="511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She has read 200 pages of the book.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2266" y="3794427"/>
            <a:ext cx="506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 has driven 500 kilometers so far.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266" y="5759666"/>
            <a:ext cx="591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road is wet. The rain has just stopped.</a:t>
            </a:r>
          </a:p>
        </p:txBody>
      </p:sp>
    </p:spTree>
    <p:extLst>
      <p:ext uri="{BB962C8B-B14F-4D97-AF65-F5344CB8AC3E}">
        <p14:creationId xmlns:p14="http://schemas.microsoft.com/office/powerpoint/2010/main" val="13049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270" y="96982"/>
            <a:ext cx="409682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mistakes</a:t>
            </a:r>
            <a:endParaRPr lang="ru-RU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61" y="1304327"/>
            <a:ext cx="663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cutting my finger. It hurts.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61" y="2546221"/>
            <a:ext cx="575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falling from the tree.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061" y="3704743"/>
            <a:ext cx="513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 has been breaking his leg.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V="1">
            <a:off x="1510144" y="1631281"/>
            <a:ext cx="21412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V="1">
            <a:off x="1510144" y="2861795"/>
            <a:ext cx="2141252" cy="1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1671145" y="4012914"/>
            <a:ext cx="24952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405" y="1820581"/>
            <a:ext cx="503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cut </a:t>
            </a:r>
            <a:r>
              <a:rPr lang="en-US" sz="3200" b="1" dirty="0"/>
              <a:t>my finger. It hurts.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405" y="3079270"/>
            <a:ext cx="4725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fallen </a:t>
            </a:r>
            <a:r>
              <a:rPr lang="en-US" sz="3200" b="1" dirty="0"/>
              <a:t>from the tree.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405" y="4202214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He </a:t>
            </a:r>
            <a:r>
              <a:rPr lang="en-US" sz="3200" b="1" dirty="0">
                <a:solidFill>
                  <a:srgbClr val="FF0000"/>
                </a:solidFill>
              </a:rPr>
              <a:t>has broken </a:t>
            </a:r>
            <a:r>
              <a:rPr lang="en-US" sz="3200" b="1" dirty="0"/>
              <a:t>his leg.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931" y="4976289"/>
            <a:ext cx="1141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!!! Short actions aren’t used in Present Perfect Continuous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2270" y="96982"/>
            <a:ext cx="40968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Common mistakes</a:t>
            </a:r>
            <a:endParaRPr lang="ru-RU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61" y="1304327"/>
            <a:ext cx="6286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knowing him all my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931" y="2554970"/>
            <a:ext cx="7933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have been believing in God since childhood.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061" y="3704743"/>
            <a:ext cx="9009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This house has always been belonging to our family. </a:t>
            </a: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 flipV="1">
            <a:off x="1560785" y="1638275"/>
            <a:ext cx="2443655" cy="29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1560785" y="2863123"/>
            <a:ext cx="24436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4251027" y="4043376"/>
            <a:ext cx="2670035" cy="146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061" y="1868762"/>
            <a:ext cx="5045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</a:t>
            </a:r>
            <a:r>
              <a:rPr lang="pl-PL" sz="3200" b="1" dirty="0">
                <a:solidFill>
                  <a:srgbClr val="FF0000"/>
                </a:solidFill>
              </a:rPr>
              <a:t>known </a:t>
            </a:r>
            <a:r>
              <a:rPr lang="en-US" sz="3200" b="1" dirty="0"/>
              <a:t>him all my life.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931" y="3035493"/>
            <a:ext cx="6895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rgbClr val="FF0000"/>
                </a:solidFill>
              </a:rPr>
              <a:t>have </a:t>
            </a:r>
            <a:r>
              <a:rPr lang="pl-PL" sz="3200" b="1" dirty="0">
                <a:solidFill>
                  <a:srgbClr val="FF0000"/>
                </a:solidFill>
              </a:rPr>
              <a:t>believed </a:t>
            </a:r>
            <a:r>
              <a:rPr lang="en-US" sz="3200" b="1" dirty="0"/>
              <a:t>in God since childhood.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61" y="4269741"/>
            <a:ext cx="805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This house </a:t>
            </a:r>
            <a:r>
              <a:rPr lang="en-US" sz="3200" b="1" dirty="0">
                <a:solidFill>
                  <a:srgbClr val="FF0000"/>
                </a:solidFill>
              </a:rPr>
              <a:t>has</a:t>
            </a:r>
            <a:r>
              <a:rPr lang="en-US" sz="3200" b="1" dirty="0"/>
              <a:t> always </a:t>
            </a:r>
            <a:r>
              <a:rPr lang="pl-PL" sz="3200" b="1" dirty="0">
                <a:solidFill>
                  <a:srgbClr val="FF0000"/>
                </a:solidFill>
              </a:rPr>
              <a:t>belonged</a:t>
            </a:r>
            <a:r>
              <a:rPr lang="pl-PL" sz="3200" b="1" dirty="0"/>
              <a:t> </a:t>
            </a:r>
            <a:r>
              <a:rPr lang="en-US" sz="3200" b="1" dirty="0"/>
              <a:t>to our family.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8931" y="4976289"/>
            <a:ext cx="1092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!!!State verbs aren’t used in Present Perfect Continuous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7345" y="2069247"/>
            <a:ext cx="526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taught </a:t>
            </a:r>
            <a:r>
              <a:rPr lang="pl-PL" sz="3200" b="1" dirty="0"/>
              <a:t>here for 2 years</a:t>
            </a:r>
            <a:r>
              <a:rPr lang="en-US" sz="3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802" y="4159304"/>
            <a:ext cx="653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have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 been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teaching </a:t>
            </a:r>
            <a:r>
              <a:rPr lang="pl-PL" sz="3200" b="1" dirty="0"/>
              <a:t>here for 2 years</a:t>
            </a:r>
            <a:r>
              <a:rPr lang="en-US" sz="32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927" y="289883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890" y="547527"/>
            <a:ext cx="336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work, teach, live...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353</TotalTime>
  <Words>785</Words>
  <Application>Microsoft Office PowerPoint</Application>
  <PresentationFormat>แบบจอกว้าง</PresentationFormat>
  <Paragraphs>156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Georgia</vt:lpstr>
      <vt:lpstr>Тема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keaw glass</cp:lastModifiedBy>
  <cp:revision>27</cp:revision>
  <dcterms:created xsi:type="dcterms:W3CDTF">2019-12-30T06:36:38Z</dcterms:created>
  <dcterms:modified xsi:type="dcterms:W3CDTF">2021-08-09T02:34:08Z</dcterms:modified>
</cp:coreProperties>
</file>