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301" r:id="rId3"/>
    <p:sldId id="271" r:id="rId4"/>
    <p:sldId id="292" r:id="rId5"/>
    <p:sldId id="262" r:id="rId6"/>
    <p:sldId id="259" r:id="rId7"/>
    <p:sldId id="261" r:id="rId8"/>
    <p:sldId id="269" r:id="rId9"/>
    <p:sldId id="282" r:id="rId10"/>
    <p:sldId id="267" r:id="rId11"/>
    <p:sldId id="260" r:id="rId12"/>
    <p:sldId id="270" r:id="rId13"/>
    <p:sldId id="310" r:id="rId14"/>
    <p:sldId id="311" r:id="rId15"/>
    <p:sldId id="314" r:id="rId16"/>
    <p:sldId id="304" r:id="rId17"/>
    <p:sldId id="305" r:id="rId18"/>
    <p:sldId id="263" r:id="rId19"/>
    <p:sldId id="272" r:id="rId20"/>
    <p:sldId id="265" r:id="rId21"/>
    <p:sldId id="264" r:id="rId22"/>
    <p:sldId id="273" r:id="rId23"/>
    <p:sldId id="306" r:id="rId24"/>
    <p:sldId id="266" r:id="rId25"/>
    <p:sldId id="275" r:id="rId26"/>
    <p:sldId id="307" r:id="rId27"/>
    <p:sldId id="313" r:id="rId28"/>
    <p:sldId id="274" r:id="rId29"/>
    <p:sldId id="315" r:id="rId30"/>
    <p:sldId id="276" r:id="rId31"/>
    <p:sldId id="279" r:id="rId32"/>
    <p:sldId id="280" r:id="rId33"/>
    <p:sldId id="281" r:id="rId34"/>
    <p:sldId id="316" r:id="rId35"/>
    <p:sldId id="308" r:id="rId36"/>
    <p:sldId id="283" r:id="rId37"/>
    <p:sldId id="277" r:id="rId38"/>
    <p:sldId id="278" r:id="rId39"/>
    <p:sldId id="284" r:id="rId40"/>
    <p:sldId id="285" r:id="rId41"/>
    <p:sldId id="286" r:id="rId42"/>
    <p:sldId id="287" r:id="rId43"/>
    <p:sldId id="288" r:id="rId44"/>
    <p:sldId id="289" r:id="rId45"/>
    <p:sldId id="291" r:id="rId46"/>
    <p:sldId id="290" r:id="rId47"/>
    <p:sldId id="300" r:id="rId48"/>
    <p:sldId id="295" r:id="rId49"/>
  </p:sldIdLst>
  <p:sldSz cx="9144000" cy="5143500" type="screen16x9"/>
  <p:notesSz cx="6858000" cy="9144000"/>
  <p:defaultTextStyle>
    <a:defPPr>
      <a:defRPr lang="th-TH"/>
    </a:defPPr>
    <a:lvl1pPr marL="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7F1F9"/>
    <a:srgbClr val="DFEBF7"/>
    <a:srgbClr val="B5D2EC"/>
    <a:srgbClr val="C7DDF0"/>
    <a:srgbClr val="768CB6"/>
    <a:srgbClr val="231F20"/>
    <a:srgbClr val="82B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129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062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582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579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85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004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366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193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31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441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629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1BEA5-078B-4D49-91C1-75E2BF13CBBF}" type="datetimeFigureOut">
              <a:rPr lang="th-TH" smtClean="0"/>
              <a:t>14/07/66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16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3.wdp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18.wdp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9829"/>
          <a:stretch/>
        </p:blipFill>
        <p:spPr>
          <a:xfrm>
            <a:off x="-6156" y="1"/>
            <a:ext cx="9150155" cy="5156790"/>
          </a:xfrm>
          <a:prstGeom prst="rect">
            <a:avLst/>
          </a:prstGeom>
        </p:spPr>
      </p:pic>
      <p:grpSp>
        <p:nvGrpSpPr>
          <p:cNvPr id="13" name="Group 48">
            <a:extLst>
              <a:ext uri="{FF2B5EF4-FFF2-40B4-BE49-F238E27FC236}">
                <a16:creationId xmlns:a16="http://schemas.microsoft.com/office/drawing/2014/main" id="{99846B6F-A5D7-4F8F-881E-9B4EA459425D}"/>
              </a:ext>
            </a:extLst>
          </p:cNvPr>
          <p:cNvGrpSpPr/>
          <p:nvPr/>
        </p:nvGrpSpPr>
        <p:grpSpPr>
          <a:xfrm rot="20788243">
            <a:off x="6538597" y="1237090"/>
            <a:ext cx="2315135" cy="2140856"/>
            <a:chOff x="8479089" y="1262387"/>
            <a:chExt cx="6147593" cy="5684813"/>
          </a:xfrm>
        </p:grpSpPr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id="{1D0B6457-38B7-4AC9-80E6-13E7E982FE9B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</p:grpSpPr>
          <p:sp>
            <p:nvSpPr>
              <p:cNvPr id="103" name="Freeform: Shape 138">
                <a:extLst>
                  <a:ext uri="{FF2B5EF4-FFF2-40B4-BE49-F238E27FC236}">
                    <a16:creationId xmlns:a16="http://schemas.microsoft.com/office/drawing/2014/main" id="{D4AAF6C4-5406-45FE-80C8-40DFE77E1DA2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Freeform: Shape 139">
                <a:extLst>
                  <a:ext uri="{FF2B5EF4-FFF2-40B4-BE49-F238E27FC236}">
                    <a16:creationId xmlns:a16="http://schemas.microsoft.com/office/drawing/2014/main" id="{CD9E614B-75CD-4071-8345-3D0060CC6ED7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Freeform: Shape 140">
                <a:extLst>
                  <a:ext uri="{FF2B5EF4-FFF2-40B4-BE49-F238E27FC236}">
                    <a16:creationId xmlns:a16="http://schemas.microsoft.com/office/drawing/2014/main" id="{DA0B9730-09CC-478F-800F-20DAC58161F5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Freeform: Shape 141">
                <a:extLst>
                  <a:ext uri="{FF2B5EF4-FFF2-40B4-BE49-F238E27FC236}">
                    <a16:creationId xmlns:a16="http://schemas.microsoft.com/office/drawing/2014/main" id="{78E7B156-2693-4D3D-911A-40D85FD573CE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Freeform: Shape 142">
                <a:extLst>
                  <a:ext uri="{FF2B5EF4-FFF2-40B4-BE49-F238E27FC236}">
                    <a16:creationId xmlns:a16="http://schemas.microsoft.com/office/drawing/2014/main" id="{60C31B64-D8A3-45EA-903A-7A1AB876B39E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Freeform: Shape 143">
                <a:extLst>
                  <a:ext uri="{FF2B5EF4-FFF2-40B4-BE49-F238E27FC236}">
                    <a16:creationId xmlns:a16="http://schemas.microsoft.com/office/drawing/2014/main" id="{AAFFF2A7-BCA5-4AA1-A8C3-55F2426C6E5A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44">
                <a:extLst>
                  <a:ext uri="{FF2B5EF4-FFF2-40B4-BE49-F238E27FC236}">
                    <a16:creationId xmlns:a16="http://schemas.microsoft.com/office/drawing/2014/main" id="{FE5C8FED-D9CE-46ED-B0C7-071C849B0686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id="{20E1D307-2211-4140-B13D-B77B8576B08E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</p:grpSpPr>
          <p:sp>
            <p:nvSpPr>
              <p:cNvPr id="96" name="Freeform: Shape 131">
                <a:extLst>
                  <a:ext uri="{FF2B5EF4-FFF2-40B4-BE49-F238E27FC236}">
                    <a16:creationId xmlns:a16="http://schemas.microsoft.com/office/drawing/2014/main" id="{1724B490-E456-4DE0-979D-7D2ABE537880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Freeform: Shape 132">
                <a:extLst>
                  <a:ext uri="{FF2B5EF4-FFF2-40B4-BE49-F238E27FC236}">
                    <a16:creationId xmlns:a16="http://schemas.microsoft.com/office/drawing/2014/main" id="{F304F50D-F24E-453C-A702-4D929D46FDA2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Freeform: Shape 133">
                <a:extLst>
                  <a:ext uri="{FF2B5EF4-FFF2-40B4-BE49-F238E27FC236}">
                    <a16:creationId xmlns:a16="http://schemas.microsoft.com/office/drawing/2014/main" id="{92F31FD1-5846-40F5-9340-327939D245D4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Freeform: Shape 134">
                <a:extLst>
                  <a:ext uri="{FF2B5EF4-FFF2-40B4-BE49-F238E27FC236}">
                    <a16:creationId xmlns:a16="http://schemas.microsoft.com/office/drawing/2014/main" id="{70604571-BE4B-4B1A-A621-0B9C599A9ED4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Freeform: Shape 135">
                <a:extLst>
                  <a:ext uri="{FF2B5EF4-FFF2-40B4-BE49-F238E27FC236}">
                    <a16:creationId xmlns:a16="http://schemas.microsoft.com/office/drawing/2014/main" id="{B77136B4-CD36-4E16-A2AA-65AA75F44935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Freeform: Shape 136">
                <a:extLst>
                  <a:ext uri="{FF2B5EF4-FFF2-40B4-BE49-F238E27FC236}">
                    <a16:creationId xmlns:a16="http://schemas.microsoft.com/office/drawing/2014/main" id="{0B09CB74-BB94-4349-B0D4-24BAEEFFBF35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Freeform: Shape 137">
                <a:extLst>
                  <a:ext uri="{FF2B5EF4-FFF2-40B4-BE49-F238E27FC236}">
                    <a16:creationId xmlns:a16="http://schemas.microsoft.com/office/drawing/2014/main" id="{5CA0532E-EDF8-4FD8-850C-193F646E68E2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id="{D7EF1CC1-0187-4082-9A47-9844F7FA6AF2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</p:grpSpPr>
          <p:sp>
            <p:nvSpPr>
              <p:cNvPr id="89" name="Freeform: Shape 124">
                <a:extLst>
                  <a:ext uri="{FF2B5EF4-FFF2-40B4-BE49-F238E27FC236}">
                    <a16:creationId xmlns:a16="http://schemas.microsoft.com/office/drawing/2014/main" id="{CA8961D1-D171-4F14-9C4C-CE780BC23005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Freeform: Shape 125">
                <a:extLst>
                  <a:ext uri="{FF2B5EF4-FFF2-40B4-BE49-F238E27FC236}">
                    <a16:creationId xmlns:a16="http://schemas.microsoft.com/office/drawing/2014/main" id="{6773F502-4BB8-4DF4-8B2C-D59DF0958676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Freeform: Shape 126">
                <a:extLst>
                  <a:ext uri="{FF2B5EF4-FFF2-40B4-BE49-F238E27FC236}">
                    <a16:creationId xmlns:a16="http://schemas.microsoft.com/office/drawing/2014/main" id="{85FE1A36-DDE2-406D-A293-61627BD577A8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Freeform: Shape 127">
                <a:extLst>
                  <a:ext uri="{FF2B5EF4-FFF2-40B4-BE49-F238E27FC236}">
                    <a16:creationId xmlns:a16="http://schemas.microsoft.com/office/drawing/2014/main" id="{B5F3BFE0-CA6E-46C1-AA14-2029B04EAAC3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Freeform: Shape 128">
                <a:extLst>
                  <a:ext uri="{FF2B5EF4-FFF2-40B4-BE49-F238E27FC236}">
                    <a16:creationId xmlns:a16="http://schemas.microsoft.com/office/drawing/2014/main" id="{B5A95E55-22E7-4F52-8A47-46D1E1A3F407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Freeform: Shape 129">
                <a:extLst>
                  <a:ext uri="{FF2B5EF4-FFF2-40B4-BE49-F238E27FC236}">
                    <a16:creationId xmlns:a16="http://schemas.microsoft.com/office/drawing/2014/main" id="{7EF079E2-7E05-49DC-9465-8D31D8320DE2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130">
                <a:extLst>
                  <a:ext uri="{FF2B5EF4-FFF2-40B4-BE49-F238E27FC236}">
                    <a16:creationId xmlns:a16="http://schemas.microsoft.com/office/drawing/2014/main" id="{FC12C317-E013-4BA2-AE63-E167B23AA39D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oup 52">
              <a:extLst>
                <a:ext uri="{FF2B5EF4-FFF2-40B4-BE49-F238E27FC236}">
                  <a16:creationId xmlns:a16="http://schemas.microsoft.com/office/drawing/2014/main" id="{051B1B40-6301-43C1-83E3-30261169FDE6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</p:grpSpPr>
          <p:sp>
            <p:nvSpPr>
              <p:cNvPr id="82" name="Freeform: Shape 117">
                <a:extLst>
                  <a:ext uri="{FF2B5EF4-FFF2-40B4-BE49-F238E27FC236}">
                    <a16:creationId xmlns:a16="http://schemas.microsoft.com/office/drawing/2014/main" id="{DE62D4EA-B78E-4114-82A4-A26BF6B0ACC4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Freeform: Shape 118">
                <a:extLst>
                  <a:ext uri="{FF2B5EF4-FFF2-40B4-BE49-F238E27FC236}">
                    <a16:creationId xmlns:a16="http://schemas.microsoft.com/office/drawing/2014/main" id="{DC21912C-BB0F-4525-97C9-AFC346B2455D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Freeform: Shape 119">
                <a:extLst>
                  <a:ext uri="{FF2B5EF4-FFF2-40B4-BE49-F238E27FC236}">
                    <a16:creationId xmlns:a16="http://schemas.microsoft.com/office/drawing/2014/main" id="{341FFE11-DC5A-4520-AB84-4EC71207895A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Freeform: Shape 120">
                <a:extLst>
                  <a:ext uri="{FF2B5EF4-FFF2-40B4-BE49-F238E27FC236}">
                    <a16:creationId xmlns:a16="http://schemas.microsoft.com/office/drawing/2014/main" id="{BC3324D6-B9F5-41F1-8A0F-64B2DEC1C827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Freeform: Shape 121">
                <a:extLst>
                  <a:ext uri="{FF2B5EF4-FFF2-40B4-BE49-F238E27FC236}">
                    <a16:creationId xmlns:a16="http://schemas.microsoft.com/office/drawing/2014/main" id="{C0065CF3-CCDD-49FF-8BEA-D281771C4CFA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Freeform: Shape 122">
                <a:extLst>
                  <a:ext uri="{FF2B5EF4-FFF2-40B4-BE49-F238E27FC236}">
                    <a16:creationId xmlns:a16="http://schemas.microsoft.com/office/drawing/2014/main" id="{D716B6EE-5493-4ACD-AA5F-B19B3FC7E4EB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Freeform: Shape 123">
                <a:extLst>
                  <a:ext uri="{FF2B5EF4-FFF2-40B4-BE49-F238E27FC236}">
                    <a16:creationId xmlns:a16="http://schemas.microsoft.com/office/drawing/2014/main" id="{4240864B-9227-43AF-9C68-C34C6571D7B8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53">
              <a:extLst>
                <a:ext uri="{FF2B5EF4-FFF2-40B4-BE49-F238E27FC236}">
                  <a16:creationId xmlns:a16="http://schemas.microsoft.com/office/drawing/2014/main" id="{4CF80D49-9EEA-48F2-A601-7799C11BFFE2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</p:grpSpPr>
          <p:sp>
            <p:nvSpPr>
              <p:cNvPr id="75" name="Freeform: Shape 110">
                <a:extLst>
                  <a:ext uri="{FF2B5EF4-FFF2-40B4-BE49-F238E27FC236}">
                    <a16:creationId xmlns:a16="http://schemas.microsoft.com/office/drawing/2014/main" id="{660ABA62-BB1D-4304-89E1-B018502AD2B1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Freeform: Shape 111">
                <a:extLst>
                  <a:ext uri="{FF2B5EF4-FFF2-40B4-BE49-F238E27FC236}">
                    <a16:creationId xmlns:a16="http://schemas.microsoft.com/office/drawing/2014/main" id="{0B90423E-4906-4953-AA66-B1C791CDC793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Freeform: Shape 112">
                <a:extLst>
                  <a:ext uri="{FF2B5EF4-FFF2-40B4-BE49-F238E27FC236}">
                    <a16:creationId xmlns:a16="http://schemas.microsoft.com/office/drawing/2014/main" id="{1B615D1D-C89A-4242-93BE-BA3C245A9F74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Freeform: Shape 113">
                <a:extLst>
                  <a:ext uri="{FF2B5EF4-FFF2-40B4-BE49-F238E27FC236}">
                    <a16:creationId xmlns:a16="http://schemas.microsoft.com/office/drawing/2014/main" id="{A7B8B1FF-6C00-4BBD-848C-D28D22C996FD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Freeform: Shape 114">
                <a:extLst>
                  <a:ext uri="{FF2B5EF4-FFF2-40B4-BE49-F238E27FC236}">
                    <a16:creationId xmlns:a16="http://schemas.microsoft.com/office/drawing/2014/main" id="{6D09D9D5-3993-4322-A021-C2195222EBD9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Freeform: Shape 115">
                <a:extLst>
                  <a:ext uri="{FF2B5EF4-FFF2-40B4-BE49-F238E27FC236}">
                    <a16:creationId xmlns:a16="http://schemas.microsoft.com/office/drawing/2014/main" id="{FD6DCB0A-70D5-4235-BAFD-9DF060884D37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Freeform: Shape 116">
                <a:extLst>
                  <a:ext uri="{FF2B5EF4-FFF2-40B4-BE49-F238E27FC236}">
                    <a16:creationId xmlns:a16="http://schemas.microsoft.com/office/drawing/2014/main" id="{0FC8C648-C0F8-4698-A9C7-56231129ABB1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EC0FC07A-BFE6-474E-B09B-AF5FF5C4CFBC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</p:grpSpPr>
          <p:sp>
            <p:nvSpPr>
              <p:cNvPr id="68" name="Freeform: Shape 103">
                <a:extLst>
                  <a:ext uri="{FF2B5EF4-FFF2-40B4-BE49-F238E27FC236}">
                    <a16:creationId xmlns:a16="http://schemas.microsoft.com/office/drawing/2014/main" id="{9A9C73AB-6B82-4C50-8087-3ECFC933B53B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104">
                <a:extLst>
                  <a:ext uri="{FF2B5EF4-FFF2-40B4-BE49-F238E27FC236}">
                    <a16:creationId xmlns:a16="http://schemas.microsoft.com/office/drawing/2014/main" id="{3A0B9F66-A8FE-4929-896C-E3AD90BDF0AE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Freeform: Shape 105">
                <a:extLst>
                  <a:ext uri="{FF2B5EF4-FFF2-40B4-BE49-F238E27FC236}">
                    <a16:creationId xmlns:a16="http://schemas.microsoft.com/office/drawing/2014/main" id="{9FD25733-6069-405A-8408-894F56CBF787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: Shape 106">
                <a:extLst>
                  <a:ext uri="{FF2B5EF4-FFF2-40B4-BE49-F238E27FC236}">
                    <a16:creationId xmlns:a16="http://schemas.microsoft.com/office/drawing/2014/main" id="{84F35A18-A183-456D-8E59-1A70A296BA0F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reeform: Shape 107">
                <a:extLst>
                  <a:ext uri="{FF2B5EF4-FFF2-40B4-BE49-F238E27FC236}">
                    <a16:creationId xmlns:a16="http://schemas.microsoft.com/office/drawing/2014/main" id="{8E60CD54-39BF-42BD-8613-BC97BB0B4B33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Freeform: Shape 108">
                <a:extLst>
                  <a:ext uri="{FF2B5EF4-FFF2-40B4-BE49-F238E27FC236}">
                    <a16:creationId xmlns:a16="http://schemas.microsoft.com/office/drawing/2014/main" id="{AAB9F3B1-CC73-45E0-B477-E5C228DEDC95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Freeform: Shape 109">
                <a:extLst>
                  <a:ext uri="{FF2B5EF4-FFF2-40B4-BE49-F238E27FC236}">
                    <a16:creationId xmlns:a16="http://schemas.microsoft.com/office/drawing/2014/main" id="{B8D29CE2-36AB-43A8-B7A1-E48BF001A3AD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55">
              <a:extLst>
                <a:ext uri="{FF2B5EF4-FFF2-40B4-BE49-F238E27FC236}">
                  <a16:creationId xmlns:a16="http://schemas.microsoft.com/office/drawing/2014/main" id="{FA872C83-7F7C-4FDF-95B0-8E5B9E0E4BAF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</p:grpSpPr>
          <p:sp>
            <p:nvSpPr>
              <p:cNvPr id="61" name="Freeform: Shape 96">
                <a:extLst>
                  <a:ext uri="{FF2B5EF4-FFF2-40B4-BE49-F238E27FC236}">
                    <a16:creationId xmlns:a16="http://schemas.microsoft.com/office/drawing/2014/main" id="{DEBBD213-8A35-4E68-A674-4AC043CCB0AE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Freeform: Shape 97">
                <a:extLst>
                  <a:ext uri="{FF2B5EF4-FFF2-40B4-BE49-F238E27FC236}">
                    <a16:creationId xmlns:a16="http://schemas.microsoft.com/office/drawing/2014/main" id="{BA4A590D-28CC-4CBC-8859-E37298918D0D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Freeform: Shape 98">
                <a:extLst>
                  <a:ext uri="{FF2B5EF4-FFF2-40B4-BE49-F238E27FC236}">
                    <a16:creationId xmlns:a16="http://schemas.microsoft.com/office/drawing/2014/main" id="{2E018987-2D42-4FC4-8655-7C994A87E9D2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reeform: Shape 99">
                <a:extLst>
                  <a:ext uri="{FF2B5EF4-FFF2-40B4-BE49-F238E27FC236}">
                    <a16:creationId xmlns:a16="http://schemas.microsoft.com/office/drawing/2014/main" id="{0D6F591C-068E-4EA0-B9E3-44AC175964A6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reeform: Shape 100">
                <a:extLst>
                  <a:ext uri="{FF2B5EF4-FFF2-40B4-BE49-F238E27FC236}">
                    <a16:creationId xmlns:a16="http://schemas.microsoft.com/office/drawing/2014/main" id="{2BE0E4E5-699E-4AA3-8A9C-B0987CA84129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Freeform: Shape 101">
                <a:extLst>
                  <a:ext uri="{FF2B5EF4-FFF2-40B4-BE49-F238E27FC236}">
                    <a16:creationId xmlns:a16="http://schemas.microsoft.com/office/drawing/2014/main" id="{C0AECFB4-3E86-4D5E-834A-845D55981097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Freeform: Shape 102">
                <a:extLst>
                  <a:ext uri="{FF2B5EF4-FFF2-40B4-BE49-F238E27FC236}">
                    <a16:creationId xmlns:a16="http://schemas.microsoft.com/office/drawing/2014/main" id="{FF0F7796-1D64-419B-819B-A88B83AF9DC6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56">
              <a:extLst>
                <a:ext uri="{FF2B5EF4-FFF2-40B4-BE49-F238E27FC236}">
                  <a16:creationId xmlns:a16="http://schemas.microsoft.com/office/drawing/2014/main" id="{80D73536-80A2-4D56-A978-37CC94EC8744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</p:grpSpPr>
          <p:sp>
            <p:nvSpPr>
              <p:cNvPr id="54" name="Freeform: Shape 89">
                <a:extLst>
                  <a:ext uri="{FF2B5EF4-FFF2-40B4-BE49-F238E27FC236}">
                    <a16:creationId xmlns:a16="http://schemas.microsoft.com/office/drawing/2014/main" id="{14A26C07-586D-4EFA-A090-BCC6636A0DD6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reeform: Shape 90">
                <a:extLst>
                  <a:ext uri="{FF2B5EF4-FFF2-40B4-BE49-F238E27FC236}">
                    <a16:creationId xmlns:a16="http://schemas.microsoft.com/office/drawing/2014/main" id="{CCDD2356-5F03-45E1-B189-36736899D6AC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reeform: Shape 91">
                <a:extLst>
                  <a:ext uri="{FF2B5EF4-FFF2-40B4-BE49-F238E27FC236}">
                    <a16:creationId xmlns:a16="http://schemas.microsoft.com/office/drawing/2014/main" id="{D1F7F085-AB63-459C-BF24-A9FA90F7D85C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92">
                <a:extLst>
                  <a:ext uri="{FF2B5EF4-FFF2-40B4-BE49-F238E27FC236}">
                    <a16:creationId xmlns:a16="http://schemas.microsoft.com/office/drawing/2014/main" id="{FE7505F6-31D5-4719-AC16-C0796F98E26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: Shape 93">
                <a:extLst>
                  <a:ext uri="{FF2B5EF4-FFF2-40B4-BE49-F238E27FC236}">
                    <a16:creationId xmlns:a16="http://schemas.microsoft.com/office/drawing/2014/main" id="{BF613593-8FFD-4D5F-87D0-C60240CED777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: Shape 94">
                <a:extLst>
                  <a:ext uri="{FF2B5EF4-FFF2-40B4-BE49-F238E27FC236}">
                    <a16:creationId xmlns:a16="http://schemas.microsoft.com/office/drawing/2014/main" id="{B41270EB-9630-44E7-9FEA-7BC6392389B7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Freeform: Shape 95">
                <a:extLst>
                  <a:ext uri="{FF2B5EF4-FFF2-40B4-BE49-F238E27FC236}">
                    <a16:creationId xmlns:a16="http://schemas.microsoft.com/office/drawing/2014/main" id="{5FF9F22B-B92F-4900-A527-38AE595EF058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57">
              <a:extLst>
                <a:ext uri="{FF2B5EF4-FFF2-40B4-BE49-F238E27FC236}">
                  <a16:creationId xmlns:a16="http://schemas.microsoft.com/office/drawing/2014/main" id="{768FA0BA-A704-4C6C-8915-F4DE2C4B187A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</p:grpSpPr>
          <p:sp>
            <p:nvSpPr>
              <p:cNvPr id="47" name="Freeform: Shape 82">
                <a:extLst>
                  <a:ext uri="{FF2B5EF4-FFF2-40B4-BE49-F238E27FC236}">
                    <a16:creationId xmlns:a16="http://schemas.microsoft.com/office/drawing/2014/main" id="{827963BF-EEFD-4920-BEB7-BE550D75034C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: Shape 83">
                <a:extLst>
                  <a:ext uri="{FF2B5EF4-FFF2-40B4-BE49-F238E27FC236}">
                    <a16:creationId xmlns:a16="http://schemas.microsoft.com/office/drawing/2014/main" id="{19ABBB0D-C5E2-4AF9-ADC6-7C3467D36B9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Freeform: Shape 84">
                <a:extLst>
                  <a:ext uri="{FF2B5EF4-FFF2-40B4-BE49-F238E27FC236}">
                    <a16:creationId xmlns:a16="http://schemas.microsoft.com/office/drawing/2014/main" id="{BBFE9735-CBAA-4C55-889A-5AC5305F688D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: Shape 85">
                <a:extLst>
                  <a:ext uri="{FF2B5EF4-FFF2-40B4-BE49-F238E27FC236}">
                    <a16:creationId xmlns:a16="http://schemas.microsoft.com/office/drawing/2014/main" id="{E3128F0A-AB3F-4A5D-BA03-5D91D0611339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reeform: Shape 86">
                <a:extLst>
                  <a:ext uri="{FF2B5EF4-FFF2-40B4-BE49-F238E27FC236}">
                    <a16:creationId xmlns:a16="http://schemas.microsoft.com/office/drawing/2014/main" id="{7A14FB71-A03F-4B88-B7C5-BED8141D0A34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Freeform: Shape 87">
                <a:extLst>
                  <a:ext uri="{FF2B5EF4-FFF2-40B4-BE49-F238E27FC236}">
                    <a16:creationId xmlns:a16="http://schemas.microsoft.com/office/drawing/2014/main" id="{2F332D99-6D18-4D70-9537-4B7CE3C37AD8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Freeform: Shape 88">
                <a:extLst>
                  <a:ext uri="{FF2B5EF4-FFF2-40B4-BE49-F238E27FC236}">
                    <a16:creationId xmlns:a16="http://schemas.microsoft.com/office/drawing/2014/main" id="{2EA0378F-52AF-4440-93CD-EE9E1B8B119C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58">
              <a:extLst>
                <a:ext uri="{FF2B5EF4-FFF2-40B4-BE49-F238E27FC236}">
                  <a16:creationId xmlns:a16="http://schemas.microsoft.com/office/drawing/2014/main" id="{4380BBFC-E921-428E-8535-54451945D68C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</p:grpSpPr>
          <p:sp>
            <p:nvSpPr>
              <p:cNvPr id="40" name="Freeform: Shape 75">
                <a:extLst>
                  <a:ext uri="{FF2B5EF4-FFF2-40B4-BE49-F238E27FC236}">
                    <a16:creationId xmlns:a16="http://schemas.microsoft.com/office/drawing/2014/main" id="{EC6DF4A6-1FA6-4DDD-9430-864117038DBF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: Shape 76">
                <a:extLst>
                  <a:ext uri="{FF2B5EF4-FFF2-40B4-BE49-F238E27FC236}">
                    <a16:creationId xmlns:a16="http://schemas.microsoft.com/office/drawing/2014/main" id="{3C3194D5-A1F1-4AE4-9D8D-1D96E665AFB9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: Shape 77">
                <a:extLst>
                  <a:ext uri="{FF2B5EF4-FFF2-40B4-BE49-F238E27FC236}">
                    <a16:creationId xmlns:a16="http://schemas.microsoft.com/office/drawing/2014/main" id="{551061EE-DF66-45B0-8965-D28C8622827A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78">
                <a:extLst>
                  <a:ext uri="{FF2B5EF4-FFF2-40B4-BE49-F238E27FC236}">
                    <a16:creationId xmlns:a16="http://schemas.microsoft.com/office/drawing/2014/main" id="{C73C386F-961F-42BE-941A-319484BC2966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79">
                <a:extLst>
                  <a:ext uri="{FF2B5EF4-FFF2-40B4-BE49-F238E27FC236}">
                    <a16:creationId xmlns:a16="http://schemas.microsoft.com/office/drawing/2014/main" id="{2A8922BE-15C7-4E92-BDA3-502B733ABEA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: Shape 80">
                <a:extLst>
                  <a:ext uri="{FF2B5EF4-FFF2-40B4-BE49-F238E27FC236}">
                    <a16:creationId xmlns:a16="http://schemas.microsoft.com/office/drawing/2014/main" id="{CF74A9EF-9B01-47EC-8BB7-5B202261E7F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: Shape 81">
                <a:extLst>
                  <a:ext uri="{FF2B5EF4-FFF2-40B4-BE49-F238E27FC236}">
                    <a16:creationId xmlns:a16="http://schemas.microsoft.com/office/drawing/2014/main" id="{6F445EDC-E9E5-49C8-BAED-CC69E1BDD0BB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59">
              <a:extLst>
                <a:ext uri="{FF2B5EF4-FFF2-40B4-BE49-F238E27FC236}">
                  <a16:creationId xmlns:a16="http://schemas.microsoft.com/office/drawing/2014/main" id="{71AB7BDE-5FBE-4DFE-8355-1E7CDD5AF6DD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</p:grpSpPr>
          <p:sp>
            <p:nvSpPr>
              <p:cNvPr id="33" name="Freeform: Shape 68">
                <a:extLst>
                  <a:ext uri="{FF2B5EF4-FFF2-40B4-BE49-F238E27FC236}">
                    <a16:creationId xmlns:a16="http://schemas.microsoft.com/office/drawing/2014/main" id="{F1E14083-7846-4E5E-A1C9-B0CEE09C8506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: Shape 69">
                <a:extLst>
                  <a:ext uri="{FF2B5EF4-FFF2-40B4-BE49-F238E27FC236}">
                    <a16:creationId xmlns:a16="http://schemas.microsoft.com/office/drawing/2014/main" id="{885CF5D1-8CB3-4084-96EE-AFF7CDDF792B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: Shape 70">
                <a:extLst>
                  <a:ext uri="{FF2B5EF4-FFF2-40B4-BE49-F238E27FC236}">
                    <a16:creationId xmlns:a16="http://schemas.microsoft.com/office/drawing/2014/main" id="{874DA80A-35F2-47F1-979E-BBD4159DA121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: Shape 71">
                <a:extLst>
                  <a:ext uri="{FF2B5EF4-FFF2-40B4-BE49-F238E27FC236}">
                    <a16:creationId xmlns:a16="http://schemas.microsoft.com/office/drawing/2014/main" id="{4C879F4C-074A-4855-99AE-BABC615B1A40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: Shape 72">
                <a:extLst>
                  <a:ext uri="{FF2B5EF4-FFF2-40B4-BE49-F238E27FC236}">
                    <a16:creationId xmlns:a16="http://schemas.microsoft.com/office/drawing/2014/main" id="{DF6F3937-861E-4225-98D5-BB4124CFA6AE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: Shape 73">
                <a:extLst>
                  <a:ext uri="{FF2B5EF4-FFF2-40B4-BE49-F238E27FC236}">
                    <a16:creationId xmlns:a16="http://schemas.microsoft.com/office/drawing/2014/main" id="{824AAD34-0E37-4185-A180-F2A047009B4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Freeform: Shape 74">
                <a:extLst>
                  <a:ext uri="{FF2B5EF4-FFF2-40B4-BE49-F238E27FC236}">
                    <a16:creationId xmlns:a16="http://schemas.microsoft.com/office/drawing/2014/main" id="{929DC6F3-D8B9-457F-887B-30E5C6325424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Group 60">
              <a:extLst>
                <a:ext uri="{FF2B5EF4-FFF2-40B4-BE49-F238E27FC236}">
                  <a16:creationId xmlns:a16="http://schemas.microsoft.com/office/drawing/2014/main" id="{07C57339-4225-4BD3-A317-A8FD7064381D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</p:grpSpPr>
          <p:sp>
            <p:nvSpPr>
              <p:cNvPr id="26" name="Freeform: Shape 61">
                <a:extLst>
                  <a:ext uri="{FF2B5EF4-FFF2-40B4-BE49-F238E27FC236}">
                    <a16:creationId xmlns:a16="http://schemas.microsoft.com/office/drawing/2014/main" id="{478A98FA-C524-457E-89B5-18906B7CE6C6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: Shape 62">
                <a:extLst>
                  <a:ext uri="{FF2B5EF4-FFF2-40B4-BE49-F238E27FC236}">
                    <a16:creationId xmlns:a16="http://schemas.microsoft.com/office/drawing/2014/main" id="{FB74B5AB-EBC5-4525-8068-FBA84AE1232F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: Shape 63">
                <a:extLst>
                  <a:ext uri="{FF2B5EF4-FFF2-40B4-BE49-F238E27FC236}">
                    <a16:creationId xmlns:a16="http://schemas.microsoft.com/office/drawing/2014/main" id="{BCD5C8CA-88B0-4CC2-81F0-E88CAC9EC43F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64">
                <a:extLst>
                  <a:ext uri="{FF2B5EF4-FFF2-40B4-BE49-F238E27FC236}">
                    <a16:creationId xmlns:a16="http://schemas.microsoft.com/office/drawing/2014/main" id="{FB292947-31D0-4C1A-998B-6C7C411EEE7F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: Shape 65">
                <a:extLst>
                  <a:ext uri="{FF2B5EF4-FFF2-40B4-BE49-F238E27FC236}">
                    <a16:creationId xmlns:a16="http://schemas.microsoft.com/office/drawing/2014/main" id="{1F7B390F-A5AC-4396-9206-8A310E340400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: Shape 66">
                <a:extLst>
                  <a:ext uri="{FF2B5EF4-FFF2-40B4-BE49-F238E27FC236}">
                    <a16:creationId xmlns:a16="http://schemas.microsoft.com/office/drawing/2014/main" id="{B2DDAE88-9112-49FE-ADBC-17E213ED9503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67">
                <a:extLst>
                  <a:ext uri="{FF2B5EF4-FFF2-40B4-BE49-F238E27FC236}">
                    <a16:creationId xmlns:a16="http://schemas.microsoft.com/office/drawing/2014/main" id="{0CDB210F-456C-4BC9-B7C0-0F0C8400A19A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0" name="Group 145">
            <a:extLst>
              <a:ext uri="{FF2B5EF4-FFF2-40B4-BE49-F238E27FC236}">
                <a16:creationId xmlns:a16="http://schemas.microsoft.com/office/drawing/2014/main" id="{E477C65D-8100-4788-9FF8-189D7EA53E53}"/>
              </a:ext>
            </a:extLst>
          </p:cNvPr>
          <p:cNvGrpSpPr/>
          <p:nvPr/>
        </p:nvGrpSpPr>
        <p:grpSpPr>
          <a:xfrm>
            <a:off x="5060765" y="3339494"/>
            <a:ext cx="3963237" cy="1054698"/>
            <a:chOff x="3960971" y="2767117"/>
            <a:chExt cx="4267200" cy="1321489"/>
          </a:xfrm>
        </p:grpSpPr>
        <p:sp>
          <p:nvSpPr>
            <p:cNvPr id="111" name="Freeform: Shape 146">
              <a:extLst>
                <a:ext uri="{FF2B5EF4-FFF2-40B4-BE49-F238E27FC236}">
                  <a16:creationId xmlns:a16="http://schemas.microsoft.com/office/drawing/2014/main" id="{A05F56B3-0ABF-42AE-BF34-4407248B9B52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2" name="Freeform: Shape 147">
              <a:extLst>
                <a:ext uri="{FF2B5EF4-FFF2-40B4-BE49-F238E27FC236}">
                  <a16:creationId xmlns:a16="http://schemas.microsoft.com/office/drawing/2014/main" id="{7084A7A2-E7EB-4DEA-9951-DEADE4EFACA2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3" name="Freeform: Shape 148">
              <a:extLst>
                <a:ext uri="{FF2B5EF4-FFF2-40B4-BE49-F238E27FC236}">
                  <a16:creationId xmlns:a16="http://schemas.microsoft.com/office/drawing/2014/main" id="{03F30E0D-CCCF-4354-948A-95722B4BAD44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114" name="Freeform: Shape 149">
              <a:extLst>
                <a:ext uri="{FF2B5EF4-FFF2-40B4-BE49-F238E27FC236}">
                  <a16:creationId xmlns:a16="http://schemas.microsoft.com/office/drawing/2014/main" id="{723BB42B-128F-40A8-8127-BCDF8C4D63E5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</p:grp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9EFDB335-C6F3-4B48-B325-59A02F47F5DF}"/>
              </a:ext>
            </a:extLst>
          </p:cNvPr>
          <p:cNvSpPr/>
          <p:nvPr/>
        </p:nvSpPr>
        <p:spPr>
          <a:xfrm>
            <a:off x="241738" y="4497315"/>
            <a:ext cx="8641798" cy="63269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5" name="กล่องข้อความ 114">
            <a:extLst>
              <a:ext uri="{FF2B5EF4-FFF2-40B4-BE49-F238E27FC236}">
                <a16:creationId xmlns:a16="http://schemas.microsoft.com/office/drawing/2014/main" id="{99AD1816-6565-4FF3-992B-5E2FCBEF96C6}"/>
              </a:ext>
            </a:extLst>
          </p:cNvPr>
          <p:cNvSpPr txBox="1"/>
          <p:nvPr/>
        </p:nvSpPr>
        <p:spPr>
          <a:xfrm>
            <a:off x="1286" y="4591785"/>
            <a:ext cx="9163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สื่อการสอนประกอบในรายวิชาวิทยาศาสตร์และเทคโนโลยี ชั้นมัธยมศึกษาปีที่ 3  </a:t>
            </a:r>
          </a:p>
        </p:txBody>
      </p:sp>
      <p:sp>
        <p:nvSpPr>
          <p:cNvPr id="116" name="สี่เหลี่ยมผืนผ้า: มุมมน 115">
            <a:extLst>
              <a:ext uri="{FF2B5EF4-FFF2-40B4-BE49-F238E27FC236}">
                <a16:creationId xmlns:a16="http://schemas.microsoft.com/office/drawing/2014/main" id="{A76DF8E6-76C0-432F-BCC0-3502A6D8040C}"/>
              </a:ext>
            </a:extLst>
          </p:cNvPr>
          <p:cNvSpPr/>
          <p:nvPr/>
        </p:nvSpPr>
        <p:spPr>
          <a:xfrm>
            <a:off x="449254" y="456982"/>
            <a:ext cx="5886285" cy="312307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7" name="สี่เหลี่ยมผืนผ้า 116">
            <a:extLst>
              <a:ext uri="{FF2B5EF4-FFF2-40B4-BE49-F238E27FC236}">
                <a16:creationId xmlns:a16="http://schemas.microsoft.com/office/drawing/2014/main" id="{40706489-A2B6-4C20-88C0-DC4532686538}"/>
              </a:ext>
            </a:extLst>
          </p:cNvPr>
          <p:cNvSpPr/>
          <p:nvPr/>
        </p:nvSpPr>
        <p:spPr>
          <a:xfrm>
            <a:off x="-469762" y="471783"/>
            <a:ext cx="769269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9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</a:t>
            </a:r>
          </a:p>
        </p:txBody>
      </p:sp>
      <p:sp>
        <p:nvSpPr>
          <p:cNvPr id="118" name="สี่เหลี่ยมผืนผ้า 117">
            <a:extLst>
              <a:ext uri="{FF2B5EF4-FFF2-40B4-BE49-F238E27FC236}">
                <a16:creationId xmlns:a16="http://schemas.microsoft.com/office/drawing/2014/main" id="{B50872C6-42A6-4ED5-80F3-68E50D18F75E}"/>
              </a:ext>
            </a:extLst>
          </p:cNvPr>
          <p:cNvSpPr/>
          <p:nvPr/>
        </p:nvSpPr>
        <p:spPr>
          <a:xfrm>
            <a:off x="654422" y="1717099"/>
            <a:ext cx="55216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คลื่นและแสง</a:t>
            </a:r>
          </a:p>
        </p:txBody>
      </p:sp>
      <p:sp>
        <p:nvSpPr>
          <p:cNvPr id="119" name="สี่เหลี่ยมผืนผ้า 118">
            <a:extLst>
              <a:ext uri="{FF2B5EF4-FFF2-40B4-BE49-F238E27FC236}">
                <a16:creationId xmlns:a16="http://schemas.microsoft.com/office/drawing/2014/main" id="{F63C53CF-6F46-4633-8684-246ED5AA3859}"/>
              </a:ext>
            </a:extLst>
          </p:cNvPr>
          <p:cNvSpPr/>
          <p:nvPr/>
        </p:nvSpPr>
        <p:spPr>
          <a:xfrm>
            <a:off x="616370" y="2510951"/>
            <a:ext cx="55216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คลื่น</a:t>
            </a:r>
          </a:p>
        </p:txBody>
      </p:sp>
    </p:spTree>
    <p:extLst>
      <p:ext uri="{BB962C8B-B14F-4D97-AF65-F5344CB8AC3E}">
        <p14:creationId xmlns:p14="http://schemas.microsoft.com/office/powerpoint/2010/main" val="1121391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144589" y="747576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คลื่นกล </a:t>
            </a:r>
            <a: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  <a: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echanical wave) 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438400" y="1813344"/>
            <a:ext cx="67056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ปรากฏการณ์การส่งผ่านพลังงานกลจากบริเวณหนึ่งไปยัง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บริเวณหนึ่ง โดยอนุภาคตัวกลางไม่ได้เคลื่อนที่ไปด้วย 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เริ่มจากการสั่นสะเทือนไปยังจุดต่าง ๆ โดยที่ตัวกลางนั้น               ไม่มีการเคลื่อนที่ไปกับคลื่น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ตัวอย่างคลื่นกล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ได้แก่ คลื่นในสปริง คลื่นในเส้นเชือก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คลื่นน้ำ คลื่นเสียง คลื่นแผ่นดินไหว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57" y="747576"/>
            <a:ext cx="635491" cy="635491"/>
          </a:xfrm>
          <a:prstGeom prst="rect">
            <a:avLst/>
          </a:prstGeom>
        </p:spPr>
      </p:pic>
      <p:pic>
        <p:nvPicPr>
          <p:cNvPr id="6" name="Picture 2" descr="การไล่ระดับสีฟ้าคลื่นเสียงคลื่นเวกเตอร์, เวกเตอร์, เสียง, ลูกฟูก ...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31191"/>
          <a:stretch/>
        </p:blipFill>
        <p:spPr bwMode="auto">
          <a:xfrm>
            <a:off x="7516867" y="1282207"/>
            <a:ext cx="1427867" cy="59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47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23869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ยกตัวอย่างการเกิดคลื่นเสียง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810775" y="1007745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ผ่านตัวกลาง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399605" y="1338133"/>
            <a:ext cx="2058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เส้นเชือก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สถานะของแข็ง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0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81668" y="1887194"/>
            <a:ext cx="61386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เกิดการสั่นสะเทือนไปยังจุดต่าง ๆ โดยที่ตัวกลางนั้นไม่มีการเคลื่อนที่ไปกับคลื่น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409107" y="2391288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ตัวรับ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808120" y="2718873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คลื่นเสียงกระทบกับใบหู</a:t>
            </a:r>
            <a:endParaRPr lang="th-TH" sz="20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" name="กลุ่ม 13"/>
          <p:cNvGrpSpPr/>
          <p:nvPr/>
        </p:nvGrpSpPr>
        <p:grpSpPr>
          <a:xfrm>
            <a:off x="-21021" y="278777"/>
            <a:ext cx="9144000" cy="4212221"/>
            <a:chOff x="737585" y="277197"/>
            <a:chExt cx="7598866" cy="3522923"/>
          </a:xfrm>
        </p:grpSpPr>
        <p:pic>
          <p:nvPicPr>
            <p:cNvPr id="2050" name="Picture 2" descr="เสียงและการได้ยิน – tianmim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7"/>
            <a:stretch/>
          </p:blipFill>
          <p:spPr bwMode="auto">
            <a:xfrm>
              <a:off x="737585" y="874699"/>
              <a:ext cx="1429203" cy="292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เสียงและการได้ยิน – tianmim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97"/>
            <a:stretch/>
          </p:blipFill>
          <p:spPr bwMode="auto">
            <a:xfrm>
              <a:off x="6746939" y="277197"/>
              <a:ext cx="1589512" cy="2975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ตัวเชื่อมต่อตรง 12"/>
            <p:cNvCxnSpPr/>
            <p:nvPr/>
          </p:nvCxnSpPr>
          <p:spPr>
            <a:xfrm>
              <a:off x="2166788" y="1482833"/>
              <a:ext cx="4639377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การไล่ระดับสีฟ้าคลื่นเสียงคลื่นเวกเตอร์, เวกเตอร์, เสียง, ลูกฟูก ...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31191"/>
          <a:stretch/>
        </p:blipFill>
        <p:spPr bwMode="auto">
          <a:xfrm>
            <a:off x="954864" y="248959"/>
            <a:ext cx="1427867" cy="59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E5367845-24D9-4951-8C34-EF18F70377A2}"/>
              </a:ext>
            </a:extLst>
          </p:cNvPr>
          <p:cNvSpPr/>
          <p:nvPr/>
        </p:nvSpPr>
        <p:spPr>
          <a:xfrm>
            <a:off x="6413192" y="2718873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43C98497-9E9A-4F70-B4F7-4597898288B1}"/>
              </a:ext>
            </a:extLst>
          </p:cNvPr>
          <p:cNvSpPr/>
          <p:nvPr/>
        </p:nvSpPr>
        <p:spPr>
          <a:xfrm>
            <a:off x="6415153" y="3041264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การออกเสียงพูด</a:t>
            </a:r>
            <a:endParaRPr lang="th-TH" sz="20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09C28FC9-5F57-43FA-B296-E5E67D2A400A}"/>
              </a:ext>
            </a:extLst>
          </p:cNvPr>
          <p:cNvSpPr/>
          <p:nvPr/>
        </p:nvSpPr>
        <p:spPr>
          <a:xfrm>
            <a:off x="1124607" y="3943171"/>
            <a:ext cx="8092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เสียงเป็นคลื่นกล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ที่เกิดจากการสั่นสะเทือนของวัตถุ เมื่อวัตถุเกิดการสั่นสะเทือน จะทำให้เกิด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การอัดตัว และขยายตัวของคลื่นเสียง และถูกส่งผ่านตัวกลางที่เป็นสสารอยู่ใน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สถานะ ก๊าซ ของเหลว ของแข็ง (คลื่นเสียงจะไม่ผ่านสุญญากาศ) ไปยังหู ทำให้ได้ยินเสียงเกิดขึ้น</a:t>
            </a:r>
          </a:p>
        </p:txBody>
      </p:sp>
    </p:spTree>
    <p:extLst>
      <p:ext uri="{BB962C8B-B14F-4D97-AF65-F5344CB8AC3E}">
        <p14:creationId xmlns:p14="http://schemas.microsoft.com/office/powerpoint/2010/main" val="1860117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https://www.scimath.org/images/uploads/upload2/23_4_2557_9_29_2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17" y="1173214"/>
            <a:ext cx="3860483" cy="1136015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  <a:prstDash val="dash"/>
          </a:ln>
        </p:spPr>
      </p:pic>
      <p:pic>
        <p:nvPicPr>
          <p:cNvPr id="3" name="รูปภาพ 2" descr="https://www.scimath.org/images/uploads/upload2/23_4_2557_9_30_2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" y="1173214"/>
            <a:ext cx="3599815" cy="1136015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  <a:prstDash val="dash"/>
          </a:ln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2743965"/>
            <a:ext cx="449907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ถ้าสะบัดสปริงในแนวตั้งฉากกับแนวการวางตัวของสปริง</a:t>
            </a:r>
          </a:p>
          <a:p>
            <a:pPr algn="ctr"/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อนุภาคของสปริงจะเคลื่อนที่ในแนวตั้งฉาก</a:t>
            </a:r>
          </a:p>
          <a:p>
            <a:pPr algn="ctr"/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กับทิศการเคลื่อนที่ของคลื่น 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เรียกคลื่นประเภทนี้ว่า </a:t>
            </a:r>
          </a:p>
          <a:p>
            <a:pPr algn="ctr"/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คลื่นตามขวาง (</a:t>
            </a:r>
            <a:r>
              <a:rPr lang="en-US" sz="28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transverse wave)</a:t>
            </a:r>
            <a:r>
              <a:rPr lang="en-US" sz="2800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28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946384" y="2733057"/>
            <a:ext cx="55271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ถ้าสะบัดสปริงกลับไปมาในแนวเดียวกับแนวการวางตัวของสปริง</a:t>
            </a:r>
            <a:r>
              <a:rPr lang="th-TH" sz="20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จะทำให้บางส่วนของสปริงอยู่ชิดกัน บางส่วนอยู่ห่างจากกัน </a:t>
            </a:r>
          </a:p>
          <a:p>
            <a:pPr algn="ct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เห็นเป็นส่วนหดส่วนขยายสลับกันเคลื่อนที่จากมือไปยังปลาย</a:t>
            </a:r>
          </a:p>
          <a:p>
            <a:pPr algn="ct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อีกตันหนึ่ง อนุภาคของสปริงจะเคลื่อนที่กลับไปกลับมาใน</a:t>
            </a:r>
          </a:p>
          <a:p>
            <a:pPr algn="ct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แนวเดียวกับทิศทางการเคลื่อนที่ของคลื่น 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เรียกคลื่นประเภทนี้ว่า </a:t>
            </a:r>
          </a:p>
          <a:p>
            <a:pPr algn="ctr"/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คลื่นตามยาว (</a:t>
            </a:r>
            <a:r>
              <a:rPr lang="en-US" sz="24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longitudinal wave)</a:t>
            </a:r>
            <a:endParaRPr lang="th-TH" sz="24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2" descr="การไล่ระดับสีฟ้าคลื่นเสียงคลื่นเวกเตอร์, เวกเตอร์, เสียง, ลูกฟูก ...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31191"/>
          <a:stretch/>
        </p:blipFill>
        <p:spPr bwMode="auto">
          <a:xfrm>
            <a:off x="7932726" y="713618"/>
            <a:ext cx="1083808" cy="44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ลูกศรเชื่อมต่อแบบตรง 9"/>
          <p:cNvCxnSpPr/>
          <p:nvPr/>
        </p:nvCxnSpPr>
        <p:spPr>
          <a:xfrm>
            <a:off x="380999" y="1129713"/>
            <a:ext cx="1" cy="113601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สี่เหลี่ยมผืนผ้า 11"/>
          <p:cNvSpPr/>
          <p:nvPr/>
        </p:nvSpPr>
        <p:spPr>
          <a:xfrm>
            <a:off x="65980" y="2325915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ทิศทางการสะบัดมือ</a:t>
            </a:r>
            <a:endParaRPr lang="th-TH" sz="20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4763560" y="2329782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ทิศทางการสะบัดมือ</a:t>
            </a:r>
            <a:endParaRPr lang="th-TH" sz="20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7" name="ลูกศรเชื่อมต่อแบบตรง 16"/>
          <p:cNvCxnSpPr/>
          <p:nvPr/>
        </p:nvCxnSpPr>
        <p:spPr>
          <a:xfrm rot="5400000">
            <a:off x="5433163" y="1704947"/>
            <a:ext cx="1" cy="113601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 flipV="1">
            <a:off x="7215000" y="2260188"/>
            <a:ext cx="1548000" cy="9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สี่เหลี่ยมผืนผ้า 19"/>
          <p:cNvSpPr/>
          <p:nvPr/>
        </p:nvSpPr>
        <p:spPr>
          <a:xfrm>
            <a:off x="6961948" y="231891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ทิศทางการเคลื่อนที่ของคลื่น</a:t>
            </a:r>
            <a:endParaRPr lang="th-TH" sz="20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1" name="ลูกศรเชื่อมต่อแบบตรง 20"/>
          <p:cNvCxnSpPr/>
          <p:nvPr/>
        </p:nvCxnSpPr>
        <p:spPr>
          <a:xfrm flipV="1">
            <a:off x="2645859" y="2269342"/>
            <a:ext cx="1548000" cy="9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สี่เหลี่ยมผืนผ้า 21"/>
          <p:cNvSpPr/>
          <p:nvPr/>
        </p:nvSpPr>
        <p:spPr>
          <a:xfrm>
            <a:off x="2410044" y="2337542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ทิศทางการเคลื่อนที่ของคลื่น</a:t>
            </a:r>
            <a:endParaRPr lang="th-TH" sz="20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วงเล็บปีกกาซ้าย 22"/>
          <p:cNvSpPr/>
          <p:nvPr/>
        </p:nvSpPr>
        <p:spPr>
          <a:xfrm rot="16200000">
            <a:off x="6032612" y="1460608"/>
            <a:ext cx="88680" cy="51435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วงเล็บปีกกาซ้าย 26"/>
          <p:cNvSpPr/>
          <p:nvPr/>
        </p:nvSpPr>
        <p:spPr>
          <a:xfrm rot="16200000">
            <a:off x="6665608" y="1465784"/>
            <a:ext cx="88680" cy="5040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5648517" y="1819437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ส่วนขยาย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6418740" y="1829127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ส่วนอัด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5D8C1EE-F5E0-40A0-A40D-3A4BEECE7795}"/>
              </a:ext>
            </a:extLst>
          </p:cNvPr>
          <p:cNvSpPr/>
          <p:nvPr/>
        </p:nvSpPr>
        <p:spPr>
          <a:xfrm>
            <a:off x="0" y="285945"/>
            <a:ext cx="91440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3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ทิศทาง</a:t>
            </a:r>
            <a:r>
              <a:rPr lang="th-TH" sz="3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การเคลื่อนที่ของตัวกลางกับทิศทางการเคลื่อนที่ของคลื่นกล </a:t>
            </a:r>
            <a:endParaRPr lang="en-US" altLang="ko-KR" sz="3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43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65623D9-E083-B6B5-AB0F-0BD83CDD5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936" y="1223131"/>
            <a:ext cx="6904127" cy="2971498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1651542-BCF1-4DFB-EFB1-A119259C0A69}"/>
              </a:ext>
            </a:extLst>
          </p:cNvPr>
          <p:cNvSpPr txBox="1"/>
          <p:nvPr/>
        </p:nvSpPr>
        <p:spPr>
          <a:xfrm>
            <a:off x="2017485" y="439725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คลื่นตามขวาง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transverse wave)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631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67C4145-6A90-24BF-27AF-C9688964D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642" y="1336709"/>
            <a:ext cx="8556716" cy="2596662"/>
          </a:xfrm>
          <a:prstGeom prst="rect">
            <a:avLst/>
          </a:prstGeom>
        </p:spPr>
      </p:pic>
      <p:sp>
        <p:nvSpPr>
          <p:cNvPr id="4" name="ลูกศร: ซ้าย 3">
            <a:extLst>
              <a:ext uri="{FF2B5EF4-FFF2-40B4-BE49-F238E27FC236}">
                <a16:creationId xmlns:a16="http://schemas.microsoft.com/office/drawing/2014/main" id="{AC017429-C3DD-9C63-0253-33481F9453ED}"/>
              </a:ext>
            </a:extLst>
          </p:cNvPr>
          <p:cNvSpPr/>
          <p:nvPr/>
        </p:nvSpPr>
        <p:spPr>
          <a:xfrm>
            <a:off x="4688115" y="2090056"/>
            <a:ext cx="1168400" cy="275771"/>
          </a:xfrm>
          <a:prstGeom prst="leftArrow">
            <a:avLst/>
          </a:prstGeom>
          <a:solidFill>
            <a:srgbClr val="E7F1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id="{98FD7D9C-5E12-CFA1-A688-887162B0391C}"/>
              </a:ext>
            </a:extLst>
          </p:cNvPr>
          <p:cNvSpPr/>
          <p:nvPr/>
        </p:nvSpPr>
        <p:spPr>
          <a:xfrm>
            <a:off x="6103257" y="2090056"/>
            <a:ext cx="1168400" cy="275771"/>
          </a:xfrm>
          <a:prstGeom prst="rightArrow">
            <a:avLst/>
          </a:prstGeom>
          <a:solidFill>
            <a:srgbClr val="E7F1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0E79811-A471-91A2-D098-BAC7946BE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8662" y="1613345"/>
            <a:ext cx="2273417" cy="349268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E87861B-3645-2A30-C07C-3151EED37E3B}"/>
              </a:ext>
            </a:extLst>
          </p:cNvPr>
          <p:cNvSpPr txBox="1"/>
          <p:nvPr/>
        </p:nvSpPr>
        <p:spPr>
          <a:xfrm>
            <a:off x="2220685" y="424629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คลื่นตามยาว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longitudinal wave)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0099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6310707-1258-109A-453B-352A21F9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352"/>
            <a:ext cx="9144000" cy="409679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03D1BC4-FDE4-E93C-282B-17DFC5F2F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24" t="7334"/>
          <a:stretch/>
        </p:blipFill>
        <p:spPr>
          <a:xfrm>
            <a:off x="3487028" y="4368799"/>
            <a:ext cx="2169943" cy="774701"/>
          </a:xfrm>
          <a:prstGeom prst="rect">
            <a:avLst/>
          </a:prstGeom>
          <a:solidFill>
            <a:srgbClr val="C7DDF0"/>
          </a:solidFill>
        </p:spPr>
      </p:pic>
    </p:spTree>
    <p:extLst>
      <p:ext uri="{BB962C8B-B14F-4D97-AF65-F5344CB8AC3E}">
        <p14:creationId xmlns:p14="http://schemas.microsoft.com/office/powerpoint/2010/main" val="9286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616BD9A-437F-63B3-9AEB-6AE17508A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008"/>
          <a:stretch/>
        </p:blipFill>
        <p:spPr>
          <a:xfrm>
            <a:off x="567540" y="239485"/>
            <a:ext cx="3757717" cy="20828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AC492F1-C38C-C703-FDD2-193876A4D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412"/>
          <a:stretch/>
        </p:blipFill>
        <p:spPr>
          <a:xfrm>
            <a:off x="4818744" y="239485"/>
            <a:ext cx="3757717" cy="20828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DC8AEC7-4703-3EE6-06ED-B9BC81938D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386"/>
          <a:stretch/>
        </p:blipFill>
        <p:spPr>
          <a:xfrm>
            <a:off x="567540" y="2821215"/>
            <a:ext cx="3757716" cy="20828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13C33F7-302C-45E8-ABDA-1DE7B4B62A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4" t="3476" b="1475"/>
          <a:stretch/>
        </p:blipFill>
        <p:spPr>
          <a:xfrm>
            <a:off x="4818743" y="2821215"/>
            <a:ext cx="3757717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EF32345-7794-D319-BBDF-28313EB86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754"/>
          <a:stretch/>
        </p:blipFill>
        <p:spPr>
          <a:xfrm>
            <a:off x="1078682" y="1110341"/>
            <a:ext cx="7189836" cy="30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71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3700" y="-1516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ลักษณะทางกายภาพของคลื่น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4" y="21165"/>
            <a:ext cx="635491" cy="635491"/>
          </a:xfrm>
          <a:prstGeom prst="rect">
            <a:avLst/>
          </a:prstGeom>
        </p:spPr>
      </p:pic>
      <p:pic>
        <p:nvPicPr>
          <p:cNvPr id="1032" name="Picture 8" descr="1.3 ส่วนประกอบของคลื่น - Physics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2465" r="982" b="24573"/>
          <a:stretch/>
        </p:blipFill>
        <p:spPr bwMode="auto">
          <a:xfrm>
            <a:off x="838200" y="783679"/>
            <a:ext cx="76390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85" y="768551"/>
            <a:ext cx="276225" cy="27622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55" y="2580470"/>
            <a:ext cx="276225" cy="27622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62" y="1331367"/>
            <a:ext cx="276225" cy="2762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45" y="2394604"/>
            <a:ext cx="276225" cy="276225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3430967" y="2804435"/>
            <a:ext cx="176114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ความยาวคลื่น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(wavelength)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367209" y="990142"/>
            <a:ext cx="129073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สันคลื่น 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(crest)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657850" y="906663"/>
            <a:ext cx="723900" cy="42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7600949" y="1494184"/>
            <a:ext cx="790575" cy="42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838199" y="784543"/>
            <a:ext cx="1057275" cy="42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516608" y="2493354"/>
            <a:ext cx="157126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ท้องคลื่น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(trough)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256752" y="2502752"/>
            <a:ext cx="88749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ท้องคลื่น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(trough)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003848" y="1253649"/>
            <a:ext cx="1218603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แอมพลิจูด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20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/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(amplitude)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6423" y="3482281"/>
            <a:ext cx="926526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สันคลื่น (crest) 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ตำแหน่งที่อนุภาคของตัวกลางอยู่ที่จุดสูงสุด หรือตำแหน่งนูนสุดจากเส้นแกน</a:t>
            </a:r>
          </a:p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ท้องคลื่น (trough) 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ตำแหน่งที่อนุภาคของตัวกลางอยู่ที่จุดต่ำสุด หรือตำแหน่งเว้าสุดจากเส้นแกน</a:t>
            </a:r>
          </a:p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แอมพลิจูด (amplitude) 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ขนาดของการกระจัดสูงสุดของอนุภาคของตัวกลางที่คลื่นผ่านจากตำแหน่งสมดุลเดิม ใช้สัญลักษณ์ A มีหน่วยเป็น เมตร</a:t>
            </a:r>
          </a:p>
        </p:txBody>
      </p:sp>
    </p:spTree>
    <p:extLst>
      <p:ext uri="{BB962C8B-B14F-4D97-AF65-F5344CB8AC3E}">
        <p14:creationId xmlns:p14="http://schemas.microsoft.com/office/powerpoint/2010/main" val="403090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76931" y="119218"/>
            <a:ext cx="3386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ลักษณะทางกายภาพ</a:t>
            </a:r>
          </a:p>
          <a:p>
            <a:r>
              <a:rPr lang="th-TH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ของคลื่น</a:t>
            </a:r>
            <a:endParaRPr lang="en-US" altLang="ko-KR" sz="36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" y="153994"/>
            <a:ext cx="635491" cy="635491"/>
          </a:xfrm>
          <a:prstGeom prst="rect">
            <a:avLst/>
          </a:prstGeom>
        </p:spPr>
      </p:pic>
      <p:pic>
        <p:nvPicPr>
          <p:cNvPr id="9218" name="Picture 2" descr="Wanderwelle-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39" y="2809145"/>
            <a:ext cx="5814211" cy="88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08285" y="3877190"/>
            <a:ext cx="90357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ความยาวคลื่น (wavelength)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ระยะทางที่คลื่นเคลื่อนที่เมื่อตัวกลางสั่นครบ 1 รอบ 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แทนสัญลักษณ์ λ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อ่าน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แลมบ์ดา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มีหน่วยเป็นเมตร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โดยความยาวคลื่นจะมีขนาดเท่ากับความยาว</a:t>
            </a:r>
          </a:p>
          <a:p>
            <a:pPr algn="ctr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ที่วัดจากสันคลื่นหนึ่งถึงอีกสันคลื่นที่อยู่ถัดไป หรือวัดจากท้องคลื่นหนึ่งถึงท้องคลื่นหนึ่งที่อยู่ถัดไป</a:t>
            </a:r>
          </a:p>
        </p:txBody>
      </p:sp>
      <p:pic>
        <p:nvPicPr>
          <p:cNvPr id="9222" name="Picture 6" descr="HiFi Loudspeaker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2" b="8057"/>
          <a:stretch/>
        </p:blipFill>
        <p:spPr bwMode="auto">
          <a:xfrm>
            <a:off x="2010739" y="891947"/>
            <a:ext cx="5814211" cy="16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กล่องข้อความ 8"/>
          <p:cNvSpPr txBox="1"/>
          <p:nvPr/>
        </p:nvSpPr>
        <p:spPr>
          <a:xfrm>
            <a:off x="3846281" y="186219"/>
            <a:ext cx="214312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ความยาวคลื่น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(wavelength)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7238361" y="3459975"/>
            <a:ext cx="184559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04798" y="3110560"/>
            <a:ext cx="170594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แนวปกติเมื่อไม่มีคลื่น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417808" y="2434141"/>
            <a:ext cx="159293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ระยะในแนวดิ่ง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(m)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1646A9E-E35C-4146-8D25-6736944B8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11" y="306131"/>
            <a:ext cx="276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18CD583-0F2E-4DDF-BE35-38D7A3C823E7}"/>
              </a:ext>
            </a:extLst>
          </p:cNvPr>
          <p:cNvSpPr txBox="1">
            <a:spLocks/>
          </p:cNvSpPr>
          <p:nvPr/>
        </p:nvSpPr>
        <p:spPr>
          <a:xfrm>
            <a:off x="307987" y="395542"/>
            <a:ext cx="8566484" cy="1779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Timeline </a:t>
            </a:r>
            <a:r>
              <a:rPr lang="th-TH" altLang="ko-KR" sz="60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 </a:t>
            </a:r>
          </a:p>
          <a:p>
            <a:r>
              <a:rPr lang="th-TH" altLang="ko-KR" sz="6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คลื่นและแสง</a:t>
            </a:r>
            <a:endParaRPr lang="en-US" altLang="ko-KR" sz="60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B535D-2CA7-4B1D-93F4-212773E13523}"/>
              </a:ext>
            </a:extLst>
          </p:cNvPr>
          <p:cNvSpPr txBox="1">
            <a:spLocks/>
          </p:cNvSpPr>
          <p:nvPr/>
        </p:nvSpPr>
        <p:spPr>
          <a:xfrm>
            <a:off x="2157813" y="2236527"/>
            <a:ext cx="5899853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altLang="ko-KR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บทที่ 1 คลื่น</a:t>
            </a:r>
            <a:endParaRPr lang="en-US" altLang="ko-KR" sz="4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0CF983A-D271-4DB9-A30C-3661C738B906}"/>
              </a:ext>
            </a:extLst>
          </p:cNvPr>
          <p:cNvSpPr/>
          <p:nvPr/>
        </p:nvSpPr>
        <p:spPr>
          <a:xfrm>
            <a:off x="3315928" y="2948930"/>
            <a:ext cx="480479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คลื่นกล</a:t>
            </a:r>
          </a:p>
          <a:p>
            <a:endParaRPr lang="th-TH" sz="11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4F124AB-0EB0-4289-A706-F9A1F12F7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87" y="1285248"/>
            <a:ext cx="1488973" cy="148897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D2472A1-5C5D-4551-B216-59001FDFF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77" y="2917400"/>
            <a:ext cx="635491" cy="63549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85EC3F8-BA96-408D-99A5-A69FB0392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94" y="3725313"/>
            <a:ext cx="727055" cy="72705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0B706C1-EE1C-4A2B-A035-7E574AF7E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7" y="3537559"/>
            <a:ext cx="1488973" cy="14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0056" t="7354" r="21575" b="59263"/>
          <a:stretch/>
        </p:blipFill>
        <p:spPr>
          <a:xfrm>
            <a:off x="1309521" y="814064"/>
            <a:ext cx="3204065" cy="214162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29952" t="59515" r="20880" b="7566"/>
          <a:stretch/>
        </p:blipFill>
        <p:spPr>
          <a:xfrm>
            <a:off x="1309521" y="3001879"/>
            <a:ext cx="3204065" cy="207752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กล่องข้อความ 3"/>
          <p:cNvSpPr txBox="1"/>
          <p:nvPr/>
        </p:nvSpPr>
        <p:spPr>
          <a:xfrm>
            <a:off x="2633322" y="1318242"/>
            <a:ext cx="96219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3291050" y="3259806"/>
            <a:ext cx="96219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0" y="-1693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ลักษณะทางกายภาพของคลื่น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86" y="80821"/>
            <a:ext cx="635491" cy="635491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4456403" y="3876680"/>
            <a:ext cx="146906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-24071" y="1643999"/>
            <a:ext cx="1333592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แนวปกติเมื่อไม่มีคลื่น</a:t>
            </a:r>
            <a:endParaRPr lang="th-TH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-1" y="3785618"/>
            <a:ext cx="1309521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แนวปกติเมื่อไม่มีคลื่น</a:t>
            </a:r>
            <a:endParaRPr lang="th-TH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4456403" y="1767431"/>
            <a:ext cx="146906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0" y="740651"/>
            <a:ext cx="130952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ระยะในแนวดิ่ง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(m)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1478431" y="2554364"/>
            <a:ext cx="434467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รบกวนตัวกลางของคลื่นด้วยพลังงานน้อย คลื่นมีแอพลิจูดต่ำ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1478430" y="4689925"/>
            <a:ext cx="436874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รบกวนตัวกลางของคลื่นด้วยพลังงานมาก คลื่นมีแอพลิจูดสูง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925472" y="742091"/>
            <a:ext cx="3335469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5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แอมพลิจูดของคลื่น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จะขึ้นอยู่กับพลังงานที่ใช้ในการรบกวนตัวกลาง เช่น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ถ้าให้ก้อนหินกระทบผิวน้ำด้วยอัตราเร็วหรือพลังงาน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ที่เพิ่มขึ้น หรือถ้าสะบัดสปริงให้มีช่องกว้างของการสะบัดมากขึ้น คลื่นก็จะมีแอมพลิจูดสูงขึ้นด้วย</a:t>
            </a:r>
          </a:p>
        </p:txBody>
      </p:sp>
    </p:spTree>
    <p:extLst>
      <p:ext uri="{BB962C8B-B14F-4D97-AF65-F5344CB8AC3E}">
        <p14:creationId xmlns:p14="http://schemas.microsoft.com/office/powerpoint/2010/main" val="163499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12" y="1043964"/>
            <a:ext cx="5737582" cy="220071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108285" y="132004"/>
            <a:ext cx="9035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 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56514" y="3244681"/>
            <a:ext cx="7619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สันคลื่นและท้องคลื่นอยู่ตำแหน่งใด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คำตอบ...........................................................................................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คลื่นที่เกิดขึ้นมีแอมพลิจูดและความยาวคลื่นเป็นเท่าใด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คำตอบ............................................................................................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68651" y="593852"/>
            <a:ext cx="5157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&gt;&gt;&gt;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คลื่นที่เกิดขึ้นบนผิวน้ำแห่งหนึ่งเป็นดังภาพ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&lt;&lt;&lt;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12" y="55164"/>
            <a:ext cx="574508" cy="5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96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936" y="1019900"/>
            <a:ext cx="5737582" cy="220071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397042" y="139331"/>
            <a:ext cx="9035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 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56514" y="3244681"/>
            <a:ext cx="68189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สันคลื่นและท้องคลื่นอยู่ตำแหน่งใด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คลื่นที่เกิดขึ้นมีแอมพลิจูดและความยาวคลื่นเป็นเท่าใด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68651" y="593852"/>
            <a:ext cx="5157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&gt;&gt;&gt;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คลื่นที่เกิดขึ้นบนผิวน้ำแห่งหนึ่งเป็นดังภาพ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&lt;&lt;&lt;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13810" y="3654861"/>
            <a:ext cx="5889665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สันคลื่นอยู่ตำแหน่ง P T และ X ท้องคลื่นอยู่ตำแหน่ง R และ V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213810" y="4620280"/>
            <a:ext cx="6436204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แอมพลิจูดมีขนาด 2 เซนติเมตร ความยาวคลื่นมีขนาด 6 เซนติเมตร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92" y="20445"/>
            <a:ext cx="600096" cy="6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7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715337D-DB27-70BB-6281-F6ECC19D8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" y="66546"/>
            <a:ext cx="9131769" cy="50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0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7042" y="203324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61738" y="2731479"/>
            <a:ext cx="8482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เพราะเหตุใด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คลื่นสึนามิที่มีแอมพลิจูดสูง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จึงสามารถทำความเสียหายให้กับชีวิตและทรัพย์สินริมชายฝั่งทะเลได้มาก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คำตอบ...............................................................................................</a:t>
            </a:r>
          </a:p>
        </p:txBody>
      </p:sp>
      <p:pic>
        <p:nvPicPr>
          <p:cNvPr id="11266" name="Picture 2" descr="ย้อนรอย 15 ปี 26 ธันวาคม 2547 สึนามิ คลื่นยักษ์กลืนชีวิต » Spring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86" y="883446"/>
            <a:ext cx="3062886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นักวิจัยญี่ปุ่นพบวิธีต่อสู้กับคลื่นสึนามิ ด้วย คลื่นแรงโน้มถ่วง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447"/>
            <a:ext cx="3230386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น้ำตาไหลเป็นทะเล... 1 ทศวรรษ 'สึนามิ' ฝันร้ายของคนไทยที่ไม่จาง!!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"/>
          <a:stretch/>
        </p:blipFill>
        <p:spPr bwMode="auto">
          <a:xfrm>
            <a:off x="6293273" y="883446"/>
            <a:ext cx="2850728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14" y="103697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46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85011" y="190948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</a:t>
            </a:r>
            <a:r>
              <a: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30869" y="2652486"/>
            <a:ext cx="84822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เพราะเหตุใด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คลื่นสึนามิที่มีแอมพลิจูดสูง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จึงสามารถทำความเสียหายให้กับชีวิตและทรัพย์สินริมชายฝั่งทะเลได้มาก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</a:t>
            </a:r>
          </a:p>
        </p:txBody>
      </p:sp>
      <p:pic>
        <p:nvPicPr>
          <p:cNvPr id="11266" name="Picture 2" descr="ย้อนรอย 15 ปี 26 ธันวาคม 2547 สึนามิ คลื่นยักษ์กลืนชีวิต » Spring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86" y="883446"/>
            <a:ext cx="3062886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นักวิจัยญี่ปุ่นพบวิธีต่อสู้กับคลื่นสึนามิ ด้วย คลื่นแรงโน้มถ่วง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447"/>
            <a:ext cx="3230386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น้ำตาไหลเป็นทะเล... 1 ทศวรรษ 'สึนามิ' ฝันร้ายของคนไทยที่ไม่จาง!!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"/>
          <a:stretch/>
        </p:blipFill>
        <p:spPr bwMode="auto">
          <a:xfrm>
            <a:off x="6293273" y="883446"/>
            <a:ext cx="2850728" cy="17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539139" y="3714314"/>
            <a:ext cx="7368585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พลังงานของคลื่นกลขึ้นอยู่กับแอมพลิจูด ดังนั้นคลื่นสึนามิที่มีแอมพลิจูดสูง </a:t>
            </a:r>
          </a:p>
          <a:p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จึงมีพลังงานมาก สามารถทำความเสียหายให้กับชีวิตและทรัพย์สินริม</a:t>
            </a:r>
          </a:p>
          <a:p>
            <a:r>
              <a:rPr 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ชายฝั่งทะเล ได้มากระยะในแนวระดับ (cm)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4" y="114405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27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C692131-2148-B3D1-CC58-3DB5414D3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068"/>
          <a:stretch/>
        </p:blipFill>
        <p:spPr>
          <a:xfrm>
            <a:off x="1320800" y="406479"/>
            <a:ext cx="6895888" cy="204077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AB26317-EF8C-ABCF-CE13-74A41129C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8"/>
          <a:stretch/>
        </p:blipFill>
        <p:spPr>
          <a:xfrm>
            <a:off x="1320800" y="2899452"/>
            <a:ext cx="6895888" cy="20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6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9686CFF-2259-8F66-154E-1DAAB728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724"/>
            <a:ext cx="9144000" cy="418605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2664B8A-045E-3B55-9630-2DC333F60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765" t="2487" r="4200"/>
          <a:stretch/>
        </p:blipFill>
        <p:spPr>
          <a:xfrm>
            <a:off x="6139544" y="4043124"/>
            <a:ext cx="1531257" cy="854551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489668C-B4C0-F85E-38EC-5E21DAD2DD08}"/>
              </a:ext>
            </a:extLst>
          </p:cNvPr>
          <p:cNvSpPr txBox="1"/>
          <p:nvPr/>
        </p:nvSpPr>
        <p:spPr>
          <a:xfrm>
            <a:off x="3556000" y="4470400"/>
            <a:ext cx="2169886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รอบ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=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ลูกคลื่น</a:t>
            </a:r>
          </a:p>
        </p:txBody>
      </p:sp>
    </p:spTree>
    <p:extLst>
      <p:ext uri="{BB962C8B-B14F-4D97-AF65-F5344CB8AC3E}">
        <p14:creationId xmlns:p14="http://schemas.microsoft.com/office/powerpoint/2010/main" val="27824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-1693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ลักษณะทางกายภาพของคลื่น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86" y="80821"/>
            <a:ext cx="635491" cy="63549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/>
          <a:srcRect l="11994" t="5824" r="6877" b="58366"/>
          <a:stretch/>
        </p:blipFill>
        <p:spPr>
          <a:xfrm>
            <a:off x="778040" y="911818"/>
            <a:ext cx="3167476" cy="184491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/>
          <a:srcRect l="11994" t="58030" r="6877" b="7023"/>
          <a:stretch/>
        </p:blipFill>
        <p:spPr>
          <a:xfrm>
            <a:off x="778040" y="3286126"/>
            <a:ext cx="3167476" cy="180046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6" name="กล่องข้อความ 5"/>
          <p:cNvSpPr txBox="1"/>
          <p:nvPr/>
        </p:nvSpPr>
        <p:spPr>
          <a:xfrm>
            <a:off x="3685309" y="594540"/>
            <a:ext cx="220940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 = 1 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วินาที</a:t>
            </a:r>
          </a:p>
          <a:p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 3 รอบต่อวินาที </a:t>
            </a:r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(Hz)</a:t>
            </a:r>
            <a:endParaRPr lang="th-TH" sz="20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3685309" y="2966531"/>
            <a:ext cx="237636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 = 1 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วินาที</a:t>
            </a:r>
          </a:p>
          <a:p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 6 รอบต่อวินาที </a:t>
            </a:r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(Hz)</a:t>
            </a:r>
            <a:endParaRPr lang="th-TH" sz="20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181750" y="573264"/>
            <a:ext cx="13435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ระยะในแนวดิ่ง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(m)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181750" y="2981920"/>
            <a:ext cx="13435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ระยะในแนวดิ่ง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(m)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3945514" y="1672034"/>
            <a:ext cx="154088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926541" y="3993163"/>
            <a:ext cx="154088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ระยะในแนวระดับ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(m)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1064146" y="2366739"/>
            <a:ext cx="341290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ความถี่คลื่นน้อย ลูกคลื่นน้อย ความยาวคลื่นมาก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1064146" y="4685395"/>
            <a:ext cx="326111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ความถี่คลื่นมาก ลูกคลื่นมาก ความยาวคลื่นสั้น</a:t>
            </a:r>
            <a:endParaRPr lang="th-TH" sz="20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998962" y="989439"/>
            <a:ext cx="296328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5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ความถี่คลื่น </a:t>
            </a:r>
            <a:r>
              <a:rPr lang="en-US" sz="45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(f)</a:t>
            </a:r>
            <a:r>
              <a:rPr lang="th-TH" sz="45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จำนวนรอบที่ตัวกลางสั่นครบรอบหรือจำนวนลูกคลื่นที่เคลื่อนที่ผ่านจุดจุดหนึ่งในตัวกลางใน 1 วินาที </a:t>
            </a:r>
          </a:p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มีหน่วยเป็น </a:t>
            </a:r>
            <a:r>
              <a:rPr lang="th-TH" sz="3000" b="1" dirty="0">
                <a:highlight>
                  <a:srgbClr val="FFFF00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รอบต่อวินาที</a:t>
            </a:r>
          </a:p>
          <a:p>
            <a:r>
              <a:rPr lang="th-TH" sz="3000" b="1" dirty="0">
                <a:highlight>
                  <a:srgbClr val="FFFF00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หรือเฮิรตซ์ </a:t>
            </a:r>
            <a:r>
              <a:rPr lang="en-US" sz="3000" b="1" dirty="0">
                <a:highlight>
                  <a:srgbClr val="FFFF00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(Hz)</a:t>
            </a:r>
            <a:endParaRPr lang="th-TH" sz="3000" b="1" dirty="0">
              <a:highlight>
                <a:srgbClr val="FFFF00"/>
              </a:highligh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73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1E323C6-F675-246B-3CAC-27B3C3BCC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0879" y="89663"/>
            <a:ext cx="4622242" cy="217714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61C9A39-B711-B3EF-4A15-DD031A578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138" y="2419278"/>
            <a:ext cx="6903723" cy="97286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115CD55-E49E-8BD7-FAAF-7720B0FAE0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3413" t="73650" r="18183" b="4621"/>
          <a:stretch/>
        </p:blipFill>
        <p:spPr>
          <a:xfrm>
            <a:off x="2260879" y="3544610"/>
            <a:ext cx="4742208" cy="15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>
            <a:off x="0" y="1337299"/>
            <a:ext cx="9144000" cy="38126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สี่เหลี่ยมผืนผ้า 2"/>
          <p:cNvSpPr/>
          <p:nvPr/>
        </p:nvSpPr>
        <p:spPr>
          <a:xfrm rot="936021">
            <a:off x="91426" y="1760067"/>
            <a:ext cx="8811521" cy="1967853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0996755"/>
              </a:avLst>
            </a:prstTxWarp>
            <a:spAutoFit/>
          </a:bodyPr>
          <a:lstStyle/>
          <a:p>
            <a:r>
              <a:rPr lang="th-TH" sz="8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 คลื่น คลื่น คลื่น คลื่น คลื่น คลื่น คลื่น คลื่น  </a:t>
            </a:r>
            <a:endParaRPr lang="th-TH" sz="8000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293478" y="189565"/>
            <a:ext cx="17059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</a:t>
            </a:r>
            <a:endParaRPr lang="th-TH" sz="9600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79239" y="1073155"/>
            <a:ext cx="15343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wave</a:t>
            </a:r>
            <a:endParaRPr lang="th-TH" sz="6000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 rot="848061">
            <a:off x="-35257" y="2721762"/>
            <a:ext cx="9214514" cy="1469750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071846"/>
              </a:avLst>
            </a:prstTxWarp>
            <a:spAutoFit/>
          </a:bodyPr>
          <a:lstStyle/>
          <a:p>
            <a:r>
              <a:rPr lang="th-TH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</a:t>
            </a:r>
            <a:r>
              <a:rPr lang="th-TH" altLang="ko-KR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</a:t>
            </a:r>
            <a:r>
              <a:rPr lang="th-TH" altLang="ko-KR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(mechanical wave)</a:t>
            </a:r>
            <a:r>
              <a:rPr lang="th-TH" altLang="ko-KR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&amp; </a:t>
            </a:r>
            <a:r>
              <a:rPr lang="th-TH" altLang="ko-KR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</a:t>
            </a:r>
            <a:r>
              <a:rPr lang="th-TH" altLang="ko-KR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แม่เหล็กไฟฟ้า</a:t>
            </a:r>
            <a:r>
              <a:rPr lang="en-US" altLang="ko-KR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(electromagnetic wave)</a:t>
            </a:r>
            <a:endParaRPr lang="ko-KR" alt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0193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0624" y="272974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8758" y="950906"/>
            <a:ext cx="874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นักเรียนใช้ดินสอแตะผิวหน้าของน้ำที่จุด A แล้วสังเกตพบว่าเกิดคลื่นเคลื่อนที่จากจุด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A ไป B และพบว่าเม็ดโฟมที่อยู่บนผิวน้ำเคลื่อนที่ขึ้นลงในแนวดิ่ง ดังภาพ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09" y="1841811"/>
            <a:ext cx="5583409" cy="167586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7" name="สี่เหลี่ยมผืนผ้า 6"/>
          <p:cNvSpPr/>
          <p:nvPr/>
        </p:nvSpPr>
        <p:spPr>
          <a:xfrm>
            <a:off x="672662" y="3580878"/>
            <a:ext cx="82716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โจทย์ถามว่า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ถ้าพบว่า ในเวลา 5 วินาที เม็ดโฟมเคลื่อนที่ขึ้นลงครบ 8 รอบพอดี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คลื่นดังกล่าวมีความถี่เท่าใด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คำตอบ................................................................................................................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92" y="204948"/>
            <a:ext cx="745958" cy="74595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5011295-495C-99CD-C3AF-FCFF5D04C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8926" y="4110115"/>
            <a:ext cx="3733992" cy="5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1565" y="254105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49051" y="893613"/>
            <a:ext cx="8120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นักเรียนใช้ดินสอแตะผิวหน้าของน้ำที่จุด A แล้วสังเกตพบว่าเกิดคลื่นเคลื่อนที่จากจุด A ไป B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และพบว่าเม็ดโฟมที่อยู่บนผิวน้ำเคลื่อนที่ขึ้นลงในแนวดิ่ง ดังภาพ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2992" r="2333"/>
          <a:stretch/>
        </p:blipFill>
        <p:spPr>
          <a:xfrm>
            <a:off x="78703" y="1772882"/>
            <a:ext cx="3729790" cy="118247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7" name="สี่เหลี่ยมผืนผ้า 6"/>
          <p:cNvSpPr/>
          <p:nvPr/>
        </p:nvSpPr>
        <p:spPr>
          <a:xfrm>
            <a:off x="30572" y="3051466"/>
            <a:ext cx="38260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โจทย์ถามว่า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ถ้าพบว่า ในเวลา 5 วินาที เม็ดโฟมเคลื่อนที่ขึ้นลงครบ 8 รอบพอดี </a:t>
            </a:r>
          </a:p>
          <a:p>
            <a:pPr algn="ctr"/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คลื่นดังกล่าวมีความถี่เท่าใด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808493" y="1808226"/>
            <a:ext cx="550367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แนวคำตอบ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ความถี่คือจำนวนรอบที่ตัวกลางสั่นครบรอบ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ในเวลา 1 วินาที 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ดังนั้นหาความถี่ของคลื่นได้จาก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ความถี่ของคลื่น = จำนวนรอบที่ตัวกลางสั่นครบรอบ/เวลา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= 8 รอบ/5 วินาที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= 1.6 รอบต่อวินาที</a:t>
            </a:r>
          </a:p>
          <a:p>
            <a:r>
              <a:rPr lang="th-TH" sz="2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คลื่นน้ำนี้มีความถี่เป็น 1.6 รอบต่อวินาที หรือ 1.6 เฮิรตซ์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02" y="75463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8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6985" y="336310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1161048"/>
            <a:ext cx="9431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โจทย์ถามว่า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ถ้านักเรียนสะบัดสปริงอย่างต่อเนื่องให้เกิดคลื่นตามขวาง เมื่อเวลาผ่านไป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2 วินาที สังเกตคลื่นในสปริงที่ เกิดขึ้นได้เป็นดังภาพ คลื่นดังกล่าวมีความถี่เท่าใด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902818" y="4232466"/>
            <a:ext cx="6716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คำตอบ.......คลื่น มีความถี่เท่ากับ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รอบต่อวินาที หรือ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เฮิรตซ์.....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33" y="2115155"/>
            <a:ext cx="5284817" cy="193052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" y="184110"/>
            <a:ext cx="745958" cy="74595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0DBD371-091A-4ED7-01EE-D63067B117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21123" y="2571750"/>
            <a:ext cx="2287905" cy="32508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3C550C2-806C-585D-7381-FD2599D14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444"/>
          <a:stretch/>
        </p:blipFill>
        <p:spPr>
          <a:xfrm>
            <a:off x="7485311" y="2115155"/>
            <a:ext cx="1281905" cy="71123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2FE0166-E52A-4581-68BD-418B8F0025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519"/>
          <a:stretch/>
        </p:blipFill>
        <p:spPr>
          <a:xfrm>
            <a:off x="7485312" y="3013176"/>
            <a:ext cx="1281905" cy="707197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CD9D0C33-2A6E-DFA1-1D5E-461F6BF6E82A}"/>
              </a:ext>
            </a:extLst>
          </p:cNvPr>
          <p:cNvSpPr txBox="1"/>
          <p:nvPr/>
        </p:nvSpPr>
        <p:spPr>
          <a:xfrm>
            <a:off x="449987" y="2942695"/>
            <a:ext cx="117246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cs typeface="+mj-cs"/>
              </a:rPr>
              <a:t>1</a:t>
            </a:r>
            <a:r>
              <a:rPr lang="th-TH" sz="1400" dirty="0">
                <a:solidFill>
                  <a:srgbClr val="FF0000"/>
                </a:solidFill>
                <a:cs typeface="+mj-cs"/>
              </a:rPr>
              <a:t> ลูกคลื่น </a:t>
            </a:r>
            <a:r>
              <a:rPr lang="en-US" sz="1400" dirty="0">
                <a:solidFill>
                  <a:srgbClr val="FF0000"/>
                </a:solidFill>
                <a:cs typeface="+mj-cs"/>
              </a:rPr>
              <a:t>= 1 </a:t>
            </a:r>
            <a:r>
              <a:rPr lang="th-TH" sz="1400" dirty="0">
                <a:solidFill>
                  <a:srgbClr val="FF0000"/>
                </a:solidFill>
                <a:cs typeface="+mj-cs"/>
              </a:rPr>
              <a:t>รอบ</a:t>
            </a:r>
          </a:p>
        </p:txBody>
      </p:sp>
    </p:spTree>
    <p:extLst>
      <p:ext uri="{BB962C8B-B14F-4D97-AF65-F5344CB8AC3E}">
        <p14:creationId xmlns:p14="http://schemas.microsoft.com/office/powerpoint/2010/main" val="316357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103697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ลักษณะทางกายภาพของคลื่น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353583" y="781953"/>
            <a:ext cx="4415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โจทย์ถามว่า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ถ้านักเรียนสะบัดสปริงอย่างต่อเนื่องให้เกิดคลื่นตามขวาง เมื่อเวลาผ่านไป 2 วินาที สังเกตคลื่นในสปริงที่ เกิดขึ้นได้เป็นดังภาพ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คลื่นดังกล่าวมีความถี่เท่าใด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66468" y="2250400"/>
            <a:ext cx="710270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แนวคำตอบ</a:t>
            </a:r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ความถี่คือจำนวนรอบที่ตัวกลางสั่นครบรอบในเวลา 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1 วินาที จากภาพ ในเวลา 2 วินาที มีจำนวนลูกคลื่น 6 ลูกคลื่น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ดังนั้นหาความถี่ของคลื่นได้จาก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ความถี่ของคลื่น = จำนวนรอบที่ตัวกลางสั่นครบรอบ/เวลา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= 6 รอบ/2 วินาที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= 3 รอบต่อวินาที</a:t>
            </a:r>
          </a:p>
          <a:p>
            <a:r>
              <a:rPr lang="th-TH" sz="2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คลื่นสปริงนี้มีความถี่เป็น 3 รอบต่อวินาที หรือ 3 เฮิรตซ์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27" y="781953"/>
            <a:ext cx="3932479" cy="143652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2" y="4070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04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1532BB4-A7B8-A8E5-6B81-6828B9945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5335" y="0"/>
            <a:ext cx="4724643" cy="204480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ACCF27D-41AD-B097-C7C7-B7BF7B9EC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2143" t="57002" r="13968" b="20847"/>
          <a:stretch/>
        </p:blipFill>
        <p:spPr>
          <a:xfrm>
            <a:off x="835004" y="2206171"/>
            <a:ext cx="7100681" cy="1197429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F9C4177-EFA5-CAE4-9C68-8BF9DB496A41}"/>
              </a:ext>
            </a:extLst>
          </p:cNvPr>
          <p:cNvSpPr txBox="1"/>
          <p:nvPr/>
        </p:nvSpPr>
        <p:spPr>
          <a:xfrm>
            <a:off x="7855856" y="2206171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จงหาคาบ</a:t>
            </a:r>
            <a:r>
              <a:rPr lang="en-US" sz="32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endParaRPr lang="th-TH" sz="32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47C8E15-2849-0D3A-93EC-8AF98305F5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9048" t="77848" r="10079" b="4480"/>
          <a:stretch/>
        </p:blipFill>
        <p:spPr>
          <a:xfrm>
            <a:off x="2459242" y="3579478"/>
            <a:ext cx="4119356" cy="13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90AAD62-586F-BC33-290F-E1F72B1D0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h-TH" sz="53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สรุปคลื่นกล</a:t>
            </a:r>
            <a:b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E1EF07A-6545-2C1D-ED15-C1FD34F25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286" y="1442267"/>
            <a:ext cx="7188569" cy="34926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A2B1155-C87D-B1EC-BE7D-3795CC47C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789" y="273844"/>
            <a:ext cx="640135" cy="63403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C8C7A7E-9B62-859F-DDE3-D545CD5B0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77" y="273843"/>
            <a:ext cx="640135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66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lectromagnetic radiation exam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26915" r="19308" b="40658"/>
          <a:stretch/>
        </p:blipFill>
        <p:spPr bwMode="auto">
          <a:xfrm rot="16200000">
            <a:off x="-1224213" y="1224212"/>
            <a:ext cx="5143501" cy="2695073"/>
          </a:xfrm>
          <a:prstGeom prst="flowChartMerg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900991" y="1624264"/>
            <a:ext cx="794084" cy="1769623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2" descr="Electromagnetic radiation exam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26915" r="19308" b="40658"/>
          <a:stretch/>
        </p:blipFill>
        <p:spPr bwMode="auto">
          <a:xfrm rot="5400000" flipH="1">
            <a:off x="5237952" y="1224214"/>
            <a:ext cx="5143501" cy="2695073"/>
          </a:xfrm>
          <a:prstGeom prst="flowChartMerg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6496897" y="1624264"/>
            <a:ext cx="794084" cy="1769624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647111" y="1520321"/>
            <a:ext cx="58495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</a:t>
            </a:r>
            <a:endParaRPr lang="th-TH" sz="8800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767435" y="2380815"/>
            <a:ext cx="57294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54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r>
              <a:rPr lang="th-TH" sz="54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lectromagnetic waves) </a:t>
            </a:r>
            <a:endParaRPr lang="en-US" altLang="ko-KR" sz="54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39" y="3234675"/>
            <a:ext cx="1831527" cy="18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9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lectromagnetic radiation examp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26915" r="19308" b="40658"/>
          <a:stretch/>
        </p:blipFill>
        <p:spPr bwMode="auto">
          <a:xfrm rot="16200000">
            <a:off x="-1224213" y="1224212"/>
            <a:ext cx="5143501" cy="2695073"/>
          </a:xfrm>
          <a:prstGeom prst="flowChartMerg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900991" y="1624264"/>
            <a:ext cx="794084" cy="1769623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311339" y="332296"/>
            <a:ext cx="7938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 </a:t>
            </a: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lectromagnetic waves) 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087827" y="1336297"/>
            <a:ext cx="67056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sz="30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คลื่นที่ไม่อาศัยตัวกลาง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ในการเคลื่อนที่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</a:t>
            </a:r>
            <a:r>
              <a:rPr lang="th-TH" sz="30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อาศัยการเหนี่ยวนำสนามแม่เหล็กและสนามไฟฟ้าต่อเนื่อง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เป็นทอดๆ เพื่อส่งผ่านพลังงานที่หนึ่งไปยังอีกที่หนึ่ง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เคลื่อนที่ในสุญญากาศด้วยอัตราเร็วเท่ากัน แต่จะเคลื่อนที่ด้วยอัตราเร็วต่างกันในตัวกลางอื่น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คลื่นแม่เหล็กไฟฟ้าแบ่งออกเป็นช่วงความถี่ต่าง ๆ เรียกว่า </a:t>
            </a:r>
            <a:r>
              <a:rPr lang="th-TH" sz="30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สเปกตรัมของคลื่นแม่เหล็กไฟฟ้า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8" y="202075"/>
            <a:ext cx="727055" cy="7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16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900991" y="1624264"/>
            <a:ext cx="794084" cy="1769623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66805" y="333786"/>
            <a:ext cx="5500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แหล่งกำเนิดคลื่นแม่เหล็กไฟฟ้า 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80" y="220144"/>
            <a:ext cx="727055" cy="727055"/>
          </a:xfrm>
          <a:prstGeom prst="rect">
            <a:avLst/>
          </a:prstGeom>
        </p:spPr>
      </p:pic>
      <p:pic>
        <p:nvPicPr>
          <p:cNvPr id="23554" name="Picture 2" descr="ดวงอาทิตย์ - Lokdaras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7" y="1202696"/>
            <a:ext cx="4065203" cy="254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4190575" y="1082530"/>
            <a:ext cx="4953425" cy="285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6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</a:t>
            </a:r>
            <a:r>
              <a:rPr lang="th-TH" sz="2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แหล่งกำเนิดคลื่นแม่เหล็กไฟฟ้าที่สำคัญของโลกคือ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ดวงอาทิตย์ ซึ่งจะแผ่คลื่นแม่เหล็กไฟฟ้าที่มีความถี่ต่อเนื่องเป็นช่วงกว้างมาก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6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</a:t>
            </a:r>
            <a:r>
              <a:rPr lang="th-TH" sz="2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คลื่นแม่เหล็กไฟฟ้าที่มีความถี่มากจะมีความยาวคลื่นสั้น โดยมีช่วงความยาวคลื่นตั้งแต่ 10-12 เมตร จนถึงมากกว่า 10 เมตร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20717" y="4004549"/>
            <a:ext cx="8754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คลื่นแม่เหล็กไฟฟ้าแบ่งออกเป็นช่วงความถี่ต่าง ๆ เรียกว่า </a:t>
            </a:r>
          </a:p>
          <a:p>
            <a:pPr algn="ctr"/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สเปกตรัมของคลื่นแม่เหล็กไฟฟ้า (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electromagnetic spectrum)</a:t>
            </a:r>
            <a:r>
              <a:rPr lang="en-US" sz="3200" dirty="0">
                <a:solidFill>
                  <a:srgbClr val="C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28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956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900991" y="1624264"/>
            <a:ext cx="794084" cy="1769623"/>
          </a:xfrm>
          <a:prstGeom prst="rect">
            <a:avLst/>
          </a:prstGeom>
          <a:solidFill>
            <a:srgbClr val="82B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04114" y="105257"/>
            <a:ext cx="5605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สเปกตรัมของคลื่นแม่เหล็กไฟฟ้า</a:t>
            </a:r>
            <a:endParaRPr lang="en-US" altLang="ko-KR" sz="4400" b="1" u="sng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86" y="64966"/>
            <a:ext cx="727055" cy="727055"/>
          </a:xfrm>
          <a:prstGeom prst="rect">
            <a:avLst/>
          </a:prstGeom>
        </p:spPr>
      </p:pic>
      <p:pic>
        <p:nvPicPr>
          <p:cNvPr id="6" name="รูปภาพ 5" descr="C:\Users\LENOVO\Documents\Originals\Image_20200511_0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36974" r="11433" b="36162"/>
          <a:stretch/>
        </p:blipFill>
        <p:spPr bwMode="auto">
          <a:xfrm rot="10800000">
            <a:off x="1090166" y="883233"/>
            <a:ext cx="6958960" cy="3153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68166" y="4057852"/>
            <a:ext cx="884348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แต่ละช่วงความถี่มีชื่อเรียกต่างกัน ได้แก่ คลื่นวิทยุ ไมโครเวฟ อินฟราเรด แสง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อัลตราไวโอเลต รังสีเอกซ์ และรังสีแกมมา ดังภาพ  </a:t>
            </a:r>
            <a:endParaRPr lang="en-US" sz="18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92590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/>
          <p:nvPr/>
        </p:nvGrpSpPr>
        <p:grpSpPr>
          <a:xfrm>
            <a:off x="194125" y="788529"/>
            <a:ext cx="1068369" cy="3696329"/>
            <a:chOff x="4058860" y="987781"/>
            <a:chExt cx="1052368" cy="3696329"/>
          </a:xfrm>
        </p:grpSpPr>
        <p:sp>
          <p:nvSpPr>
            <p:cNvPr id="4" name="Rectangle 8"/>
            <p:cNvSpPr/>
            <p:nvPr/>
          </p:nvSpPr>
          <p:spPr>
            <a:xfrm rot="36931">
              <a:off x="4276045" y="3801165"/>
              <a:ext cx="592195" cy="863021"/>
            </a:xfrm>
            <a:custGeom>
              <a:avLst/>
              <a:gdLst/>
              <a:ahLst/>
              <a:cxnLst/>
              <a:rect l="l" t="t" r="r" b="b"/>
              <a:pathLst>
                <a:path w="1802378" h="1800199">
                  <a:moveTo>
                    <a:pt x="0" y="0"/>
                  </a:moveTo>
                  <a:lnTo>
                    <a:pt x="1802378" y="0"/>
                  </a:lnTo>
                  <a:lnTo>
                    <a:pt x="1802378" y="289727"/>
                  </a:lnTo>
                  <a:lnTo>
                    <a:pt x="1801366" y="289727"/>
                  </a:lnTo>
                  <a:lnTo>
                    <a:pt x="901188" y="1800199"/>
                  </a:lnTo>
                  <a:lnTo>
                    <a:pt x="1012" y="289727"/>
                  </a:lnTo>
                  <a:lnTo>
                    <a:pt x="0" y="289727"/>
                  </a:lnTo>
                  <a:lnTo>
                    <a:pt x="0" y="28803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0000"/>
                    <a:lumOff val="30000"/>
                  </a:schemeClr>
                </a:gs>
                <a:gs pos="100000">
                  <a:schemeClr val="accent2">
                    <a:lumMod val="70000"/>
                    <a:lumOff val="3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Rectangle 8"/>
            <p:cNvSpPr/>
            <p:nvPr/>
          </p:nvSpPr>
          <p:spPr>
            <a:xfrm>
              <a:off x="4468857" y="3793500"/>
              <a:ext cx="200342" cy="872829"/>
            </a:xfrm>
            <a:custGeom>
              <a:avLst/>
              <a:gdLst>
                <a:gd name="connsiteX0" fmla="*/ 0 w 1359043"/>
                <a:gd name="connsiteY0" fmla="*/ 0 h 1813992"/>
                <a:gd name="connsiteX1" fmla="*/ 1359043 w 1359043"/>
                <a:gd name="connsiteY1" fmla="*/ 0 h 1813992"/>
                <a:gd name="connsiteX2" fmla="*/ 1359043 w 1359043"/>
                <a:gd name="connsiteY2" fmla="*/ 212596 h 1813992"/>
                <a:gd name="connsiteX3" fmla="*/ 806822 w 1359043"/>
                <a:gd name="connsiteY3" fmla="*/ 1813992 h 1813992"/>
                <a:gd name="connsiteX4" fmla="*/ 1012 w 1359043"/>
                <a:gd name="connsiteY4" fmla="*/ 289727 h 1813992"/>
                <a:gd name="connsiteX5" fmla="*/ 0 w 1359043"/>
                <a:gd name="connsiteY5" fmla="*/ 289727 h 1813992"/>
                <a:gd name="connsiteX6" fmla="*/ 0 w 1359043"/>
                <a:gd name="connsiteY6" fmla="*/ 288030 h 1813992"/>
                <a:gd name="connsiteX7" fmla="*/ 0 w 1359043"/>
                <a:gd name="connsiteY7" fmla="*/ 0 h 1813992"/>
                <a:gd name="connsiteX0" fmla="*/ 0 w 1359043"/>
                <a:gd name="connsiteY0" fmla="*/ 0 h 1820658"/>
                <a:gd name="connsiteX1" fmla="*/ 1359043 w 1359043"/>
                <a:gd name="connsiteY1" fmla="*/ 0 h 1820658"/>
                <a:gd name="connsiteX2" fmla="*/ 1359043 w 1359043"/>
                <a:gd name="connsiteY2" fmla="*/ 212596 h 1820658"/>
                <a:gd name="connsiteX3" fmla="*/ 720119 w 1359043"/>
                <a:gd name="connsiteY3" fmla="*/ 1820658 h 1820658"/>
                <a:gd name="connsiteX4" fmla="*/ 1012 w 1359043"/>
                <a:gd name="connsiteY4" fmla="*/ 289727 h 1820658"/>
                <a:gd name="connsiteX5" fmla="*/ 0 w 1359043"/>
                <a:gd name="connsiteY5" fmla="*/ 289727 h 1820658"/>
                <a:gd name="connsiteX6" fmla="*/ 0 w 1359043"/>
                <a:gd name="connsiteY6" fmla="*/ 288030 h 1820658"/>
                <a:gd name="connsiteX7" fmla="*/ 0 w 1359043"/>
                <a:gd name="connsiteY7" fmla="*/ 0 h 182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9043" h="1820658">
                  <a:moveTo>
                    <a:pt x="0" y="0"/>
                  </a:moveTo>
                  <a:lnTo>
                    <a:pt x="1359043" y="0"/>
                  </a:lnTo>
                  <a:lnTo>
                    <a:pt x="1359043" y="212596"/>
                  </a:lnTo>
                  <a:lnTo>
                    <a:pt x="720119" y="1820658"/>
                  </a:lnTo>
                  <a:lnTo>
                    <a:pt x="1012" y="289727"/>
                  </a:lnTo>
                  <a:lnTo>
                    <a:pt x="0" y="289727"/>
                  </a:lnTo>
                  <a:lnTo>
                    <a:pt x="0" y="28803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50000"/>
                    <a:lumOff val="5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2"/>
            <p:cNvSpPr/>
            <p:nvPr/>
          </p:nvSpPr>
          <p:spPr>
            <a:xfrm>
              <a:off x="4291066" y="1891296"/>
              <a:ext cx="196906" cy="2011393"/>
            </a:xfrm>
            <a:custGeom>
              <a:avLst/>
              <a:gdLst/>
              <a:ahLst/>
              <a:cxnLst/>
              <a:rect l="l" t="t" r="r" b="b"/>
              <a:pathLst>
                <a:path w="196906" h="2011393">
                  <a:moveTo>
                    <a:pt x="0" y="0"/>
                  </a:moveTo>
                  <a:lnTo>
                    <a:pt x="99616" y="0"/>
                  </a:lnTo>
                  <a:lnTo>
                    <a:pt x="196906" y="63491"/>
                  </a:lnTo>
                  <a:lnTo>
                    <a:pt x="196906" y="2011393"/>
                  </a:lnTo>
                  <a:lnTo>
                    <a:pt x="193201" y="2011393"/>
                  </a:lnTo>
                  <a:cubicBezTo>
                    <a:pt x="183184" y="1954476"/>
                    <a:pt x="144512" y="1912472"/>
                    <a:pt x="98453" y="1912472"/>
                  </a:cubicBezTo>
                  <a:cubicBezTo>
                    <a:pt x="52394" y="1912472"/>
                    <a:pt x="13723" y="1954476"/>
                    <a:pt x="3706" y="2011393"/>
                  </a:cubicBezTo>
                  <a:lnTo>
                    <a:pt x="0" y="201139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" name="Rectangle 2"/>
            <p:cNvSpPr/>
            <p:nvPr/>
          </p:nvSpPr>
          <p:spPr>
            <a:xfrm>
              <a:off x="4486591" y="1953886"/>
              <a:ext cx="196906" cy="1950905"/>
            </a:xfrm>
            <a:custGeom>
              <a:avLst/>
              <a:gdLst/>
              <a:ahLst/>
              <a:cxnLst/>
              <a:rect l="l" t="t" r="r" b="b"/>
              <a:pathLst>
                <a:path w="196906" h="1950905">
                  <a:moveTo>
                    <a:pt x="0" y="0"/>
                  </a:moveTo>
                  <a:lnTo>
                    <a:pt x="101941" y="66527"/>
                  </a:lnTo>
                  <a:lnTo>
                    <a:pt x="196906" y="4552"/>
                  </a:lnTo>
                  <a:lnTo>
                    <a:pt x="196906" y="1950905"/>
                  </a:lnTo>
                  <a:lnTo>
                    <a:pt x="193201" y="1950905"/>
                  </a:lnTo>
                  <a:cubicBezTo>
                    <a:pt x="183184" y="1893988"/>
                    <a:pt x="144512" y="1851984"/>
                    <a:pt x="98453" y="1851984"/>
                  </a:cubicBezTo>
                  <a:cubicBezTo>
                    <a:pt x="52394" y="1851984"/>
                    <a:pt x="13723" y="1893988"/>
                    <a:pt x="3706" y="1950905"/>
                  </a:cubicBezTo>
                  <a:lnTo>
                    <a:pt x="0" y="195090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0"/>
                    <a:lumOff val="50000"/>
                  </a:schemeClr>
                </a:gs>
                <a:gs pos="100000">
                  <a:schemeClr val="accent1">
                    <a:lumMod val="50000"/>
                    <a:lumOff val="5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Rectangle 2"/>
            <p:cNvSpPr/>
            <p:nvPr/>
          </p:nvSpPr>
          <p:spPr>
            <a:xfrm>
              <a:off x="4683483" y="1895514"/>
              <a:ext cx="196906" cy="2011393"/>
            </a:xfrm>
            <a:custGeom>
              <a:avLst/>
              <a:gdLst/>
              <a:ahLst/>
              <a:cxnLst/>
              <a:rect l="l" t="t" r="r" b="b"/>
              <a:pathLst>
                <a:path w="196906" h="2011393">
                  <a:moveTo>
                    <a:pt x="96435" y="0"/>
                  </a:moveTo>
                  <a:lnTo>
                    <a:pt x="196906" y="0"/>
                  </a:lnTo>
                  <a:lnTo>
                    <a:pt x="196906" y="2011393"/>
                  </a:lnTo>
                  <a:lnTo>
                    <a:pt x="193201" y="2011393"/>
                  </a:lnTo>
                  <a:cubicBezTo>
                    <a:pt x="183184" y="1954476"/>
                    <a:pt x="144512" y="1912472"/>
                    <a:pt x="98453" y="1912472"/>
                  </a:cubicBezTo>
                  <a:cubicBezTo>
                    <a:pt x="52394" y="1912472"/>
                    <a:pt x="13723" y="1954476"/>
                    <a:pt x="3706" y="2011393"/>
                  </a:cubicBezTo>
                  <a:lnTo>
                    <a:pt x="0" y="2011393"/>
                  </a:lnTo>
                  <a:lnTo>
                    <a:pt x="0" y="629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Isosceles Triangle 10"/>
            <p:cNvSpPr/>
            <p:nvPr/>
          </p:nvSpPr>
          <p:spPr>
            <a:xfrm rot="10800000">
              <a:off x="4468813" y="4423239"/>
              <a:ext cx="196906" cy="260871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Parallelogram 15"/>
            <p:cNvSpPr/>
            <p:nvPr/>
          </p:nvSpPr>
          <p:spPr>
            <a:xfrm rot="16200000">
              <a:off x="4098945" y="947696"/>
              <a:ext cx="972197" cy="1052368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2843113" y="788530"/>
            <a:ext cx="4093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คำถามก่อนเรียน </a:t>
            </a: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(pre test)</a:t>
            </a:r>
            <a:endParaRPr lang="th-TH" sz="40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36" y="874657"/>
            <a:ext cx="494788" cy="487378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2497141" y="4484858"/>
            <a:ext cx="663844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ที่มา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หนังสือเรียนรายวิชาพื้นฐานวิทยาศาสตร์และเทคโนโลยี ชั้นมัธยมศึกษาปีที่ 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เล่ม 1 ตามหลักสูตร</a:t>
            </a:r>
            <a:endParaRPr lang="en-US" sz="16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แกนกลางการศึกษาขั้นพื้นฐาน พุทธศักราช 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2551 (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ฉบับปรับปรุง พ.ศ. 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2560) </a:t>
            </a:r>
            <a:r>
              <a:rPr lang="th-TH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สสวท. กระทรวงศึกษาธิการ หน้า 94</a:t>
            </a:r>
            <a:r>
              <a:rPr lang="en-US" sz="1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endParaRPr lang="en-US" sz="16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369089" y="1706187"/>
            <a:ext cx="77228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เขียนเครื่องหมาย √ หน้าข้อความที่ถูกต้อง เครื่องหมาย X หน้าข้อความที่ไม่ถูกต้อง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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คลื่นน้ำ คลื่นเสียง และคลื่นในสปริงเป็นคลื่นกลที่ต้องอาศัยตัวกลาง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ในการส่งผ่านพลังงาน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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ความร้อนจากดวงอาทิตย์ส่งผ่านมายังโลกได้โดยไม่อาศัยตัวกลาง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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การแผ่รังสีความร้อนเป็นการส่งผ่านพลังงานแบบอาศัยตัวกลาง</a:t>
            </a:r>
          </a:p>
        </p:txBody>
      </p:sp>
    </p:spTree>
    <p:extLst>
      <p:ext uri="{BB962C8B-B14F-4D97-AF65-F5344CB8AC3E}">
        <p14:creationId xmlns:p14="http://schemas.microsoft.com/office/powerpoint/2010/main" val="2074774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09123" y="222933"/>
            <a:ext cx="5374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พลังงานของคลื่นแม่เหล็กไฟฟ้า 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91" y="78251"/>
            <a:ext cx="727055" cy="727055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4143" y="878774"/>
            <a:ext cx="91440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พลังงานของคลื่นแม่เหล็กไฟฟ้าจะขึ้นอยู่กับความถี่ของคลื่นแม่เหล็กไฟฟ้านั้น ๆ โดยคลื่นแม่เหล็กไฟฟ้า</a:t>
            </a:r>
          </a:p>
          <a:p>
            <a:r>
              <a:rPr lang="th-TH" sz="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ที่มีความถี่สูงจะมีพลังงานมาก จึงสามารถทะลุทะลวงสิ่งกีดขวางได้มากกว่าคลื่นแม่เหล็กไฟฟ้าที่มีความถี่ต่ำ </a:t>
            </a:r>
          </a:p>
          <a:p>
            <a:r>
              <a:rPr lang="th-TH" sz="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มนุษย์นำคลื่นแม่เหล็กไฟฟ้าแต่ละช่วงความถี่ไปใช้ประโยชน์ได้มากมาย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24847" y="1992050"/>
            <a:ext cx="5858795" cy="2790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 descr="คลื่นนนน"/>
          <p:cNvPicPr/>
          <p:nvPr/>
        </p:nvPicPr>
        <p:blipFill rotWithShape="1">
          <a:blip r:embed="rId3">
            <a:clrChange>
              <a:clrFrom>
                <a:srgbClr val="FFF8E8"/>
              </a:clrFrom>
              <a:clrTo>
                <a:srgbClr val="FFF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2287" r="771" b="1630"/>
          <a:stretch/>
        </p:blipFill>
        <p:spPr bwMode="auto">
          <a:xfrm>
            <a:off x="1624848" y="1955693"/>
            <a:ext cx="5749925" cy="2767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216570" y="4783444"/>
            <a:ext cx="8819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 ตัวอย่างการใช้ประโยชน์จากคลื่นแม่เหล็กไฟฟ้า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ที่มา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https://sites.google.com/site/khlunnnn/)</a:t>
            </a:r>
            <a:endParaRPr lang="en-US" sz="20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6006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29429" y="3146910"/>
            <a:ext cx="6542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การใช้คลื่นวิทยุส่งสัญญาณวิทยุ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การใช้คลื่นไมโครเวฟในการอุ่นอาหารหรือทำให้อาหารสุกได้อีกด้วย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การใช้แสงเลเซอร์สำหรับส่งข้อมูลผ่านเส้นใยนำแสง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การใช้รังสีเอกซ์ในการศึกษาโครงสร้างกระดูกภายในร่างกายมนุษย์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แสงยังทำให้เรามองเห็นสิ่งต่าง ๆ รอบตัวได้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48327" y="198571"/>
            <a:ext cx="6653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การใช้ประโยชน์จากคลื่นแม่เหล็กไฟฟ้า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50" y="114347"/>
            <a:ext cx="727055" cy="727055"/>
          </a:xfrm>
          <a:prstGeom prst="rect">
            <a:avLst/>
          </a:prstGeom>
        </p:spPr>
      </p:pic>
      <p:pic>
        <p:nvPicPr>
          <p:cNvPr id="25602" name="Picture 2" descr="Untitled Docu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 b="1037"/>
          <a:stretch/>
        </p:blipFill>
        <p:spPr bwMode="auto">
          <a:xfrm>
            <a:off x="298784" y="968012"/>
            <a:ext cx="8688806" cy="20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/>
          <p:cNvSpPr txBox="1"/>
          <p:nvPr/>
        </p:nvSpPr>
        <p:spPr>
          <a:xfrm>
            <a:off x="298784" y="2631848"/>
            <a:ext cx="86888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คลื่นแม่เหล็กไฟฟ้า  คลื่นวิทยุ  คลื่นโทรศัพท์ คลื่นไมโครเวฟ คลื่นอินฟราเรด แสง รังสีอัลตราไวโอเลต รังสีเอ็กซ์ รังสีแกมมา</a:t>
            </a:r>
          </a:p>
        </p:txBody>
      </p:sp>
    </p:spTree>
    <p:extLst>
      <p:ext uri="{BB962C8B-B14F-4D97-AF65-F5344CB8AC3E}">
        <p14:creationId xmlns:p14="http://schemas.microsoft.com/office/powerpoint/2010/main" val="3023221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29442" y="3568254"/>
            <a:ext cx="96241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คลื่นแม่เหล็กไฟฟ้าที่มีพลังงานสูงก็อาจมีโทษต่อมนุษย์ด้วย เช่น </a:t>
            </a:r>
          </a:p>
          <a:p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รังสีอัลตราไวโอเลตอาจทำให้เกิดมะเร็งผิวหนัง </a:t>
            </a:r>
          </a:p>
          <a:p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รังสีแกมมาอาจทำลายเนื้อเยื่อหรืออาจทำให้เสียชีวิตได้ถ้าได้รับรังสีแกมมาในปริมาณสูง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924910" y="391328"/>
            <a:ext cx="7608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การเกิดโทษต่อมนุษย์จากการใช้คลื่นแม่เหล็กไฟฟ้า</a:t>
            </a:r>
            <a:endParaRPr lang="en-US" altLang="ko-KR" sz="42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3" y="231997"/>
            <a:ext cx="727055" cy="727055"/>
          </a:xfrm>
          <a:prstGeom prst="rect">
            <a:avLst/>
          </a:prstGeom>
        </p:spPr>
      </p:pic>
      <p:grpSp>
        <p:nvGrpSpPr>
          <p:cNvPr id="6" name="กลุ่ม 5"/>
          <p:cNvGrpSpPr/>
          <p:nvPr/>
        </p:nvGrpSpPr>
        <p:grpSpPr>
          <a:xfrm>
            <a:off x="782051" y="1109582"/>
            <a:ext cx="3647574" cy="2431716"/>
            <a:chOff x="192504" y="1079401"/>
            <a:chExt cx="3647574" cy="2431716"/>
          </a:xfrm>
        </p:grpSpPr>
        <p:pic>
          <p:nvPicPr>
            <p:cNvPr id="27650" name="Picture 2" descr="ในภาพอาจจะมี ข้อความพูดว่า &quot;รังสีอัลตราไวโอเลต UV ภัยร้ายใกล้ตัว ผลกระทบต่อผิวหนัง ผลกระทบต่อดวงตา ผลกระทบ ต่อระบบภูมิคุ้มกัน TIP AUTO TECHNIC TIP Tel: 84-656-4555 AUTOTECHNIC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04" y="1079401"/>
              <a:ext cx="3647574" cy="243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2094271" y="3347884"/>
              <a:ext cx="877529" cy="13273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7652" name="Picture 4" descr="http://www.atom.rmutphysics.com/charud/oldnews/0/286/16/2/pic4/main4_clip_image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25" y="1103646"/>
            <a:ext cx="3896228" cy="244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72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01922" y="670016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คำถามทบทวน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คลื่นแม่เหล็กไฟฟ้า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1923" y="1595773"/>
            <a:ext cx="90357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ความถี่ ความยาวคลื่น และพลังงานของคลื่นแม่เหล็กไฟฟ้ามีความสัมพันธ์กันอย่างไร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ตอบ...................................................................................................................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เสียงที่ได้ยินจากเครื่องรับวิทยุเป็นคลื่นกลหรือคลื่นแม่เหล็กไฟฟ้า เพราะเหตุใด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ตอบ...................................................................................................................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81" y="500739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4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248076"/>
            <a:ext cx="9035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เฉลยคำถามทบทวน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</a:t>
            </a:r>
            <a:endParaRPr lang="th-TH" sz="36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8285" y="966599"/>
            <a:ext cx="89274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ความถี่ ความยาวคลื่น และพลังงานของคลื่นแม่เหล็กไฟฟ้ามีความสัมพันธ์กันอย่างไร</a:t>
            </a:r>
          </a:p>
          <a:p>
            <a:r>
              <a:rPr lang="th-TH" sz="32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แนวคำตอบ</a:t>
            </a:r>
          </a:p>
          <a:p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เสียงที่ได้ยินจากเครื่องรับวิทยุเป็นคลื่นกลหรือคลื่นแม่เหล็กไฟฟ้า เพราะเหตุใด</a:t>
            </a:r>
          </a:p>
          <a:p>
            <a:r>
              <a:rPr lang="th-TH" sz="32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แนวคำตอบ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12508" y="1520596"/>
            <a:ext cx="7255041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ความถี่ของคลื่นแม่เหล็กไฟฟ้าจะแปรผกผันกับความยาวคลื่น โดยคลื่นแม่เหล็กไฟฟ้าที่มีความถี่สูงจะมีความยาวคลื่นสั้น ส่วนพลังงานของคลื่นแม่เหล็กไฟฟ้าจะแปรผันตรงกับความถี่ โดยคลื่นแม่เหล็กไฟฟ้าที่มีความถี่สูงหรือความยาวคลื่นสั้นจะมีพลังงานสูง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612508" y="3903998"/>
            <a:ext cx="7255041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เสียงที่ได้ยินจากเครื่องรับวิทยุเป็นคลื่นกลเพราะเสียงต้องอาศัยตัวกลาง</a:t>
            </a:r>
          </a:p>
          <a:p>
            <a:r>
              <a:rPr lang="th-TH" sz="2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ซึ่งเป็นอากาศ ในการส่งผ่านพลังงาน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77" y="145028"/>
            <a:ext cx="745958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09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27" y="61217"/>
            <a:ext cx="6725920" cy="504457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 rot="16200000">
            <a:off x="-1836009" y="2180531"/>
            <a:ext cx="50219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600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ผังมโนทัศน์ในบทเรียนเรื่องคลื่น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40" y="60960"/>
            <a:ext cx="833120" cy="83312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40" y="762000"/>
            <a:ext cx="833120" cy="83312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40" y="1463040"/>
            <a:ext cx="833120" cy="83312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40" y="2164080"/>
            <a:ext cx="833120" cy="83312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20" y="2865120"/>
            <a:ext cx="833120" cy="83312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3545840"/>
            <a:ext cx="833120" cy="83312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0" y="4226560"/>
            <a:ext cx="833120" cy="8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87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-115613" y="23100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8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สรุปคำศัพท์ท้ายบท</a:t>
            </a:r>
            <a:endParaRPr lang="th-TH" sz="8000" dirty="0">
              <a:solidFill>
                <a:schemeClr val="accent1">
                  <a:lumMod val="20000"/>
                  <a:lumOff val="8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6565" y="1470449"/>
            <a:ext cx="88118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คลื่นกล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(mechanical wave)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คลื่นแม่เหล็กไฟฟ้า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(electromagnetic waves)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คลื่นตามขวาง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(transverse wave)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คลื่นตามยาว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(longitudinal wave)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สเปกตรัมของคลื่นแม่เหล็กไฟฟ้า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(electromagnetic spectrum)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775204" y="1450555"/>
            <a:ext cx="34049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สันคลื่น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(crest)</a:t>
            </a:r>
          </a:p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ท้องคลื่น 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(trough)</a:t>
            </a:r>
          </a:p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แอมพลิจูด 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(amplitude)</a:t>
            </a:r>
          </a:p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ความยาวคลื่น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(wavelength)</a:t>
            </a:r>
          </a:p>
          <a:p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 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(frequency)</a:t>
            </a:r>
            <a:endParaRPr lang="th-TH" sz="3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34" y="202216"/>
            <a:ext cx="1320958" cy="132095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87" y="3661212"/>
            <a:ext cx="1251284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96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83E63F3-0251-4CFD-8D9A-5D414694D33A}"/>
              </a:ext>
            </a:extLst>
          </p:cNvPr>
          <p:cNvSpPr/>
          <p:nvPr/>
        </p:nvSpPr>
        <p:spPr>
          <a:xfrm>
            <a:off x="1048836" y="1320481"/>
            <a:ext cx="77284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คู่มือการใช้หลักสูตรกลุ่มสาระการเรียนรู้วิทยาศาสตร์ (ฉบับปรับปรุง พ.ศ. 2560)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ระดับมัธยมศึกษาตอนต้น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จัดทำโดยสถาบันส่งเสริมการสอนวิทยาศาสตร์และเทคโนโลยี กระทรวงศึกษาธิการ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เขียนแผนการจัดการเรียนรู้ โดยศึกษาตัวชี้วัดและสาระการเรียนรู้แกนกลางกลุ่มสาระ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การเรียนรู้วิทยาศาสตร์ (ฉบับปรับปรุง พ.ศ. 2560) ตามหลักสูตรแกนกลางการศึกษา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ขั้นพื้นฐาน พุทธศักราช 2551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-หนังสือเรียนรายวิชาพื้นฐานวิทยาศาสตร์และเทคโนโลยี ชั้นมัธยมศึกษาปีที่ 3 เล่ม 1 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(ฉบับปรับปรุง พ.ศ. 2560) สสวท. กระทรวงศึกษาธิการ</a:t>
            </a:r>
          </a:p>
        </p:txBody>
      </p:sp>
      <p:sp>
        <p:nvSpPr>
          <p:cNvPr id="3" name="Oval 35">
            <a:extLst>
              <a:ext uri="{FF2B5EF4-FFF2-40B4-BE49-F238E27FC236}">
                <a16:creationId xmlns:a16="http://schemas.microsoft.com/office/drawing/2014/main" id="{DD5E47F8-6BAD-4C7D-B510-461B77D332F8}"/>
              </a:ext>
            </a:extLst>
          </p:cNvPr>
          <p:cNvSpPr/>
          <p:nvPr/>
        </p:nvSpPr>
        <p:spPr>
          <a:xfrm>
            <a:off x="520854" y="461723"/>
            <a:ext cx="527982" cy="584709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4" name="Picture 4" descr="http://www.google.rs/blank.html | งานฝีมือเด็กก่อนวัยเรียน, สติก ...">
            <a:extLst>
              <a:ext uri="{FF2B5EF4-FFF2-40B4-BE49-F238E27FC236}">
                <a16:creationId xmlns:a16="http://schemas.microsoft.com/office/drawing/2014/main" id="{D8C69ADC-8C36-4A18-99BD-A1F5BA9A2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27884" r="16129" b="52035"/>
          <a:stretch/>
        </p:blipFill>
        <p:spPr bwMode="auto">
          <a:xfrm>
            <a:off x="1176165" y="299131"/>
            <a:ext cx="3149318" cy="94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emical, green, medical, potion, science icon">
            <a:extLst>
              <a:ext uri="{FF2B5EF4-FFF2-40B4-BE49-F238E27FC236}">
                <a16:creationId xmlns:a16="http://schemas.microsoft.com/office/drawing/2014/main" id="{D06CC0EA-F80A-494C-9583-DCC87E0B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63" y="228343"/>
            <a:ext cx="1154949" cy="115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C2B51AA-8ACA-49D0-AF2A-0B17A9984F77}"/>
              </a:ext>
            </a:extLst>
          </p:cNvPr>
          <p:cNvSpPr/>
          <p:nvPr/>
        </p:nvSpPr>
        <p:spPr>
          <a:xfrm>
            <a:off x="1430823" y="451875"/>
            <a:ext cx="2640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ข้อมูลอ้างอิงจาก</a:t>
            </a:r>
          </a:p>
        </p:txBody>
      </p:sp>
    </p:spTree>
    <p:extLst>
      <p:ext uri="{BB962C8B-B14F-4D97-AF65-F5344CB8AC3E}">
        <p14:creationId xmlns:p14="http://schemas.microsoft.com/office/powerpoint/2010/main" val="2844094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>
            <a:off x="0" y="1337299"/>
            <a:ext cx="9144000" cy="38126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สี่เหลี่ยมผืนผ้า 2"/>
          <p:cNvSpPr/>
          <p:nvPr/>
        </p:nvSpPr>
        <p:spPr>
          <a:xfrm rot="936021">
            <a:off x="53227" y="1587824"/>
            <a:ext cx="8811521" cy="1967853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0996755"/>
              </a:avLst>
            </a:prstTxWarp>
            <a:spAutoFit/>
          </a:bodyPr>
          <a:lstStyle/>
          <a:p>
            <a:r>
              <a:rPr lang="th-TH" sz="5000" b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ง่ายจัง</a:t>
            </a:r>
            <a:r>
              <a:rPr lang="th-TH" sz="50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เลย....แต่ยังไม่จบนะ...มีเรื่องของแสง อีกจร้า</a:t>
            </a:r>
            <a:endParaRPr lang="th-TH" sz="5000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293478" y="189565"/>
            <a:ext cx="17059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</a:t>
            </a:r>
            <a:endParaRPr lang="th-TH" sz="9600" dirty="0">
              <a:solidFill>
                <a:schemeClr val="accent1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79239" y="1136131"/>
            <a:ext cx="15343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wave</a:t>
            </a:r>
            <a:endParaRPr lang="th-TH" sz="6000" dirty="0">
              <a:solidFill>
                <a:schemeClr val="accent1">
                  <a:lumMod val="20000"/>
                  <a:lumOff val="8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46" y="2036205"/>
            <a:ext cx="539090" cy="5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22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043844" y="359053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การเกิดคลื่น </a:t>
            </a:r>
            <a:r>
              <a:rPr lang="en-US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(wave)</a:t>
            </a:r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4588" y="1164937"/>
            <a:ext cx="6999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การรบกวนซ้ำๆ หรือการเคลื่อนที่ แล้วก่อให้เกิดการถ่ายเทพลังงาน    ผ่านตัวกลางหรือไม่ผ่านตัวกลาง (through matter or space)</a:t>
            </a:r>
          </a:p>
        </p:txBody>
      </p:sp>
      <p:pic>
        <p:nvPicPr>
          <p:cNvPr id="5" name="Picture 4" descr="300px-2006-01-14_Surface_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242155"/>
            <a:ext cx="3384550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2144588" y="4596717"/>
            <a:ext cx="699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 ผิวน้ำที่ถูกรบกวน เกิดเป็นคลื่นแผ่กระจายออกรอบข้าง  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29" y="359053"/>
            <a:ext cx="635491" cy="6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7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091791" y="684817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ลักษณะการเกิดคลื่น </a:t>
            </a:r>
            <a:r>
              <a:rPr lang="en-US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(wave)</a:t>
            </a:r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38995" y="1795843"/>
            <a:ext cx="71050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ปรากฏการณ์ที่เกิดจากการรบกวน</a:t>
            </a:r>
            <a:r>
              <a:rPr lang="th-TH" sz="32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แหล่งกำเนิดหรือตัวกลาง 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2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เกิดการสั่นสะเทือน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ทำให้มีการแผ่หรือถ่ายโอนพลังงาน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การถ่ายเทพลังงาน</a:t>
            </a:r>
            <a:r>
              <a:rPr lang="th-TH" sz="32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ผ่านตัวกลางหรือไม่ผ่านตัวกลาง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ก็ได้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คลื่นเป็นการเคลื่อนย้ายถ่ายเทพลังงานเท่านั้น                  ไม่ได้ถ่ายเทสสาร 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34" y="765654"/>
            <a:ext cx="635491" cy="6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144588" y="204511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ชนิดของคลื่น </a:t>
            </a:r>
            <a:r>
              <a:rPr lang="en-US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(wave type)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36" y="260223"/>
            <a:ext cx="635491" cy="635491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215294" y="1035508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คลื่นเป็นปรากฏการณ์ที่เกี่ยวกับการเคลื่อนที่รูปแบบหนึ่ง คลื่นสามารถจำแนกตามลักษณะต่าง ๆได้ดังนี้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81653" y="1990177"/>
            <a:ext cx="746234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จำแนกตามลักษณะการอาศัยตัวกลาง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1.1   คลื่นกล (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echanical wave)   เป็นคลื่นที่เคลื่อนที่</a:t>
            </a:r>
            <a:r>
              <a:rPr lang="th-TH" sz="2600" b="1" i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โดยอาศัยตัวกลาง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ซึ่งอาจเป็นของแข็ง ของเหลว หรือก๊าซก็ได้ ตัวอย่างของคลื่นกล </a:t>
            </a:r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คลื่นเสียง </a:t>
            </a:r>
          </a:p>
          <a:p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คลื่นที่ผิวน้ำ คลื่นในเส้นเชือก เป็นต้น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1.2   คลื่นแม่เหล็กไฟฟ้า (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lectromagnetic waves)   เป็นคลื่นที่เคลื่อนที่</a:t>
            </a:r>
          </a:p>
          <a:p>
            <a:r>
              <a:rPr lang="th-TH" sz="2600" b="1" i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โดยไม่อาศัยตัวกลาง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สามารถเคลื่อนที่ในสุญญากาศได้ </a:t>
            </a:r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คลื่นแสง คลื่นวิทยุและโทรทัศน์ คลื่นไมโครเวฟ รังสีเอกซ์ รังสีแกมมา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363341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 rot="5400000">
            <a:off x="-1499461" y="1499453"/>
            <a:ext cx="5143502" cy="214459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010913" y="210568"/>
            <a:ext cx="6999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ชนิดของคลื่น </a:t>
            </a:r>
            <a:r>
              <a:rPr lang="en-US" altLang="ko-KR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(wave type)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36" y="308320"/>
            <a:ext cx="635491" cy="635491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081619" y="1041563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คลื่นเป็นปรากฏการณ์ที่เกี่ยวกับการเคลื่อนที่รูปแบบหนึ่ง คลื่นสามารถจำแนกตามลักษณะต่าง ๆได้ดังนี้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21487" y="1874279"/>
            <a:ext cx="737826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จำแนกตามลักษณะการเคลื่อนที่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2.1   คลื่นตามขวาง (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ransverse wave) เป็นคลื่นที่อนุภาคของตัวกลาง</a:t>
            </a:r>
          </a:p>
          <a:p>
            <a:r>
              <a:rPr lang="th-TH" sz="2600" b="1" i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เคลื่อนที่ในทิศตั้งฉากกับทิศการเคลื่อนที่ของคลื่น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ตัวอย่างของคลื่นตามขวาง</a:t>
            </a:r>
          </a:p>
          <a:p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คลื่นแม่เหล็กไฟฟ้า</a:t>
            </a:r>
          </a:p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2.2   คลื่นตามยาว (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ongitudinal wave) เป็นคลื่นที่อนุภาคของตัวกลาง</a:t>
            </a:r>
          </a:p>
          <a:p>
            <a:r>
              <a:rPr lang="th-TH" sz="2600" b="1" i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เคลื่อนที่ไปมาในแนวเดียวกับทิศการเคลื่อนที่ของคลื่น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ตัวอย่างของคลื่นตามยาว</a:t>
            </a:r>
          </a:p>
          <a:p>
            <a:r>
              <a:rPr lang="th-TH" sz="2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คลื่นเสียง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79016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288"/>
          <a:stretch/>
        </p:blipFill>
        <p:spPr>
          <a:xfrm>
            <a:off x="12032" y="1433552"/>
            <a:ext cx="9144000" cy="38126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สี่เหลี่ยมผืนผ้า 3"/>
          <p:cNvSpPr/>
          <p:nvPr/>
        </p:nvSpPr>
        <p:spPr>
          <a:xfrm>
            <a:off x="4572000" y="640471"/>
            <a:ext cx="452664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คลื่นกล</a:t>
            </a:r>
            <a:endParaRPr lang="th-TH" sz="16600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847809" y="2354845"/>
            <a:ext cx="54393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  <a:r>
              <a:rPr lang="th-TH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echanical wave) </a:t>
            </a:r>
            <a:endParaRPr lang="en-US" altLang="ko-KR" sz="66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2" descr="การไล่ระดับสีฟ้าคลื่นเสียงคลื่นเวกเตอร์, เวกเตอร์, เสียง, ลูกฟูก ...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31191"/>
          <a:stretch/>
        </p:blipFill>
        <p:spPr bwMode="auto">
          <a:xfrm>
            <a:off x="6405504" y="3287349"/>
            <a:ext cx="2327227" cy="9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8642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1404</TotalTime>
  <Words>2636</Words>
  <Application>Microsoft Office PowerPoint</Application>
  <PresentationFormat>นำเสนอทางหน้าจอ (16:9)</PresentationFormat>
  <Paragraphs>265</Paragraphs>
  <Slides>48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TH SarabunPSK</vt:lpstr>
      <vt:lpstr>Wingdings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สรุปคลื่นกล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Punyanuch Hantananon</cp:lastModifiedBy>
  <cp:revision>89</cp:revision>
  <dcterms:created xsi:type="dcterms:W3CDTF">2020-07-24T14:35:53Z</dcterms:created>
  <dcterms:modified xsi:type="dcterms:W3CDTF">2023-07-14T03:48:17Z</dcterms:modified>
</cp:coreProperties>
</file>