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XhaTZe3jRkGSYr2yAlXljEG3i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อมรรัตน์ ทองคลองไทร" userId="9bda7c0aba9c5f1a" providerId="LiveId" clId="{3E02D546-E764-410F-9BCE-7D5C88F97F6A}"/>
    <pc:docChg chg="undo custSel modSld">
      <pc:chgData name="อมรรัตน์ ทองคลองไทร" userId="9bda7c0aba9c5f1a" providerId="LiveId" clId="{3E02D546-E764-410F-9BCE-7D5C88F97F6A}" dt="2023-08-15T03:55:18.573" v="3" actId="1076"/>
      <pc:docMkLst>
        <pc:docMk/>
      </pc:docMkLst>
      <pc:sldChg chg="modSp mod">
        <pc:chgData name="อมรรัตน์ ทองคลองไทร" userId="9bda7c0aba9c5f1a" providerId="LiveId" clId="{3E02D546-E764-410F-9BCE-7D5C88F97F6A}" dt="2023-08-15T03:55:09.495" v="0" actId="1076"/>
        <pc:sldMkLst>
          <pc:docMk/>
          <pc:sldMk cId="0" sldId="256"/>
        </pc:sldMkLst>
        <pc:spChg chg="mod">
          <ac:chgData name="อมรรัตน์ ทองคลองไทร" userId="9bda7c0aba9c5f1a" providerId="LiveId" clId="{3E02D546-E764-410F-9BCE-7D5C88F97F6A}" dt="2023-08-15T03:55:09.495" v="0" actId="1076"/>
          <ac:spMkLst>
            <pc:docMk/>
            <pc:sldMk cId="0" sldId="256"/>
            <ac:spMk id="86" creationId="{00000000-0000-0000-0000-000000000000}"/>
          </ac:spMkLst>
        </pc:spChg>
      </pc:sldChg>
      <pc:sldChg chg="modSp mod">
        <pc:chgData name="อมรรัตน์ ทองคลองไทร" userId="9bda7c0aba9c5f1a" providerId="LiveId" clId="{3E02D546-E764-410F-9BCE-7D5C88F97F6A}" dt="2023-08-15T03:55:18.573" v="3" actId="1076"/>
        <pc:sldMkLst>
          <pc:docMk/>
          <pc:sldMk cId="0" sldId="258"/>
        </pc:sldMkLst>
        <pc:spChg chg="mod">
          <ac:chgData name="อมรรัตน์ ทองคลองไทร" userId="9bda7c0aba9c5f1a" providerId="LiveId" clId="{3E02D546-E764-410F-9BCE-7D5C88F97F6A}" dt="2023-08-15T03:55:15.593" v="2" actId="1076"/>
          <ac:spMkLst>
            <pc:docMk/>
            <pc:sldMk cId="0" sldId="258"/>
            <ac:spMk id="105" creationId="{00000000-0000-0000-0000-000000000000}"/>
          </ac:spMkLst>
        </pc:spChg>
        <pc:spChg chg="mod">
          <ac:chgData name="อมรรัตน์ ทองคลองไทร" userId="9bda7c0aba9c5f1a" providerId="LiveId" clId="{3E02D546-E764-410F-9BCE-7D5C88F97F6A}" dt="2023-08-15T03:55:18.573" v="3" actId="1076"/>
          <ac:spMkLst>
            <pc:docMk/>
            <pc:sldMk cId="0" sldId="258"/>
            <ac:spMk id="10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สไลด์ชื่อเรื่อ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ข้อความแนวตั้ง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ข้อความและชื่อเรื่องแนวตั้ง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เนื้อหา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ส่วนหัวของส่วน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 2 ส่วน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การเปรียบเทียบ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ฉพาะชื่อเรื่อง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ว่างเปล่า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พร้อมคำอธิบายภาพ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รูปภาพพร้อมคำอธิบายภาพ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 rot="-334551">
            <a:off x="2141718" y="1586887"/>
            <a:ext cx="8152846" cy="532710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 rot="-447600">
            <a:off x="3735878" y="1944307"/>
            <a:ext cx="4725974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8800" b="1" i="0" u="none" strike="noStrike" cap="none" dirty="0">
                <a:solidFill>
                  <a:srgbClr val="9D4E00"/>
                </a:solidFill>
                <a:latin typeface="MN PANGPING" pitchFamily="2" charset="0"/>
                <a:cs typeface="MN PANGPING" pitchFamily="2" charset="0"/>
                <a:sym typeface="Arial"/>
              </a:rPr>
              <a:t>ลักษณะ</a:t>
            </a:r>
            <a:endParaRPr dirty="0">
              <a:latin typeface="MN PANGPING" pitchFamily="2" charset="0"/>
              <a:cs typeface="MN PANGPING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8800" b="1" i="0" u="none" strike="noStrike" cap="none" dirty="0">
                <a:solidFill>
                  <a:srgbClr val="FFC000"/>
                </a:solidFill>
                <a:latin typeface="MN PANGPING" pitchFamily="2" charset="0"/>
                <a:cs typeface="MN PANGPING" pitchFamily="2" charset="0"/>
                <a:sym typeface="Arial"/>
              </a:rPr>
              <a:t>คำประพันธ์</a:t>
            </a:r>
            <a:endParaRPr dirty="0">
              <a:latin typeface="MN PANGPING" pitchFamily="2" charset="0"/>
              <a:cs typeface="MN PANGPING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8800" b="1" i="0" u="none" strike="noStrike" cap="none" dirty="0">
                <a:solidFill>
                  <a:srgbClr val="92D050"/>
                </a:solidFill>
                <a:latin typeface="MN PANGPING" pitchFamily="2" charset="0"/>
                <a:cs typeface="MN PANGPING" pitchFamily="2" charset="0"/>
                <a:sym typeface="Arial"/>
              </a:rPr>
              <a:t>ชนิดต่างๆ</a:t>
            </a:r>
            <a:endParaRPr dirty="0"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>
            <a:off x="8533888" y="3368231"/>
            <a:ext cx="3080813" cy="5209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3762">
            <a:off x="1042542" y="245455"/>
            <a:ext cx="2777632" cy="277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6">
            <a:alphaModFix/>
          </a:blip>
          <a:srcRect r="72052" b="63065"/>
          <a:stretch/>
        </p:blipFill>
        <p:spPr>
          <a:xfrm rot="413591">
            <a:off x="8689864" y="271422"/>
            <a:ext cx="1004997" cy="132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62660">
            <a:off x="132681" y="3136212"/>
            <a:ext cx="3614611" cy="3614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0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0"/>
          <p:cNvSpPr/>
          <p:nvPr/>
        </p:nvSpPr>
        <p:spPr>
          <a:xfrm>
            <a:off x="833436" y="782053"/>
            <a:ext cx="10934586" cy="5293894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87" name="Google Shape;187;p10"/>
          <p:cNvSpPr/>
          <p:nvPr/>
        </p:nvSpPr>
        <p:spPr>
          <a:xfrm>
            <a:off x="3336758" y="317147"/>
            <a:ext cx="56468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88" name="Google Shape;188;p10"/>
          <p:cNvSpPr txBox="1"/>
          <p:nvPr/>
        </p:nvSpPr>
        <p:spPr>
          <a:xfrm>
            <a:off x="3657756" y="523971"/>
            <a:ext cx="5285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0070C0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ตัวอย่างกาพย์สุรางคนางค์ ๒๔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189" name="Google Shape;18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6680" y="2003721"/>
            <a:ext cx="6921088" cy="101509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0"/>
          <p:cNvSpPr txBox="1"/>
          <p:nvPr/>
        </p:nvSpPr>
        <p:spPr>
          <a:xfrm>
            <a:off x="1278587" y="3483720"/>
            <a:ext cx="10157274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ขึ้นใหม่ใน</a:t>
            </a:r>
            <a:r>
              <a:rPr lang="th-TH" sz="32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กน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  ก กา ว่า</a:t>
            </a:r>
            <a:r>
              <a:rPr lang="th-TH" sz="32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ปน 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ระ</a:t>
            </a:r>
            <a:r>
              <a:rPr lang="th-TH" sz="32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คน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กันไป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เอ็นดูภู</a:t>
            </a:r>
            <a:r>
              <a:rPr lang="th-TH" sz="32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ธร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มา</a:t>
            </a:r>
            <a:r>
              <a:rPr lang="th-TH" sz="32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นอน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ใน</a:t>
            </a:r>
            <a:r>
              <a:rPr lang="th-TH" sz="32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ไพร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มณฑลต้น</a:t>
            </a:r>
            <a:r>
              <a:rPr lang="th-TH" sz="32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ไทร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แทน  </a:t>
            </a:r>
            <a:r>
              <a:rPr lang="th-TH" sz="32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ไพ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ชยนต์สถาน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				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					(กาพย์พระไชยสุริยา)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191" name="Google Shape;191;p10"/>
          <p:cNvPicPr preferRelativeResize="0"/>
          <p:nvPr/>
        </p:nvPicPr>
        <p:blipFill rotWithShape="1">
          <a:blip r:embed="rId6">
            <a:alphaModFix/>
          </a:blip>
          <a:srcRect t="1" r="6549" b="58935"/>
          <a:stretch/>
        </p:blipFill>
        <p:spPr>
          <a:xfrm>
            <a:off x="-642297" y="4454613"/>
            <a:ext cx="5023047" cy="288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51253" y="696020"/>
            <a:ext cx="2859735" cy="2859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1"/>
          <p:cNvPicPr preferRelativeResize="0"/>
          <p:nvPr/>
        </p:nvPicPr>
        <p:blipFill rotWithShape="1">
          <a:blip r:embed="rId3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1"/>
          <p:cNvSpPr/>
          <p:nvPr/>
        </p:nvSpPr>
        <p:spPr>
          <a:xfrm rot="-339269">
            <a:off x="1961226" y="770646"/>
            <a:ext cx="8148266" cy="531979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rgbClr val="FF99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99" name="Google Shape;199;p11"/>
          <p:cNvSpPr/>
          <p:nvPr/>
        </p:nvSpPr>
        <p:spPr>
          <a:xfrm rot="-447652">
            <a:off x="2606174" y="1745087"/>
            <a:ext cx="7243021" cy="315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9900" b="1">
                <a:solidFill>
                  <a:srgbClr val="FF7575"/>
                </a:solidFill>
                <a:latin typeface="MN PANGPING" pitchFamily="2" charset="0"/>
                <a:cs typeface="MN PANGPING" pitchFamily="2" charset="0"/>
                <a:sym typeface="Arial"/>
              </a:rPr>
              <a:t>กลอน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200" name="Google Shape;200;p11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>
            <a:off x="8710863" y="1922881"/>
            <a:ext cx="3080814" cy="520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3762">
            <a:off x="1042542" y="245455"/>
            <a:ext cx="2777632" cy="277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1"/>
          <p:cNvPicPr preferRelativeResize="0"/>
          <p:nvPr/>
        </p:nvPicPr>
        <p:blipFill rotWithShape="1">
          <a:blip r:embed="rId6">
            <a:alphaModFix/>
          </a:blip>
          <a:srcRect r="72052" b="63065"/>
          <a:stretch/>
        </p:blipFill>
        <p:spPr>
          <a:xfrm rot="413591">
            <a:off x="8689864" y="271422"/>
            <a:ext cx="1004997" cy="132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709" y="2739213"/>
            <a:ext cx="4393261" cy="4393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/>
          <p:nvPr/>
        </p:nvSpPr>
        <p:spPr>
          <a:xfrm>
            <a:off x="1645920" y="577991"/>
            <a:ext cx="9405257" cy="6028672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99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209" name="Google Shape;209;p12"/>
          <p:cNvSpPr txBox="1"/>
          <p:nvPr/>
        </p:nvSpPr>
        <p:spPr>
          <a:xfrm>
            <a:off x="4105133" y="928596"/>
            <a:ext cx="398173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600" b="1" cap="none">
                <a:solidFill>
                  <a:srgbClr val="FF7575"/>
                </a:solidFill>
                <a:latin typeface="MN PANGPING" pitchFamily="2" charset="0"/>
                <a:cs typeface="MN PANGPING" pitchFamily="2" charset="0"/>
                <a:sym typeface="Arial"/>
              </a:rPr>
              <a:t>กลอน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210" name="Google Shape;210;p12"/>
          <p:cNvSpPr txBox="1"/>
          <p:nvPr/>
        </p:nvSpPr>
        <p:spPr>
          <a:xfrm>
            <a:off x="4537609" y="4268820"/>
            <a:ext cx="4542432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กลอนที่พบบ่อย ได้แก่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กลอน ๔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กลอน ๖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กลอน ๘ (กลอนสุภาพ)</a:t>
            </a:r>
            <a:b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endParaRPr sz="2800" cap="none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sp>
        <p:nvSpPr>
          <p:cNvPr id="211" name="Google Shape;211;p12"/>
          <p:cNvSpPr txBox="1"/>
          <p:nvPr/>
        </p:nvSpPr>
        <p:spPr>
          <a:xfrm>
            <a:off x="2678577" y="2244765"/>
            <a:ext cx="7867503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กลอน เป็นลักษณะคำประพันธ์ไทยที่ฉันทลักษณ์ประกอบด้วยลักษณะบังคับ ๓ ประการคือ คณะ จำนวนคำ และสัมผัส  ไม่มีบังคับเอกโทและครุลหุ  เชื่อกันว่าเป็นคำประพันธ์ท้องถิ่นของไทยแถบภาคกลางและภาคใต้ 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212" name="Google Shape;212;p12"/>
          <p:cNvPicPr preferRelativeResize="0"/>
          <p:nvPr/>
        </p:nvPicPr>
        <p:blipFill rotWithShape="1">
          <a:blip r:embed="rId3">
            <a:alphaModFix/>
          </a:blip>
          <a:srcRect l="18812" r="22307"/>
          <a:stretch/>
        </p:blipFill>
        <p:spPr>
          <a:xfrm flipH="1">
            <a:off x="451276" y="2817631"/>
            <a:ext cx="2380003" cy="399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7477" y="3322342"/>
            <a:ext cx="3193247" cy="3193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/>
          <p:nvPr/>
        </p:nvSpPr>
        <p:spPr>
          <a:xfrm>
            <a:off x="1645920" y="802105"/>
            <a:ext cx="9405257" cy="5804558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99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pic>
        <p:nvPicPr>
          <p:cNvPr id="219" name="Google Shape;21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3295" y="2058194"/>
            <a:ext cx="6112778" cy="137080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3"/>
          <p:cNvSpPr txBox="1"/>
          <p:nvPr/>
        </p:nvSpPr>
        <p:spPr>
          <a:xfrm>
            <a:off x="2863295" y="3805896"/>
            <a:ext cx="7840321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>
                <a:solidFill>
                  <a:srgbClr val="FFC000"/>
                </a:solidFill>
                <a:latin typeface="MN PANGPING" pitchFamily="2" charset="0"/>
                <a:cs typeface="MN PANGPING" pitchFamily="2" charset="0"/>
                <a:sym typeface="Arial"/>
              </a:rPr>
              <a:t>พยางค์</a:t>
            </a:r>
            <a:r>
              <a:rPr lang="th-TH" sz="2400" b="0" i="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  <a:t> กลอน </a:t>
            </a:r>
            <a:r>
              <a:rPr lang="th-TH" sz="240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  <a:t>๔</a:t>
            </a:r>
            <a:r>
              <a:rPr lang="th-TH" sz="2400" b="0" i="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  <a:t> แบบนี้ บทหนึ่งจะประกอบด้วย ๒ บาท </a:t>
            </a:r>
            <a:br>
              <a:rPr lang="th-TH" sz="2400" b="0" i="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 b="0" i="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  <a:t> 	บาทละ ๒ วรรค วรรคละ ๔ คำ </a:t>
            </a:r>
            <a:endParaRPr sz="2400">
              <a:solidFill>
                <a:srgbClr val="0A0A0A"/>
              </a:solidFill>
              <a:latin typeface="MN PANGPING" pitchFamily="2" charset="0"/>
              <a:cs typeface="MN PANGPING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>
                <a:solidFill>
                  <a:srgbClr val="FFC000"/>
                </a:solidFill>
                <a:latin typeface="MN PANGPING" pitchFamily="2" charset="0"/>
                <a:cs typeface="MN PANGPING" pitchFamily="2" charset="0"/>
                <a:sym typeface="Arial"/>
              </a:rPr>
              <a:t>สัมผัส</a:t>
            </a:r>
            <a:r>
              <a:rPr lang="th-TH" sz="2400" b="0" i="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  <a:t> คำสุดท้ายวรรคหน้าสัมผัสกับคำที่สองของวรรคหลัง </a:t>
            </a:r>
            <a:br>
              <a:rPr lang="th-TH" sz="2400" b="0" i="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 b="0" i="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  <a:t> 	คำสุดท้ายวรรคที่ ๒ สัมผัสกับคำสุดท้ายวรรคที่ ๓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  <a:t> 	</a:t>
            </a:r>
            <a:r>
              <a:rPr lang="th-TH" sz="2400" b="0" i="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  <a:t>คำสุดท้ายวรรคที่ ๔ ของบทแรก สัมผัสกับคำสุดท้ายของ</a:t>
            </a:r>
            <a:br>
              <a:rPr lang="th-TH" sz="2400" b="0" i="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 b="0" i="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  <a:t> 	วรรคที่ ๒ ของบทถัดไป</a:t>
            </a:r>
            <a:br>
              <a:rPr lang="th-TH" sz="2400" b="0" i="0">
                <a:solidFill>
                  <a:srgbClr val="0A0A0A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endParaRPr sz="24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221" name="Google Shape;22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8668" y="2933783"/>
            <a:ext cx="437405" cy="4480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13"/>
          <p:cNvCxnSpPr/>
          <p:nvPr/>
        </p:nvCxnSpPr>
        <p:spPr>
          <a:xfrm rot="5400000" flipH="1">
            <a:off x="8814366" y="3334027"/>
            <a:ext cx="513300" cy="189900"/>
          </a:xfrm>
          <a:prstGeom prst="bentConnector2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3" name="Google Shape;223;p13"/>
          <p:cNvSpPr/>
          <p:nvPr/>
        </p:nvSpPr>
        <p:spPr>
          <a:xfrm>
            <a:off x="4228287" y="271310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99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224" name="Google Shape;224;p13"/>
          <p:cNvSpPr txBox="1"/>
          <p:nvPr/>
        </p:nvSpPr>
        <p:spPr>
          <a:xfrm>
            <a:off x="5105457" y="343454"/>
            <a:ext cx="365191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400" cap="none">
                <a:solidFill>
                  <a:srgbClr val="FF7575"/>
                </a:solidFill>
                <a:latin typeface="MN PANGPING" pitchFamily="2" charset="0"/>
                <a:cs typeface="MN PANGPING" pitchFamily="2" charset="0"/>
                <a:sym typeface="Arial"/>
              </a:rPr>
              <a:t>๑. กลอน ๔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225" name="Google Shape;22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57370" y="304753"/>
            <a:ext cx="3312695" cy="3312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3"/>
          <p:cNvPicPr preferRelativeResize="0"/>
          <p:nvPr/>
        </p:nvPicPr>
        <p:blipFill rotWithShape="1">
          <a:blip r:embed="rId6">
            <a:alphaModFix/>
          </a:blip>
          <a:srcRect l="18812" r="22307"/>
          <a:stretch/>
        </p:blipFill>
        <p:spPr>
          <a:xfrm flipH="1">
            <a:off x="261382" y="2404897"/>
            <a:ext cx="2615355" cy="4392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14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4659400"/>
            <a:ext cx="12192000" cy="21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4"/>
          <p:cNvSpPr/>
          <p:nvPr/>
        </p:nvSpPr>
        <p:spPr>
          <a:xfrm>
            <a:off x="1533625" y="1052776"/>
            <a:ext cx="9405257" cy="5380108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99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233" name="Google Shape;233;p14"/>
          <p:cNvSpPr/>
          <p:nvPr/>
        </p:nvSpPr>
        <p:spPr>
          <a:xfrm>
            <a:off x="4115992" y="746095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99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234" name="Google Shape;234;p14"/>
          <p:cNvSpPr txBox="1"/>
          <p:nvPr/>
        </p:nvSpPr>
        <p:spPr>
          <a:xfrm>
            <a:off x="4705327" y="929914"/>
            <a:ext cx="36519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>
                <a:solidFill>
                  <a:srgbClr val="FF7575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</a:t>
            </a:r>
            <a:r>
              <a:rPr lang="th-TH" sz="4000" cap="none">
                <a:solidFill>
                  <a:srgbClr val="FF7575"/>
                </a:solidFill>
                <a:latin typeface="MN PANGPING" pitchFamily="2" charset="0"/>
                <a:cs typeface="MN PANGPING" pitchFamily="2" charset="0"/>
                <a:sym typeface="Arial"/>
              </a:rPr>
              <a:t>กลอน ๔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235" name="Google Shape;235;p14"/>
          <p:cNvSpPr txBox="1"/>
          <p:nvPr/>
        </p:nvSpPr>
        <p:spPr>
          <a:xfrm>
            <a:off x="2480111" y="3319375"/>
            <a:ext cx="7512300" cy="24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จักกรีดจัก</a:t>
            </a:r>
            <a:r>
              <a:rPr lang="th-TH" sz="32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กราย </a:t>
            </a: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จัก</a:t>
            </a:r>
            <a:r>
              <a:rPr lang="th-TH" sz="32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ย้าย</a:t>
            </a: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จัก</a:t>
            </a:r>
            <a:r>
              <a:rPr lang="th-TH" sz="32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ย่อง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ไม่เมินไม่</a:t>
            </a:r>
            <a:r>
              <a:rPr lang="th-TH" sz="32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มอง</a:t>
            </a: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ไม่</a:t>
            </a:r>
            <a:r>
              <a:rPr lang="th-TH" sz="32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หมอง</a:t>
            </a: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ไม่</a:t>
            </a:r>
            <a:r>
              <a:rPr lang="th-TH" sz="32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หมาง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</a:t>
            </a: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งามเนื้องาม</a:t>
            </a:r>
            <a:r>
              <a:rPr lang="th-TH" sz="32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นิ่ม </a:t>
            </a: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งาม</a:t>
            </a:r>
            <a:r>
              <a:rPr lang="th-TH" sz="32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ยิ้ม</a:t>
            </a: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งาม</a:t>
            </a:r>
            <a:r>
              <a:rPr lang="th-TH" sz="32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ย่าง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ดูคิ้วดู</a:t>
            </a:r>
            <a:r>
              <a:rPr lang="th-TH" sz="32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คาง</a:t>
            </a: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   ดู</a:t>
            </a:r>
            <a:r>
              <a:rPr lang="th-TH" sz="32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ปราง</a:t>
            </a:r>
            <a:r>
              <a:rPr lang="th-TH" sz="32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ดูปรุง</a:t>
            </a:r>
            <a:br>
              <a:rPr lang="th-TH" sz="28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endParaRPr sz="28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236" name="Google Shape;23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5496" y="1946274"/>
            <a:ext cx="4503341" cy="1159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"/>
          <p:cNvPicPr preferRelativeResize="0"/>
          <p:nvPr/>
        </p:nvPicPr>
        <p:blipFill rotWithShape="1">
          <a:blip r:embed="rId6">
            <a:alphaModFix/>
          </a:blip>
          <a:srcRect l="18812" r="22307"/>
          <a:stretch/>
        </p:blipFill>
        <p:spPr>
          <a:xfrm>
            <a:off x="9114538" y="2222238"/>
            <a:ext cx="2768907" cy="468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" descr="รูปภาพประกอบด้วย ของเล่น, ตุ๊กตา&#10;&#10;คำอธิบายที่สร้างโดยอัตโนมัติ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829873" y="2316520"/>
            <a:ext cx="3849636" cy="384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"/>
          <p:cNvSpPr/>
          <p:nvPr/>
        </p:nvSpPr>
        <p:spPr>
          <a:xfrm>
            <a:off x="817394" y="1141501"/>
            <a:ext cx="10934586" cy="546516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2728078" y="3934593"/>
            <a:ext cx="796926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accent2"/>
                </a:solidFill>
                <a:latin typeface="MN PANGPING" pitchFamily="2" charset="0"/>
                <a:cs typeface="MN PANGPING" pitchFamily="2" charset="0"/>
                <a:sym typeface="Arial"/>
              </a:rPr>
              <a:t>พยางค์ </a:t>
            </a: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บทหนึ่งมี ๔ วรรค วรรคละ ๖ คำ</a:t>
            </a:r>
            <a:b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800">
                <a:solidFill>
                  <a:schemeClr val="accent2"/>
                </a:solidFill>
                <a:latin typeface="MN PANGPING" pitchFamily="2" charset="0"/>
                <a:cs typeface="MN PANGPING" pitchFamily="2" charset="0"/>
                <a:sym typeface="Arial"/>
              </a:rPr>
              <a:t>สัมผัส   </a:t>
            </a: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คำสุดท้ายของวรรคที่ ๑ สัมผัสกับคำที่ ๒ ของวรรคที่ ๒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  คำสุดท้ายของวรรคที่ ๒ สัมผัสกับคำสุดท้ายของวรรคที่ ๓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  และสัมผัสกับคำที่ ๒ ของวรรคที่ ๔  คำสุดท้ายของวรรคที่ ๔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  สัมผัสกับพยางค์สุดท้ายของวรรคที่ ๒ ของบทต่อไป</a:t>
            </a:r>
            <a:endParaRPr sz="24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245" name="Google Shape;24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3724" y="1912500"/>
            <a:ext cx="7180631" cy="142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3879" y="2077602"/>
            <a:ext cx="406584" cy="41647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5"/>
          <p:cNvSpPr/>
          <p:nvPr/>
        </p:nvSpPr>
        <p:spPr>
          <a:xfrm>
            <a:off x="4164426" y="478076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248" name="Google Shape;248;p15"/>
          <p:cNvSpPr txBox="1"/>
          <p:nvPr/>
        </p:nvSpPr>
        <p:spPr>
          <a:xfrm>
            <a:off x="5047176" y="643830"/>
            <a:ext cx="268511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>
                <a:solidFill>
                  <a:srgbClr val="0070C0"/>
                </a:solidFill>
                <a:latin typeface="MN PANGPING" pitchFamily="2" charset="0"/>
                <a:cs typeface="MN PANGPING" pitchFamily="2" charset="0"/>
                <a:sym typeface="Arial"/>
              </a:rPr>
              <a:t>๒</a:t>
            </a:r>
            <a:r>
              <a:rPr lang="th-TH" sz="4000" cap="none">
                <a:solidFill>
                  <a:srgbClr val="0070C0"/>
                </a:solidFill>
                <a:latin typeface="MN PANGPING" pitchFamily="2" charset="0"/>
                <a:cs typeface="MN PANGPING" pitchFamily="2" charset="0"/>
                <a:sym typeface="Arial"/>
              </a:rPr>
              <a:t>. กลอน ๖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249" name="Google Shape;249;p15"/>
          <p:cNvPicPr preferRelativeResize="0"/>
          <p:nvPr/>
        </p:nvPicPr>
        <p:blipFill rotWithShape="1">
          <a:blip r:embed="rId5">
            <a:alphaModFix/>
          </a:blip>
          <a:srcRect l="18812" r="22307"/>
          <a:stretch/>
        </p:blipFill>
        <p:spPr>
          <a:xfrm flipH="1">
            <a:off x="451276" y="2817631"/>
            <a:ext cx="2380003" cy="399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90577">
            <a:off x="9397176" y="554789"/>
            <a:ext cx="2847984" cy="2847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6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6"/>
          <p:cNvSpPr/>
          <p:nvPr/>
        </p:nvSpPr>
        <p:spPr>
          <a:xfrm>
            <a:off x="1203158" y="577990"/>
            <a:ext cx="10106526" cy="6038063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6"/>
          <p:cNvSpPr txBox="1"/>
          <p:nvPr/>
        </p:nvSpPr>
        <p:spPr>
          <a:xfrm>
            <a:off x="2114730" y="3707026"/>
            <a:ext cx="8519061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บุหลันวันเพ็ญเด่น</a:t>
            </a:r>
            <a:r>
              <a:rPr lang="th-TH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ฟ้า</a:t>
            </a: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สิบ</a:t>
            </a:r>
            <a:r>
              <a:rPr lang="th-TH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ห้า</a:t>
            </a: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ค่ำเยือนเดือน</a:t>
            </a:r>
            <a:r>
              <a:rPr lang="th-TH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สาม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มาฆะบูชาสง่า</a:t>
            </a:r>
            <a:r>
              <a:rPr lang="th-TH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งาม</a:t>
            </a: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	    อา</a:t>
            </a:r>
            <a:r>
              <a:rPr lang="th-TH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ราม</a:t>
            </a: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รุ่งรัตน์ชัช</a:t>
            </a:r>
            <a:r>
              <a:rPr lang="th-TH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วาลย์</a:t>
            </a: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ระฆังหงั่งเหง่งเพลง</a:t>
            </a:r>
            <a:r>
              <a:rPr lang="th-TH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พลิ้ว </a:t>
            </a: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    โพธิ์</a:t>
            </a:r>
            <a:r>
              <a:rPr lang="th-TH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หวิว</a:t>
            </a: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ไหวรับขับ</a:t>
            </a:r>
            <a:r>
              <a:rPr lang="th-TH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ขาน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สำเนียงเพียงมนต์ดล</a:t>
            </a:r>
            <a:r>
              <a:rPr lang="th-TH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มาน</a:t>
            </a: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ซาบ</a:t>
            </a:r>
            <a:r>
              <a:rPr lang="th-TH" sz="320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ซ่าน</a:t>
            </a:r>
            <a:r>
              <a:rPr lang="th-TH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สุขล้ำอำไพ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2954" y="1837181"/>
            <a:ext cx="6626092" cy="131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13879" y="2077602"/>
            <a:ext cx="406584" cy="416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6"/>
          <p:cNvSpPr/>
          <p:nvPr/>
        </p:nvSpPr>
        <p:spPr>
          <a:xfrm>
            <a:off x="4088034" y="241946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6"/>
          <p:cNvSpPr txBox="1"/>
          <p:nvPr/>
        </p:nvSpPr>
        <p:spPr>
          <a:xfrm>
            <a:off x="4676642" y="381298"/>
            <a:ext cx="36519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ตัวอย่างกลอน ๖</a:t>
            </a:r>
            <a:endParaRPr/>
          </a:p>
        </p:txBody>
      </p:sp>
      <p:pic>
        <p:nvPicPr>
          <p:cNvPr id="262" name="Google Shape;262;p16"/>
          <p:cNvPicPr preferRelativeResize="0"/>
          <p:nvPr/>
        </p:nvPicPr>
        <p:blipFill rotWithShape="1">
          <a:blip r:embed="rId7">
            <a:alphaModFix/>
          </a:blip>
          <a:srcRect l="18812" r="22307"/>
          <a:stretch/>
        </p:blipFill>
        <p:spPr>
          <a:xfrm>
            <a:off x="9944789" y="3003981"/>
            <a:ext cx="2354553" cy="39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320" y="735241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"/>
          <p:cNvSpPr/>
          <p:nvPr/>
        </p:nvSpPr>
        <p:spPr>
          <a:xfrm>
            <a:off x="817394" y="861303"/>
            <a:ext cx="10934586" cy="5745359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ED6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pic>
        <p:nvPicPr>
          <p:cNvPr id="269" name="Google Shape;26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1238" y="1955784"/>
            <a:ext cx="8596105" cy="172531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7"/>
          <p:cNvSpPr txBox="1"/>
          <p:nvPr/>
        </p:nvSpPr>
        <p:spPr>
          <a:xfrm>
            <a:off x="2728078" y="3934593"/>
            <a:ext cx="796926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accent2"/>
                </a:solidFill>
                <a:latin typeface="MN PANGPING" pitchFamily="2" charset="0"/>
                <a:cs typeface="MN PANGPING" pitchFamily="2" charset="0"/>
                <a:sym typeface="Arial"/>
              </a:rPr>
              <a:t>พยางค์ </a:t>
            </a: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บทหนึ่งมี ๔ วรรค วรรคละ ๗-๙ คำ</a:t>
            </a:r>
            <a:b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800">
                <a:solidFill>
                  <a:schemeClr val="accent2"/>
                </a:solidFill>
                <a:latin typeface="MN PANGPING" pitchFamily="2" charset="0"/>
                <a:cs typeface="MN PANGPING" pitchFamily="2" charset="0"/>
                <a:sym typeface="Arial"/>
              </a:rPr>
              <a:t>สัมผัส   </a:t>
            </a: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คำสุดท้ายของวรรคที่ ๑ สัมผัสกับคำที่ ๒ ของวรรคที่ ๒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  คำสุดท้ายของวรรคที่ ๒ สัมผัสกับคำสุดท้ายของวรรคที่ ๓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  และสัมผัสกับคำที่ ๒ ของวรรคที่ ๔  คำสุดท้ายของวรรคที่ ๔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  สัมผัสกับพยางค์สุดท้ายของวรรคที่ ๒ ของบทต่อไป</a:t>
            </a:r>
            <a:endParaRPr sz="24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sp>
        <p:nvSpPr>
          <p:cNvPr id="271" name="Google Shape;271;p17"/>
          <p:cNvSpPr/>
          <p:nvPr/>
        </p:nvSpPr>
        <p:spPr>
          <a:xfrm>
            <a:off x="3602952" y="368007"/>
            <a:ext cx="5252290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ED6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272" name="Google Shape;272;p17"/>
          <p:cNvSpPr txBox="1"/>
          <p:nvPr/>
        </p:nvSpPr>
        <p:spPr>
          <a:xfrm>
            <a:off x="4169835" y="538136"/>
            <a:ext cx="48897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๓</a:t>
            </a:r>
            <a:r>
              <a:rPr lang="th-TH" sz="3600" cap="none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. กลอน๘ (กลอนสุภาพ)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273" name="Google Shape;273;p17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 flipH="1">
            <a:off x="0" y="2786196"/>
            <a:ext cx="2380003" cy="399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90577">
            <a:off x="9954547" y="-34200"/>
            <a:ext cx="2546241" cy="2546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/>
          <p:nvPr/>
        </p:nvSpPr>
        <p:spPr>
          <a:xfrm>
            <a:off x="1135090" y="1018903"/>
            <a:ext cx="10494935" cy="5587759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ED6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pic>
        <p:nvPicPr>
          <p:cNvPr id="280" name="Google Shape;28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4880" y="1893114"/>
            <a:ext cx="6486417" cy="1301884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8"/>
          <p:cNvSpPr txBox="1"/>
          <p:nvPr/>
        </p:nvSpPr>
        <p:spPr>
          <a:xfrm>
            <a:off x="1697065" y="3397251"/>
            <a:ext cx="104949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แล้วสอนว่าอย่าไว้ใจม</a:t>
            </a:r>
            <a:r>
              <a:rPr lang="th-TH" sz="30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นุษย์</a:t>
            </a: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มันแสน</a:t>
            </a:r>
            <a:r>
              <a:rPr lang="th-TH" sz="30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สุด</a:t>
            </a: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ลึกล้ำเหลือกำ</a:t>
            </a:r>
            <a:r>
              <a:rPr lang="th-TH" sz="30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หนด</a:t>
            </a:r>
            <a:endParaRPr sz="3000"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ถึงเถาวัลย์พันเกี่ยวที่เลี้ยว</a:t>
            </a:r>
            <a:r>
              <a:rPr lang="th-TH" sz="30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ลด</a:t>
            </a: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ก็ไม่</a:t>
            </a:r>
            <a:r>
              <a:rPr lang="th-TH" sz="30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คด</a:t>
            </a: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เหมือนหนึ่งในน้ำใจ</a:t>
            </a:r>
            <a:r>
              <a:rPr lang="th-TH" sz="30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คน</a:t>
            </a:r>
            <a:endParaRPr sz="3000"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มนุษย์นี้ที่รักอยู่สองส</a:t>
            </a:r>
            <a:r>
              <a:rPr lang="th-TH" sz="30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ถาน 		</a:t>
            </a: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บิดา</a:t>
            </a:r>
            <a:r>
              <a:rPr lang="th-TH" sz="30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มาร</a:t>
            </a: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ดารักมักเป็น</a:t>
            </a:r>
            <a:r>
              <a:rPr lang="th-TH" sz="30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ผล</a:t>
            </a:r>
            <a:endParaRPr sz="3000"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ที่พึ่งหนึ่งพึ่งได้แต่กาย</a:t>
            </a:r>
            <a:r>
              <a:rPr lang="th-TH" sz="30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ตน</a:t>
            </a: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	เกิดเป็น</a:t>
            </a:r>
            <a:r>
              <a:rPr lang="th-TH" sz="30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คน</a:t>
            </a: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คิดเห็นจึงเจรจา</a:t>
            </a:r>
            <a:endParaRPr sz="3000"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						(พระอภัยมณี)</a:t>
            </a:r>
            <a:endParaRPr sz="30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sp>
        <p:nvSpPr>
          <p:cNvPr id="282" name="Google Shape;282;p18"/>
          <p:cNvSpPr/>
          <p:nvPr/>
        </p:nvSpPr>
        <p:spPr>
          <a:xfrm>
            <a:off x="3239885" y="588770"/>
            <a:ext cx="6016409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ED6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283" name="Google Shape;283;p18"/>
          <p:cNvSpPr txBox="1"/>
          <p:nvPr/>
        </p:nvSpPr>
        <p:spPr>
          <a:xfrm>
            <a:off x="3749067" y="758899"/>
            <a:ext cx="55072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</a:t>
            </a:r>
            <a:r>
              <a:rPr lang="th-TH" sz="3600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่าง</a:t>
            </a:r>
            <a:r>
              <a:rPr lang="th-TH" sz="3600" cap="none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กลอน๘ (กลอนสุภาพ)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284" name="Google Shape;28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64996" y="588770"/>
            <a:ext cx="2967037" cy="296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8" descr="รูปภาพประกอบด้วย ข้อความ&#10;&#10;คำอธิบายที่สร้างโดยอัตโนมัติ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96291" y="2976026"/>
            <a:ext cx="3396994" cy="3396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9"/>
          <p:cNvPicPr preferRelativeResize="0"/>
          <p:nvPr/>
        </p:nvPicPr>
        <p:blipFill rotWithShape="1">
          <a:blip r:embed="rId3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9"/>
          <p:cNvSpPr/>
          <p:nvPr/>
        </p:nvSpPr>
        <p:spPr>
          <a:xfrm rot="-339269">
            <a:off x="1961226" y="770646"/>
            <a:ext cx="8148266" cy="531979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rgbClr val="CC66F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292" name="Google Shape;292;p19"/>
          <p:cNvSpPr/>
          <p:nvPr/>
        </p:nvSpPr>
        <p:spPr>
          <a:xfrm rot="-447538">
            <a:off x="2607048" y="1851598"/>
            <a:ext cx="6856620" cy="315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9900" b="1">
                <a:solidFill>
                  <a:srgbClr val="9900CC"/>
                </a:solidFill>
                <a:latin typeface="MN PANGPING" pitchFamily="2" charset="0"/>
                <a:cs typeface="MN PANGPING" pitchFamily="2" charset="0"/>
                <a:sym typeface="Arial"/>
              </a:rPr>
              <a:t>โคลง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293" name="Google Shape;293;p19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>
            <a:off x="8710863" y="1922881"/>
            <a:ext cx="3080814" cy="520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3762">
            <a:off x="1042542" y="245455"/>
            <a:ext cx="2777632" cy="277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9"/>
          <p:cNvPicPr preferRelativeResize="0"/>
          <p:nvPr/>
        </p:nvPicPr>
        <p:blipFill rotWithShape="1">
          <a:blip r:embed="rId6">
            <a:alphaModFix/>
          </a:blip>
          <a:srcRect r="72052" b="63065"/>
          <a:stretch/>
        </p:blipFill>
        <p:spPr>
          <a:xfrm rot="413591">
            <a:off x="8689864" y="271422"/>
            <a:ext cx="1004997" cy="132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9041" y="2893536"/>
            <a:ext cx="3964464" cy="3964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968372" y="550584"/>
            <a:ext cx="9769774" cy="610689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968372" y="1091999"/>
            <a:ext cx="105117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 i="0" u="none" strike="noStrike" cap="none">
                <a:solidFill>
                  <a:srgbClr val="9D4E00"/>
                </a:solidFill>
                <a:latin typeface="MN PANGPING" pitchFamily="2" charset="0"/>
                <a:cs typeface="MN PANGPING" pitchFamily="2" charset="0"/>
                <a:sym typeface="Arial"/>
              </a:rPr>
              <a:t>ลักษณะ</a:t>
            </a:r>
            <a:r>
              <a:rPr lang="th-TH" sz="4800" b="1" i="0" u="none" strike="noStrike" cap="none">
                <a:solidFill>
                  <a:srgbClr val="FFC000"/>
                </a:solidFill>
                <a:latin typeface="MN PANGPING" pitchFamily="2" charset="0"/>
                <a:cs typeface="MN PANGPING" pitchFamily="2" charset="0"/>
                <a:sym typeface="Arial"/>
              </a:rPr>
              <a:t>คำประพันธ์</a:t>
            </a:r>
            <a:r>
              <a:rPr lang="th-TH" sz="4800" b="1" i="0" u="none" strike="noStrike" cap="none">
                <a:solidFill>
                  <a:srgbClr val="92D050"/>
                </a:solidFill>
                <a:latin typeface="MN PANGPING" pitchFamily="2" charset="0"/>
                <a:cs typeface="MN PANGPING" pitchFamily="2" charset="0"/>
                <a:sym typeface="Arial"/>
              </a:rPr>
              <a:t>ชนิดต่างๆ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2196516" y="2073696"/>
            <a:ext cx="7940842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 u="none" strike="noStrike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คำประพันธ์   คือ ถ้อยคำที่ได้ร้อยกรอง หรือเรียบเรียงขึ้น โดยมีข้อบังคับ จำกัดคำ และวรรคตอน ให้รับสัมผัสกันอย่างไพเราะ ตามกฎเกณฑ์ ที่ได้วางไว้ในฉันทลักษณ์ จำแนกออกเป็น ๕ ชนิดใหญ่ๆ คือ โคลง  ฉันท์ กาพย์  กลอน  และร่าย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</a:t>
            </a: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คำประพันธ์ที่ดี ประกอบด้วย ๓ ประการ คือ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๑.มีข้อความดี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๒.มีสัมผัสดี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๓.แต่งถูกต้องตามลักษณะบังคับ 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l="18812" r="22307"/>
          <a:stretch/>
        </p:blipFill>
        <p:spPr>
          <a:xfrm>
            <a:off x="9566076" y="3045197"/>
            <a:ext cx="2320193" cy="392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9686" y="3664495"/>
            <a:ext cx="2937483" cy="2937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0"/>
          <p:cNvSpPr/>
          <p:nvPr/>
        </p:nvSpPr>
        <p:spPr>
          <a:xfrm>
            <a:off x="1318846" y="577991"/>
            <a:ext cx="9530862" cy="6028672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933F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02" name="Google Shape;302;p20"/>
          <p:cNvSpPr txBox="1"/>
          <p:nvPr/>
        </p:nvSpPr>
        <p:spPr>
          <a:xfrm>
            <a:off x="3801051" y="962913"/>
            <a:ext cx="398173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600" b="1" cap="none">
                <a:solidFill>
                  <a:srgbClr val="9933FF"/>
                </a:solidFill>
                <a:latin typeface="MN PANGPING" pitchFamily="2" charset="0"/>
                <a:cs typeface="MN PANGPING" pitchFamily="2" charset="0"/>
                <a:sym typeface="Arial"/>
              </a:rPr>
              <a:t>โคลง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303" name="Google Shape;303;p20"/>
          <p:cNvSpPr txBox="1"/>
          <p:nvPr/>
        </p:nvSpPr>
        <p:spPr>
          <a:xfrm>
            <a:off x="4745438" y="4367617"/>
            <a:ext cx="4542432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โคลงที่พบบ่อย ได้แก่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โคลงสองสุภาพ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โคลงสามสุภาพ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โคลงสี่สุภาพ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cap="none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endParaRPr sz="2800" cap="none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sp>
        <p:nvSpPr>
          <p:cNvPr id="304" name="Google Shape;304;p20"/>
          <p:cNvSpPr txBox="1"/>
          <p:nvPr/>
        </p:nvSpPr>
        <p:spPr>
          <a:xfrm>
            <a:off x="2904129" y="2309861"/>
            <a:ext cx="638374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โคลง  เป็นคำประพันธ์ที่บังคับวรรณยุกต์ คือ เอก โท และบังคับสัมผัส มีหลักฐานอันควรเชื่อว่าเป็นคำประพันธ์พื้นเมืองไทยทางเหนือและอีสานก่อนจะแพร่หลายมายังภาคกลาง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305" name="Google Shape;305;p20"/>
          <p:cNvPicPr preferRelativeResize="0"/>
          <p:nvPr/>
        </p:nvPicPr>
        <p:blipFill rotWithShape="1">
          <a:blip r:embed="rId3">
            <a:alphaModFix/>
          </a:blip>
          <a:srcRect l="18812" r="22307"/>
          <a:stretch/>
        </p:blipFill>
        <p:spPr>
          <a:xfrm flipH="1">
            <a:off x="451276" y="2817631"/>
            <a:ext cx="2380003" cy="399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90577">
            <a:off x="9055981" y="504302"/>
            <a:ext cx="2847984" cy="2847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"/>
          <p:cNvSpPr/>
          <p:nvPr/>
        </p:nvSpPr>
        <p:spPr>
          <a:xfrm>
            <a:off x="817394" y="577991"/>
            <a:ext cx="10934586" cy="6028672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933F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pic>
        <p:nvPicPr>
          <p:cNvPr id="312" name="Google Shape;31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3820" y="1843689"/>
            <a:ext cx="6083766" cy="221641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1"/>
          <p:cNvSpPr txBox="1"/>
          <p:nvPr/>
        </p:nvSpPr>
        <p:spPr>
          <a:xfrm>
            <a:off x="3063471" y="4197248"/>
            <a:ext cx="7755679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พยางค์</a:t>
            </a: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กำหนดบทหนึ่งมี ๑ บาทกับ ๑ วรรค รวม ๑๔ คำ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เพิ่มคำสร้อยได้ ๒ คำ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สัมผัส</a:t>
            </a: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คำสุดท้ายของวรรคที่ ๑ ส่งไปยังคำสุดท้ายของวรรคที่ ๒ </a:t>
            </a:r>
            <a:b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  คำสุดท้ายของวรรคที่ ๓ ส่งต่อไปยังคำที่ ๑,๒ หรือ ๓ ของ 	  บทที่จะแต่งต่อไป </a:t>
            </a:r>
            <a:endParaRPr sz="24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sp>
        <p:nvSpPr>
          <p:cNvPr id="314" name="Google Shape;314;p21"/>
          <p:cNvSpPr/>
          <p:nvPr/>
        </p:nvSpPr>
        <p:spPr>
          <a:xfrm>
            <a:off x="5345722" y="3130060"/>
            <a:ext cx="404446" cy="4572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cxnSp>
        <p:nvCxnSpPr>
          <p:cNvPr id="315" name="Google Shape;315;p21"/>
          <p:cNvCxnSpPr>
            <a:stCxn id="314" idx="6"/>
          </p:cNvCxnSpPr>
          <p:nvPr/>
        </p:nvCxnSpPr>
        <p:spPr>
          <a:xfrm>
            <a:off x="5750168" y="3358660"/>
            <a:ext cx="345900" cy="365700"/>
          </a:xfrm>
          <a:prstGeom prst="bentConnector2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" name="Google Shape;316;p21"/>
          <p:cNvSpPr/>
          <p:nvPr/>
        </p:nvSpPr>
        <p:spPr>
          <a:xfrm>
            <a:off x="3975738" y="224249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933F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17" name="Google Shape;317;p21"/>
          <p:cNvSpPr txBox="1"/>
          <p:nvPr/>
        </p:nvSpPr>
        <p:spPr>
          <a:xfrm>
            <a:off x="4458730" y="409193"/>
            <a:ext cx="36519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9933FF"/>
                </a:solidFill>
                <a:latin typeface="MN PANGPING" pitchFamily="2" charset="0"/>
                <a:cs typeface="MN PANGPING" pitchFamily="2" charset="0"/>
                <a:sym typeface="Arial"/>
              </a:rPr>
              <a:t>๑. โคลงสองสุภาพ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318" name="Google Shape;318;p21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 flipH="1">
            <a:off x="53201" y="1844754"/>
            <a:ext cx="3032529" cy="520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71097">
            <a:off x="9247735" y="311206"/>
            <a:ext cx="3292140" cy="3292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2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2"/>
          <p:cNvSpPr/>
          <p:nvPr/>
        </p:nvSpPr>
        <p:spPr>
          <a:xfrm>
            <a:off x="1572126" y="882315"/>
            <a:ext cx="9015663" cy="5390147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CC66F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26" name="Google Shape;326;p22"/>
          <p:cNvSpPr txBox="1"/>
          <p:nvPr/>
        </p:nvSpPr>
        <p:spPr>
          <a:xfrm>
            <a:off x="2171153" y="4132775"/>
            <a:ext cx="784969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โคลงสองของเก่า</a:t>
            </a:r>
            <a:r>
              <a:rPr lang="th-TH" sz="3200">
                <a:solidFill>
                  <a:srgbClr val="FF8811"/>
                </a:solidFill>
                <a:latin typeface="MN PANGPING" pitchFamily="2" charset="0"/>
                <a:cs typeface="MN PANGPING" pitchFamily="2" charset="0"/>
                <a:sym typeface="Arial"/>
              </a:rPr>
              <a:t>แท้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จัก บ่ มีใคร</a:t>
            </a:r>
            <a:r>
              <a:rPr lang="th-TH" sz="3200">
                <a:solidFill>
                  <a:srgbClr val="FF8811"/>
                </a:solidFill>
                <a:latin typeface="MN PANGPING" pitchFamily="2" charset="0"/>
                <a:cs typeface="MN PANGPING" pitchFamily="2" charset="0"/>
                <a:sym typeface="Arial"/>
              </a:rPr>
              <a:t>แก้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</a:t>
            </a:r>
            <a:b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แต่งแต้มตามตรอง</a:t>
            </a:r>
            <a:endParaRPr sz="32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327" name="Google Shape;32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2519" y="1876614"/>
            <a:ext cx="5307923" cy="193595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2"/>
          <p:cNvSpPr/>
          <p:nvPr/>
        </p:nvSpPr>
        <p:spPr>
          <a:xfrm>
            <a:off x="3577388" y="456542"/>
            <a:ext cx="4973053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CC66F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29" name="Google Shape;329;p22"/>
          <p:cNvSpPr txBox="1"/>
          <p:nvPr/>
        </p:nvSpPr>
        <p:spPr>
          <a:xfrm>
            <a:off x="3971800" y="672972"/>
            <a:ext cx="49331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9900CC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</a:t>
            </a:r>
            <a:r>
              <a:rPr lang="th-TH" sz="3600">
                <a:solidFill>
                  <a:srgbClr val="9900CC"/>
                </a:solidFill>
                <a:latin typeface="MN PANGPING" pitchFamily="2" charset="0"/>
                <a:cs typeface="MN PANGPING" pitchFamily="2" charset="0"/>
                <a:sym typeface="Arial"/>
              </a:rPr>
              <a:t>อย่าง</a:t>
            </a:r>
            <a:r>
              <a:rPr lang="th-TH" sz="3600" cap="none">
                <a:solidFill>
                  <a:srgbClr val="9900CC"/>
                </a:solidFill>
                <a:latin typeface="MN PANGPING" pitchFamily="2" charset="0"/>
                <a:cs typeface="MN PANGPING" pitchFamily="2" charset="0"/>
                <a:sym typeface="Arial"/>
              </a:rPr>
              <a:t>โคลงสองสุภาพ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330" name="Google Shape;330;p22"/>
          <p:cNvPicPr preferRelativeResize="0"/>
          <p:nvPr/>
        </p:nvPicPr>
        <p:blipFill rotWithShape="1">
          <a:blip r:embed="rId6">
            <a:alphaModFix/>
          </a:blip>
          <a:srcRect l="18812" r="22307"/>
          <a:stretch/>
        </p:blipFill>
        <p:spPr>
          <a:xfrm>
            <a:off x="9294683" y="2484768"/>
            <a:ext cx="2586212" cy="437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62660">
            <a:off x="98779" y="1881540"/>
            <a:ext cx="2691064" cy="2691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3"/>
          <p:cNvPicPr preferRelativeResize="0"/>
          <p:nvPr/>
        </p:nvPicPr>
        <p:blipFill rotWithShape="1">
          <a:blip r:embed="rId3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3"/>
          <p:cNvSpPr/>
          <p:nvPr/>
        </p:nvSpPr>
        <p:spPr>
          <a:xfrm>
            <a:off x="817394" y="577991"/>
            <a:ext cx="10700838" cy="6028672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A74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38" name="Google Shape;338;p23"/>
          <p:cNvSpPr txBox="1"/>
          <p:nvPr/>
        </p:nvSpPr>
        <p:spPr>
          <a:xfrm>
            <a:off x="2184275" y="3429000"/>
            <a:ext cx="91434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accent2"/>
                </a:solidFill>
                <a:latin typeface="MN PANGPING" pitchFamily="2" charset="0"/>
                <a:cs typeface="MN PANGPING" pitchFamily="2" charset="0"/>
                <a:sym typeface="Arial"/>
              </a:rPr>
              <a:t>พยางค์</a:t>
            </a: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บทหนึ่งมี ๒ บาท บาทละ ๒ วรรค จำนวนบาทแรกมี ๑๐ คำ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 บาทที่ ๒ มี ๙ คำ รวมเป็น ๑๙ คำ และมีสร้อยได้ ๒ คำ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accent2"/>
                </a:solidFill>
                <a:latin typeface="MN PANGPING" pitchFamily="2" charset="0"/>
                <a:cs typeface="MN PANGPING" pitchFamily="2" charset="0"/>
                <a:sym typeface="Arial"/>
              </a:rPr>
              <a:t>สัมผัส  </a:t>
            </a: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วรรคแรกไม่มีข้อบังคับใด ๆ เพียงบังคับคำสัมผัสให้ตรงกัน คือ 	 </a:t>
            </a:r>
            <a:b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 ถ้าส่งไปด้วยคำที่มีวรรณยุกต์ ต้องรับด้วยคำที่มีวรรณยุกต์ที่ตรงกัน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 ถ้าส่งด้วยคำไม่มีวรรณยุกต์ ก็รับด้วยคำไม่มีวรรณยุกต์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 และคำสุดท้ายของวรรคที่ ๔ ส่งสัมผัสไปยังคำที่ ๑,๒ หรือ ๓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 ของบทที่จะแต่งต่อไป </a:t>
            </a:r>
            <a:endParaRPr sz="24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339" name="Google Shape;33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9874" y="1617605"/>
            <a:ext cx="6796989" cy="181139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3"/>
          <p:cNvSpPr/>
          <p:nvPr/>
        </p:nvSpPr>
        <p:spPr>
          <a:xfrm>
            <a:off x="4651657" y="2740700"/>
            <a:ext cx="340756" cy="34989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41" name="Google Shape;341;p23"/>
          <p:cNvSpPr/>
          <p:nvPr/>
        </p:nvSpPr>
        <p:spPr>
          <a:xfrm>
            <a:off x="3975739" y="298594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A74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42" name="Google Shape;342;p23"/>
          <p:cNvSpPr txBox="1"/>
          <p:nvPr/>
        </p:nvSpPr>
        <p:spPr>
          <a:xfrm>
            <a:off x="4458730" y="535239"/>
            <a:ext cx="36519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FF8811"/>
                </a:solidFill>
                <a:latin typeface="MN PANGPING" pitchFamily="2" charset="0"/>
                <a:cs typeface="MN PANGPING" pitchFamily="2" charset="0"/>
                <a:sym typeface="Arial"/>
              </a:rPr>
              <a:t>๒</a:t>
            </a:r>
            <a:r>
              <a:rPr lang="th-TH" sz="3600" cap="none">
                <a:solidFill>
                  <a:srgbClr val="FF8811"/>
                </a:solidFill>
                <a:latin typeface="MN PANGPING" pitchFamily="2" charset="0"/>
                <a:cs typeface="MN PANGPING" pitchFamily="2" charset="0"/>
                <a:sym typeface="Arial"/>
              </a:rPr>
              <a:t>. โคลงสามสุภาพ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343" name="Google Shape;343;p23"/>
          <p:cNvPicPr preferRelativeResize="0"/>
          <p:nvPr/>
        </p:nvPicPr>
        <p:blipFill rotWithShape="1">
          <a:blip r:embed="rId5">
            <a:alphaModFix/>
          </a:blip>
          <a:srcRect l="18812" r="22307"/>
          <a:stretch/>
        </p:blipFill>
        <p:spPr>
          <a:xfrm flipH="1">
            <a:off x="101561" y="2929926"/>
            <a:ext cx="2481218" cy="4040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5682" y="-213081"/>
            <a:ext cx="2829434" cy="2829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4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4"/>
          <p:cNvSpPr/>
          <p:nvPr/>
        </p:nvSpPr>
        <p:spPr>
          <a:xfrm>
            <a:off x="817394" y="904527"/>
            <a:ext cx="10934586" cy="5702135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A74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51" name="Google Shape;351;p24"/>
          <p:cNvSpPr txBox="1"/>
          <p:nvPr/>
        </p:nvSpPr>
        <p:spPr>
          <a:xfrm>
            <a:off x="1628169" y="3532662"/>
            <a:ext cx="937720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หมายละเลิงใจ</a:t>
            </a:r>
            <a:r>
              <a:rPr lang="th-TH" sz="3200">
                <a:solidFill>
                  <a:srgbClr val="F79646"/>
                </a:solidFill>
                <a:latin typeface="MN PANGPING" pitchFamily="2" charset="0"/>
                <a:cs typeface="MN PANGPING" pitchFamily="2" charset="0"/>
                <a:sym typeface="Arial"/>
              </a:rPr>
              <a:t>อาจ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ประ</a:t>
            </a:r>
            <a:r>
              <a:rPr lang="th-TH" sz="3200">
                <a:solidFill>
                  <a:srgbClr val="F79646"/>
                </a:solidFill>
                <a:latin typeface="MN PANGPING" pitchFamily="2" charset="0"/>
                <a:cs typeface="MN PANGPING" pitchFamily="2" charset="0"/>
                <a:sym typeface="Arial"/>
              </a:rPr>
              <a:t>มาท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ประมาณหมิ่นห</a:t>
            </a:r>
            <a:r>
              <a:rPr lang="th-TH" sz="3200">
                <a:solidFill>
                  <a:srgbClr val="F79646"/>
                </a:solidFill>
                <a:latin typeface="MN PANGPING" pitchFamily="2" charset="0"/>
                <a:cs typeface="MN PANGPING" pitchFamily="2" charset="0"/>
                <a:sym typeface="Arial"/>
              </a:rPr>
              <a:t>มั้น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เบาเร่งเบาเชิง</a:t>
            </a:r>
            <a:r>
              <a:rPr lang="th-TH" sz="3200">
                <a:solidFill>
                  <a:srgbClr val="F79646"/>
                </a:solidFill>
                <a:latin typeface="MN PANGPING" pitchFamily="2" charset="0"/>
                <a:cs typeface="MN PANGPING" pitchFamily="2" charset="0"/>
                <a:sym typeface="Arial"/>
              </a:rPr>
              <a:t>ชั้น</a:t>
            </a: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....   ชื่นหน้ามาสรลม  สรลอนนา ฯ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                                                                                 						(ลิลิตตะเลงพ่าย)</a:t>
            </a:r>
            <a:endParaRPr sz="28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352" name="Google Shape;35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8557" y="1785149"/>
            <a:ext cx="6168306" cy="164385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4"/>
          <p:cNvSpPr/>
          <p:nvPr/>
        </p:nvSpPr>
        <p:spPr>
          <a:xfrm>
            <a:off x="5130570" y="2785077"/>
            <a:ext cx="312800" cy="33650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54" name="Google Shape;354;p24"/>
          <p:cNvSpPr/>
          <p:nvPr/>
        </p:nvSpPr>
        <p:spPr>
          <a:xfrm>
            <a:off x="3628557" y="571508"/>
            <a:ext cx="4921885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A74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55" name="Google Shape;355;p24"/>
          <p:cNvSpPr txBox="1"/>
          <p:nvPr/>
        </p:nvSpPr>
        <p:spPr>
          <a:xfrm>
            <a:off x="3855875" y="801875"/>
            <a:ext cx="49218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FF8811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ตัวอย่างโคลงสามสุภาพ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356" name="Google Shape;356;p24" descr="รูปภาพประกอบด้วย ข้อความ&#10;&#10;คำอธิบายที่สร้างโดยอัตโนมัติ"/>
          <p:cNvPicPr preferRelativeResize="0"/>
          <p:nvPr/>
        </p:nvPicPr>
        <p:blipFill rotWithShape="1">
          <a:blip r:embed="rId6">
            <a:alphaModFix/>
          </a:blip>
          <a:srcRect b="15423"/>
          <a:stretch/>
        </p:blipFill>
        <p:spPr>
          <a:xfrm>
            <a:off x="-721895" y="2609851"/>
            <a:ext cx="6218441" cy="429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64345" y="128337"/>
            <a:ext cx="2747666" cy="2747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5"/>
          <p:cNvSpPr/>
          <p:nvPr/>
        </p:nvSpPr>
        <p:spPr>
          <a:xfrm>
            <a:off x="1293222" y="850231"/>
            <a:ext cx="9901647" cy="5589757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pic>
        <p:nvPicPr>
          <p:cNvPr id="363" name="Google Shape;363;p25"/>
          <p:cNvPicPr preferRelativeResize="0"/>
          <p:nvPr/>
        </p:nvPicPr>
        <p:blipFill rotWithShape="1">
          <a:blip r:embed="rId3">
            <a:alphaModFix/>
          </a:blip>
          <a:srcRect t="18343"/>
          <a:stretch/>
        </p:blipFill>
        <p:spPr>
          <a:xfrm>
            <a:off x="3605203" y="1863482"/>
            <a:ext cx="5358968" cy="250557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5"/>
          <p:cNvSpPr txBox="1"/>
          <p:nvPr/>
        </p:nvSpPr>
        <p:spPr>
          <a:xfrm>
            <a:off x="2565763" y="4882945"/>
            <a:ext cx="79106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rgbClr val="00B050"/>
                </a:solidFill>
                <a:latin typeface="MN PANGPING" pitchFamily="2" charset="0"/>
                <a:cs typeface="MN PANGPING" pitchFamily="2" charset="0"/>
                <a:sym typeface="Arial"/>
              </a:rPr>
              <a:t>พยางค์ </a:t>
            </a: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บทหนึ่งมี ๔ บรรทัด มีตำแหน่งสัมผัสตามเส้นโยง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rgbClr val="00B050"/>
                </a:solidFill>
                <a:latin typeface="MN PANGPING" pitchFamily="2" charset="0"/>
                <a:cs typeface="MN PANGPING" pitchFamily="2" charset="0"/>
                <a:sym typeface="Arial"/>
              </a:rPr>
              <a:t>สัมผัส  </a:t>
            </a: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บังคับรูปวรรณยุกต์ เอก ๗ โท ๔ ตามตำแหน่งในแผนผัง  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365" name="Google Shape;365;p25"/>
          <p:cNvSpPr/>
          <p:nvPr/>
        </p:nvSpPr>
        <p:spPr>
          <a:xfrm>
            <a:off x="3975739" y="479694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66" name="Google Shape;366;p25"/>
          <p:cNvSpPr txBox="1"/>
          <p:nvPr/>
        </p:nvSpPr>
        <p:spPr>
          <a:xfrm>
            <a:off x="4555400" y="703250"/>
            <a:ext cx="3832800" cy="1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00B050"/>
                </a:solidFill>
                <a:latin typeface="MN PANGPING" pitchFamily="2" charset="0"/>
                <a:cs typeface="MN PANGPING" pitchFamily="2" charset="0"/>
                <a:sym typeface="Arial"/>
              </a:rPr>
              <a:t>๓</a:t>
            </a:r>
            <a:r>
              <a:rPr lang="th-TH" sz="3600" cap="none">
                <a:solidFill>
                  <a:srgbClr val="00B050"/>
                </a:solidFill>
                <a:latin typeface="MN PANGPING" pitchFamily="2" charset="0"/>
                <a:cs typeface="MN PANGPING" pitchFamily="2" charset="0"/>
                <a:sym typeface="Arial"/>
              </a:rPr>
              <a:t>. โคลงสี่สุภาพ</a:t>
            </a:r>
            <a:endParaRPr sz="3600" cap="none">
              <a:solidFill>
                <a:srgbClr val="00B050"/>
              </a:solidFill>
              <a:latin typeface="MN PANGPING" pitchFamily="2" charset="0"/>
              <a:cs typeface="MN PANGPING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B050"/>
              </a:solidFill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367" name="Google Shape;367;p25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 flipH="1">
            <a:off x="133896" y="2436725"/>
            <a:ext cx="2481218" cy="442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71097">
            <a:off x="9247735" y="311206"/>
            <a:ext cx="3292140" cy="3292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6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6"/>
          <p:cNvSpPr/>
          <p:nvPr/>
        </p:nvSpPr>
        <p:spPr>
          <a:xfrm>
            <a:off x="1243041" y="938463"/>
            <a:ext cx="9901647" cy="551164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pic>
        <p:nvPicPr>
          <p:cNvPr id="375" name="Google Shape;375;p26"/>
          <p:cNvPicPr preferRelativeResize="0"/>
          <p:nvPr/>
        </p:nvPicPr>
        <p:blipFill rotWithShape="1">
          <a:blip r:embed="rId5">
            <a:alphaModFix/>
          </a:blip>
          <a:srcRect t="18343"/>
          <a:stretch/>
        </p:blipFill>
        <p:spPr>
          <a:xfrm>
            <a:off x="4375224" y="1570714"/>
            <a:ext cx="3974540" cy="185828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6"/>
          <p:cNvSpPr txBox="1"/>
          <p:nvPr/>
        </p:nvSpPr>
        <p:spPr>
          <a:xfrm>
            <a:off x="3381620" y="3614236"/>
            <a:ext cx="6601500" cy="22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เสียงลือเสียงเล่าอ้าง      อัน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ใด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พี่เอย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เสียงย่อมยอยศ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ใคร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ทั่ว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หล้า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สองเขือพี่หลับใ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หล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ลืมตื่น ฤาพี่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สองพี่คิดเอง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อ้า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     อย่าได้ถามเผือ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		 	     (ลิลิตพระลอ)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377" name="Google Shape;377;p26"/>
          <p:cNvSpPr/>
          <p:nvPr/>
        </p:nvSpPr>
        <p:spPr>
          <a:xfrm>
            <a:off x="3975739" y="282231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78" name="Google Shape;378;p26"/>
          <p:cNvSpPr txBox="1"/>
          <p:nvPr/>
        </p:nvSpPr>
        <p:spPr>
          <a:xfrm>
            <a:off x="4136258" y="542631"/>
            <a:ext cx="39195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cap="none">
                <a:solidFill>
                  <a:srgbClr val="00B050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ตัวอย่างโคลงสี่สุภาพ</a:t>
            </a:r>
            <a:endParaRPr sz="3200" cap="none">
              <a:solidFill>
                <a:srgbClr val="00B050"/>
              </a:solidFill>
              <a:latin typeface="MN PANGPING" pitchFamily="2" charset="0"/>
              <a:cs typeface="MN PANGPING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B050"/>
              </a:solidFill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379" name="Google Shape;379;p26"/>
          <p:cNvPicPr preferRelativeResize="0"/>
          <p:nvPr/>
        </p:nvPicPr>
        <p:blipFill rotWithShape="1">
          <a:blip r:embed="rId6">
            <a:alphaModFix/>
          </a:blip>
          <a:srcRect l="45971" t="1" b="49602"/>
          <a:stretch/>
        </p:blipFill>
        <p:spPr>
          <a:xfrm flipH="1">
            <a:off x="-496957" y="2696262"/>
            <a:ext cx="3970043" cy="456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6" descr="รูปภาพประกอบด้วย ข้อความ&#10;&#10;คำอธิบายที่สร้างโดยอัตโนมัติ"/>
          <p:cNvPicPr preferRelativeResize="0"/>
          <p:nvPr/>
        </p:nvPicPr>
        <p:blipFill rotWithShape="1">
          <a:blip r:embed="rId7">
            <a:alphaModFix/>
          </a:blip>
          <a:srcRect l="8518" t="19622" r="34914" b="26383"/>
          <a:stretch/>
        </p:blipFill>
        <p:spPr>
          <a:xfrm>
            <a:off x="9234001" y="2696262"/>
            <a:ext cx="3465095" cy="4410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7"/>
          <p:cNvSpPr/>
          <p:nvPr/>
        </p:nvSpPr>
        <p:spPr>
          <a:xfrm rot="-339269">
            <a:off x="1961226" y="770646"/>
            <a:ext cx="8148266" cy="531979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rgbClr val="2E75B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86" name="Google Shape;386;p27"/>
          <p:cNvSpPr/>
          <p:nvPr/>
        </p:nvSpPr>
        <p:spPr>
          <a:xfrm rot="-447632">
            <a:off x="3240637" y="1767368"/>
            <a:ext cx="6055765" cy="315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9900" b="1">
                <a:solidFill>
                  <a:srgbClr val="0070C0"/>
                </a:solidFill>
                <a:latin typeface="MN PANGPING" pitchFamily="2" charset="0"/>
                <a:cs typeface="MN PANGPING" pitchFamily="2" charset="0"/>
                <a:sym typeface="Arial"/>
              </a:rPr>
              <a:t>ฉันท์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3">
            <a:alphaModFix/>
          </a:blip>
          <a:srcRect l="18812" r="22307"/>
          <a:stretch/>
        </p:blipFill>
        <p:spPr>
          <a:xfrm>
            <a:off x="8710863" y="1922881"/>
            <a:ext cx="3080814" cy="520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39442">
            <a:off x="549942" y="3322042"/>
            <a:ext cx="3762834" cy="376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3762">
            <a:off x="1042542" y="245455"/>
            <a:ext cx="2777632" cy="277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6">
            <a:alphaModFix/>
          </a:blip>
          <a:srcRect r="72052" b="63065"/>
          <a:stretch/>
        </p:blipFill>
        <p:spPr>
          <a:xfrm rot="413591">
            <a:off x="8689864" y="271422"/>
            <a:ext cx="1004997" cy="1328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8"/>
          <p:cNvSpPr/>
          <p:nvPr/>
        </p:nvSpPr>
        <p:spPr>
          <a:xfrm>
            <a:off x="1645920" y="577991"/>
            <a:ext cx="9405257" cy="6028672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966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396" name="Google Shape;396;p28"/>
          <p:cNvSpPr txBox="1"/>
          <p:nvPr/>
        </p:nvSpPr>
        <p:spPr>
          <a:xfrm>
            <a:off x="4357681" y="959223"/>
            <a:ext cx="398173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600" b="1" cap="none">
                <a:solidFill>
                  <a:schemeClr val="accent4"/>
                </a:solidFill>
                <a:latin typeface="MN PANGPING" pitchFamily="2" charset="0"/>
                <a:cs typeface="MN PANGPING" pitchFamily="2" charset="0"/>
                <a:sym typeface="Arial"/>
              </a:rPr>
              <a:t>ฉันท์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397" name="Google Shape;397;p28"/>
          <p:cNvSpPr txBox="1"/>
          <p:nvPr/>
        </p:nvSpPr>
        <p:spPr>
          <a:xfrm>
            <a:off x="4939120" y="4375543"/>
            <a:ext cx="454243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ฉันท์ที่พบบ่อย ได้แก่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อินทรวิเชียรฉันท์ ๑๑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วิชชุมมาลาฉันท์ ๘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มาณวกฉันท์ ๘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วสันตดิลกฉันท์ ๑๔</a:t>
            </a:r>
            <a:endParaRPr sz="2400" cap="none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  <a:p>
            <a:pPr marL="51435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cap="none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sp>
        <p:nvSpPr>
          <p:cNvPr id="398" name="Google Shape;398;p28"/>
          <p:cNvSpPr txBox="1"/>
          <p:nvPr/>
        </p:nvSpPr>
        <p:spPr>
          <a:xfrm>
            <a:off x="2904129" y="2067219"/>
            <a:ext cx="712814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ฉันท์ เป็นลักษณ์หนึ่งของการประพันธ์ประเภทร้อยกรองในวรรณคดีไทยที่บังคับเสียงหนัก - เบาของพยางค์ ที่เรียกว่า ครุ - ลหุ  ฉันท์ในภาษาไทยรับแบบมาจากประเทศอินเดีย ตำราฉันท์ที่เก่าแก่ที่สุดของอินเดียเป็นภาษาสันสกฤต คือ ปิงคลฉันทศาสตร์ ชนิดของฉันท์มีมากถึง  ๑๐๘ ชนิด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แต่ที่พบบ่อยมี ดังนี้</a:t>
            </a:r>
            <a:endParaRPr sz="2400" cap="none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399" name="Google Shape;399;p28"/>
          <p:cNvPicPr preferRelativeResize="0"/>
          <p:nvPr/>
        </p:nvPicPr>
        <p:blipFill rotWithShape="1">
          <a:blip r:embed="rId3">
            <a:alphaModFix/>
          </a:blip>
          <a:srcRect l="18812" r="22307"/>
          <a:stretch/>
        </p:blipFill>
        <p:spPr>
          <a:xfrm flipH="1">
            <a:off x="492472" y="2010490"/>
            <a:ext cx="2785510" cy="4730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6990" y="3537343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>
            <a:off x="1645920" y="577991"/>
            <a:ext cx="9405257" cy="6028672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06" name="Google Shape;406;p29"/>
          <p:cNvSpPr txBox="1"/>
          <p:nvPr/>
        </p:nvSpPr>
        <p:spPr>
          <a:xfrm>
            <a:off x="3908884" y="1038576"/>
            <a:ext cx="487932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400" b="1" cap="none">
                <a:solidFill>
                  <a:schemeClr val="accent4"/>
                </a:solidFill>
                <a:latin typeface="MN PANGPING" pitchFamily="2" charset="0"/>
                <a:cs typeface="MN PANGPING" pitchFamily="2" charset="0"/>
                <a:sym typeface="Arial"/>
              </a:rPr>
              <a:t>ครุ-ลหุ บังคับของฉันท์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407" name="Google Shape;407;p29"/>
          <p:cNvSpPr txBox="1"/>
          <p:nvPr/>
        </p:nvSpPr>
        <p:spPr>
          <a:xfrm>
            <a:off x="3131819" y="2060599"/>
            <a:ext cx="7054918" cy="3908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</a:t>
            </a:r>
            <a:r>
              <a:rPr lang="th-TH" sz="2800" b="1" cap="none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ครุ</a:t>
            </a:r>
            <a:r>
              <a:rPr lang="th-TH" sz="2800" b="1" cap="none">
                <a:solidFill>
                  <a:srgbClr val="0070C0"/>
                </a:solidFill>
                <a:latin typeface="MN PANGPING" pitchFamily="2" charset="0"/>
                <a:cs typeface="MN PANGPING" pitchFamily="2" charset="0"/>
                <a:sym typeface="Arial"/>
              </a:rPr>
              <a:t> </a:t>
            </a: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หมายถึง </a:t>
            </a:r>
            <a:r>
              <a:rPr lang="th-TH" sz="2400" cap="none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พยางค์เสียง</a:t>
            </a:r>
            <a:r>
              <a:rPr lang="th-TH" sz="2400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หนัก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พยางค์ที่มีมาตราตัวสะกดในทุกมาตรา</a:t>
            </a:r>
            <a:endParaRPr sz="24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พยางค์ที่ประสมด้วยสระเสียงยาวเท่านั้น ไม่มีตัวสะกดก็ได้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๓. พยางค์ที่ประสมด้วย อำ ไอ ใอ เอา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</a:t>
            </a:r>
            <a:r>
              <a:rPr lang="th-TH" sz="2800" b="1" cap="none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ลหุ</a:t>
            </a:r>
            <a:r>
              <a:rPr lang="th-TH" sz="2400" cap="none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 </a:t>
            </a: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หมายถึง  </a:t>
            </a:r>
            <a:r>
              <a:rPr lang="th-TH" sz="2400" cap="none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พยางค์ที่ออกเสียงเบา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๑</a:t>
            </a: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. พยางค์ที่ไม่มีเสียงพยัญชนะสะกด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๒</a:t>
            </a: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. พยางค์ที่ประสมด้วยสระเสียงสั้นเท่านั้น เช่น แพะ แกะ นะ  </a:t>
            </a:r>
            <a:b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</a:t>
            </a: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๓</a:t>
            </a: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. รวมถึง บ่ ณ ธ ก็ เพราะเป็นพยางค์ที่ออกเสียงสั้นและไม่มี  </a:t>
            </a:r>
            <a:b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เสียงพยัญชนะสะกด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408" name="Google Shape;40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9105" y="1870029"/>
            <a:ext cx="778213" cy="79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1939" y="3749376"/>
            <a:ext cx="683061" cy="69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9"/>
          <p:cNvPicPr preferRelativeResize="0"/>
          <p:nvPr/>
        </p:nvPicPr>
        <p:blipFill rotWithShape="1">
          <a:blip r:embed="rId5">
            <a:alphaModFix/>
          </a:blip>
          <a:srcRect l="18812" r="22307"/>
          <a:stretch/>
        </p:blipFill>
        <p:spPr>
          <a:xfrm>
            <a:off x="9858844" y="3108624"/>
            <a:ext cx="2384665" cy="4032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41" y="3179854"/>
            <a:ext cx="3108158" cy="3108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/>
          <p:nvPr/>
        </p:nvSpPr>
        <p:spPr>
          <a:xfrm rot="-339269">
            <a:off x="1961226" y="770646"/>
            <a:ext cx="8148266" cy="531979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06" name="Google Shape;106;p3"/>
          <p:cNvSpPr/>
          <p:nvPr/>
        </p:nvSpPr>
        <p:spPr>
          <a:xfrm rot="-447642">
            <a:off x="2349540" y="1817132"/>
            <a:ext cx="7284772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9900" b="1" dirty="0">
                <a:solidFill>
                  <a:srgbClr val="FFC000"/>
                </a:solidFill>
                <a:latin typeface="MN PANGPING" pitchFamily="2" charset="0"/>
                <a:cs typeface="MN PANGPING" pitchFamily="2" charset="0"/>
                <a:sym typeface="Arial"/>
              </a:rPr>
              <a:t>กาพย์</a:t>
            </a:r>
            <a:endParaRPr dirty="0"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107" name="Google Shape;107;p3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>
            <a:off x="8710863" y="1922881"/>
            <a:ext cx="3080814" cy="520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3762">
            <a:off x="1042542" y="245455"/>
            <a:ext cx="2777632" cy="277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6">
            <a:alphaModFix/>
          </a:blip>
          <a:srcRect r="72052" b="63065"/>
          <a:stretch/>
        </p:blipFill>
        <p:spPr>
          <a:xfrm rot="413591">
            <a:off x="8689864" y="271422"/>
            <a:ext cx="1004997" cy="132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75105" y="2630907"/>
            <a:ext cx="4901342" cy="4901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0"/>
          <p:cNvSpPr/>
          <p:nvPr/>
        </p:nvSpPr>
        <p:spPr>
          <a:xfrm>
            <a:off x="1645920" y="879453"/>
            <a:ext cx="9405257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17" name="Google Shape;417;p30"/>
          <p:cNvSpPr txBox="1"/>
          <p:nvPr/>
        </p:nvSpPr>
        <p:spPr>
          <a:xfrm>
            <a:off x="2620463" y="1778320"/>
            <a:ext cx="745617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อินทรวิเชียรฉันท์ มีความหมายว่า "ฉันท์ที่มีลีลาดุจสายฟ้าของพระอินทร์" เป็นฉันท์ที่นิยมแต่งกันมากที่สุด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418" name="Google Shape;418;p30"/>
          <p:cNvSpPr txBox="1"/>
          <p:nvPr/>
        </p:nvSpPr>
        <p:spPr>
          <a:xfrm>
            <a:off x="3014252" y="5147550"/>
            <a:ext cx="735765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หนึ่งบทมี ๒ บาท บาทละ ๑๑ พยางค์ แบ่งเป็น ๒ วรรค วรรคแรก ๕ พยางค์ วรรคหลัง ๖ พยางค์ ส่งสัมผัสแบบกาพย์</a:t>
            </a:r>
            <a:endParaRPr sz="24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419" name="Google Shape;41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6238" y="2975030"/>
            <a:ext cx="7357654" cy="162937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0"/>
          <p:cNvSpPr/>
          <p:nvPr/>
        </p:nvSpPr>
        <p:spPr>
          <a:xfrm>
            <a:off x="4177664" y="502765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21" name="Google Shape;421;p30"/>
          <p:cNvSpPr txBox="1"/>
          <p:nvPr/>
        </p:nvSpPr>
        <p:spPr>
          <a:xfrm>
            <a:off x="4075779" y="649608"/>
            <a:ext cx="434176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FF8811"/>
                </a:solidFill>
                <a:latin typeface="MN PANGPING" pitchFamily="2" charset="0"/>
                <a:cs typeface="MN PANGPING" pitchFamily="2" charset="0"/>
                <a:sym typeface="Arial"/>
              </a:rPr>
              <a:t> ๑. อินทรวิเชียรฉันท์ ๑๑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422" name="Google Shape;422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7042" y="3743058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62660">
            <a:off x="121949" y="432788"/>
            <a:ext cx="2691064" cy="2691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1"/>
          <p:cNvSpPr/>
          <p:nvPr/>
        </p:nvSpPr>
        <p:spPr>
          <a:xfrm>
            <a:off x="1645920" y="879453"/>
            <a:ext cx="9405257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29" name="Google Shape;429;p31"/>
          <p:cNvSpPr/>
          <p:nvPr/>
        </p:nvSpPr>
        <p:spPr>
          <a:xfrm>
            <a:off x="3847642" y="502765"/>
            <a:ext cx="4879263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30" name="Google Shape;430;p31"/>
          <p:cNvSpPr txBox="1"/>
          <p:nvPr/>
        </p:nvSpPr>
        <p:spPr>
          <a:xfrm>
            <a:off x="4194393" y="664010"/>
            <a:ext cx="5070900" cy="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rgbClr val="FF8811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ตัวอย่างอินทรวิเชียรฉันท์ ๑๑</a:t>
            </a:r>
            <a:endParaRPr sz="2800"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431" name="Google Shape;431;p31"/>
          <p:cNvSpPr txBox="1"/>
          <p:nvPr/>
        </p:nvSpPr>
        <p:spPr>
          <a:xfrm>
            <a:off x="3014252" y="5147550"/>
            <a:ext cx="735765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</a:t>
            </a:r>
            <a:endParaRPr sz="24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432" name="Google Shape;43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4252" y="1993301"/>
            <a:ext cx="6483075" cy="143569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1"/>
          <p:cNvSpPr txBox="1"/>
          <p:nvPr/>
        </p:nvSpPr>
        <p:spPr>
          <a:xfrm>
            <a:off x="3301175" y="3744248"/>
            <a:ext cx="7512600" cy="22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พวกราชมัล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โดย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       พล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โบย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มืใช่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เบา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สุดหัตถแห่ง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เขา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            ขณะหวดสิพึงกลัว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บงเนื้อก็เนื้อ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เต้น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            พิศ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เส้น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สรีระ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รัว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ทั่วร่างและทั้ง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 	       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ก็ระริกระรัวไหล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		(สามัคคีเภทคำฉันท์)</a:t>
            </a:r>
            <a:endParaRPr sz="28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434" name="Google Shape;434;p31"/>
          <p:cNvPicPr preferRelativeResize="0"/>
          <p:nvPr/>
        </p:nvPicPr>
        <p:blipFill rotWithShape="1">
          <a:blip r:embed="rId5">
            <a:alphaModFix/>
          </a:blip>
          <a:srcRect l="18812" r="22307"/>
          <a:stretch/>
        </p:blipFill>
        <p:spPr>
          <a:xfrm flipH="1">
            <a:off x="333375" y="1773758"/>
            <a:ext cx="2967789" cy="520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1" descr="รูปภาพประกอบด้วย ข้อความ&#10;&#10;คำอธิบายที่สร้างโดยอัตโนมัติ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14933" flipH="1">
            <a:off x="9116465" y="4324668"/>
            <a:ext cx="2851273" cy="235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667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6675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666750" cy="1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2"/>
          <p:cNvSpPr/>
          <p:nvPr/>
        </p:nvSpPr>
        <p:spPr>
          <a:xfrm>
            <a:off x="1645920" y="879453"/>
            <a:ext cx="9405257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99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44" name="Google Shape;444;p32"/>
          <p:cNvSpPr/>
          <p:nvPr/>
        </p:nvSpPr>
        <p:spPr>
          <a:xfrm>
            <a:off x="4177664" y="502765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99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45" name="Google Shape;445;p32"/>
          <p:cNvSpPr txBox="1"/>
          <p:nvPr/>
        </p:nvSpPr>
        <p:spPr>
          <a:xfrm>
            <a:off x="2576618" y="1946100"/>
            <a:ext cx="77718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วิชชุมมาลาฉันท์ มีความหมายว่า "ระเบียบแห่งสายฟ้า"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ประกอบด้วยครุล้วน จึงใช้บรรยายความอย่างธรรมดา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446" name="Google Shape;446;p32"/>
          <p:cNvSpPr txBox="1"/>
          <p:nvPr/>
        </p:nvSpPr>
        <p:spPr>
          <a:xfrm>
            <a:off x="4386727" y="640378"/>
            <a:ext cx="371475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FF7575"/>
                </a:solidFill>
                <a:latin typeface="MN PANGPING" pitchFamily="2" charset="0"/>
                <a:cs typeface="MN PANGPING" pitchFamily="2" charset="0"/>
                <a:sym typeface="Arial"/>
              </a:rPr>
              <a:t> ๒. วิชชุมมาลาฉันท์ ๘</a:t>
            </a:r>
            <a:endParaRPr sz="3600">
              <a:solidFill>
                <a:srgbClr val="FF7575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47" name="Google Shape;447;p32"/>
          <p:cNvSpPr txBox="1"/>
          <p:nvPr/>
        </p:nvSpPr>
        <p:spPr>
          <a:xfrm>
            <a:off x="3577850" y="4861351"/>
            <a:ext cx="60938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หนึ่งบทมี ๔ บาท บาทละ ๘ พยางค์ แบ่งเป็น ๒ วรรค วรรคละ ๔ พยางค์ ส่งสัมผัสแบบกลอน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448" name="Google Shape;44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4984" y="2927904"/>
            <a:ext cx="5458238" cy="136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2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 flipH="1">
            <a:off x="333375" y="1773758"/>
            <a:ext cx="2967789" cy="520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9625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3"/>
          <p:cNvSpPr/>
          <p:nvPr/>
        </p:nvSpPr>
        <p:spPr>
          <a:xfrm>
            <a:off x="1645920" y="879453"/>
            <a:ext cx="9405257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99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56" name="Google Shape;456;p33"/>
          <p:cNvSpPr/>
          <p:nvPr/>
        </p:nvSpPr>
        <p:spPr>
          <a:xfrm>
            <a:off x="3866148" y="502765"/>
            <a:ext cx="4769316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99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57" name="Google Shape;457;p33"/>
          <p:cNvSpPr txBox="1"/>
          <p:nvPr/>
        </p:nvSpPr>
        <p:spPr>
          <a:xfrm>
            <a:off x="4190090" y="623829"/>
            <a:ext cx="44157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FF7575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ตัวอย่างวิชชุมมาลาฉันท์ ๘</a:t>
            </a:r>
            <a:endParaRPr sz="3600">
              <a:solidFill>
                <a:srgbClr val="FF7575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58" name="Google Shape;458;p33"/>
          <p:cNvSpPr txBox="1"/>
          <p:nvPr/>
        </p:nvSpPr>
        <p:spPr>
          <a:xfrm>
            <a:off x="3711342" y="3456180"/>
            <a:ext cx="6093900" cy="26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โฉมยงอย่า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ขัด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รีบ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รัด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มา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เถิด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ขืนขัดคง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เกิด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   ในทรวงเร่าร้อน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มาเร็วบัด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นี้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   รีบ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ลี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ลา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จร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มาเร็วบัง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อร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     ฃ้าเรียกนางมา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                                       				(มัทนะพาธา)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459" name="Google Shape;45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1342" y="1786363"/>
            <a:ext cx="4769316" cy="119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0481" y="1603077"/>
            <a:ext cx="4092802" cy="527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3"/>
          <p:cNvPicPr preferRelativeResize="0"/>
          <p:nvPr/>
        </p:nvPicPr>
        <p:blipFill rotWithShape="1">
          <a:blip r:embed="rId6">
            <a:alphaModFix/>
          </a:blip>
          <a:srcRect b="7415"/>
          <a:stretch/>
        </p:blipFill>
        <p:spPr>
          <a:xfrm>
            <a:off x="8605838" y="1449952"/>
            <a:ext cx="4393916" cy="5424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4"/>
          <p:cNvSpPr/>
          <p:nvPr/>
        </p:nvSpPr>
        <p:spPr>
          <a:xfrm>
            <a:off x="1645920" y="879453"/>
            <a:ext cx="9405257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67" name="Google Shape;467;p34"/>
          <p:cNvSpPr/>
          <p:nvPr/>
        </p:nvSpPr>
        <p:spPr>
          <a:xfrm>
            <a:off x="4177664" y="502765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68" name="Google Shape;468;p34"/>
          <p:cNvSpPr txBox="1"/>
          <p:nvPr/>
        </p:nvSpPr>
        <p:spPr>
          <a:xfrm>
            <a:off x="4758460" y="705753"/>
            <a:ext cx="434176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0070C0"/>
                </a:solidFill>
                <a:latin typeface="MN PANGPING" pitchFamily="2" charset="0"/>
                <a:cs typeface="MN PANGPING" pitchFamily="2" charset="0"/>
                <a:sym typeface="Arial"/>
              </a:rPr>
              <a:t>๓. มาณวกฉันท์ </a:t>
            </a:r>
            <a:r>
              <a:rPr lang="th-TH" sz="3600">
                <a:solidFill>
                  <a:srgbClr val="0070C0"/>
                </a:solidFill>
                <a:latin typeface="MN PANGPING" pitchFamily="2" charset="0"/>
                <a:cs typeface="MN PANGPING" pitchFamily="2" charset="0"/>
                <a:sym typeface="Arial"/>
              </a:rPr>
              <a:t>๘</a:t>
            </a:r>
            <a:endParaRPr sz="3600" cap="none">
              <a:solidFill>
                <a:srgbClr val="0070C0"/>
              </a:solidFill>
              <a:latin typeface="MN PANGPING" pitchFamily="2" charset="0"/>
              <a:cs typeface="MN PANGPING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70C0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69" name="Google Shape;469;p34"/>
          <p:cNvSpPr txBox="1"/>
          <p:nvPr/>
        </p:nvSpPr>
        <p:spPr>
          <a:xfrm>
            <a:off x="2347504" y="1789984"/>
            <a:ext cx="800208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มาณวกฉันท์ มีความหมายว่า "ประดุจเด็กหนุ่ม" ใช้แต่งบรรยายความที่รวดเร็ว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470" name="Google Shape;470;p34"/>
          <p:cNvSpPr txBox="1"/>
          <p:nvPr/>
        </p:nvSpPr>
        <p:spPr>
          <a:xfrm>
            <a:off x="3623855" y="5262139"/>
            <a:ext cx="60938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หนึ่งบทมี ๔ บาท บาทละ ๘ พยางค์ แบ่งเป็น ๒ วรรค วรรคละ ๔ คำ ส่งสัมผัสแบบกลอน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471" name="Google Shape;47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196" y="2867202"/>
            <a:ext cx="6334061" cy="158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4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 flipH="1">
            <a:off x="215714" y="2310063"/>
            <a:ext cx="2662268" cy="467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8075" y="3015917"/>
            <a:ext cx="3633668" cy="3633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5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5"/>
          <p:cNvSpPr/>
          <p:nvPr/>
        </p:nvSpPr>
        <p:spPr>
          <a:xfrm>
            <a:off x="1645920" y="879453"/>
            <a:ext cx="9405257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80" name="Google Shape;480;p35"/>
          <p:cNvSpPr/>
          <p:nvPr/>
        </p:nvSpPr>
        <p:spPr>
          <a:xfrm>
            <a:off x="4177664" y="502765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81" name="Google Shape;481;p35"/>
          <p:cNvSpPr txBox="1"/>
          <p:nvPr/>
        </p:nvSpPr>
        <p:spPr>
          <a:xfrm>
            <a:off x="4400567" y="666182"/>
            <a:ext cx="434176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0070C0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ตัวอย่างมาณวกฉันท์ </a:t>
            </a:r>
            <a:r>
              <a:rPr lang="th-TH" sz="3600">
                <a:solidFill>
                  <a:srgbClr val="0070C0"/>
                </a:solidFill>
                <a:latin typeface="MN PANGPING" pitchFamily="2" charset="0"/>
                <a:cs typeface="MN PANGPING" pitchFamily="2" charset="0"/>
                <a:sym typeface="Arial"/>
              </a:rPr>
              <a:t>๘</a:t>
            </a:r>
            <a:endParaRPr sz="3600" cap="none">
              <a:solidFill>
                <a:srgbClr val="0070C0"/>
              </a:solidFill>
              <a:latin typeface="MN PANGPING" pitchFamily="2" charset="0"/>
              <a:cs typeface="MN PANGPING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70C0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82" name="Google Shape;482;p35"/>
          <p:cNvSpPr txBox="1"/>
          <p:nvPr/>
        </p:nvSpPr>
        <p:spPr>
          <a:xfrm>
            <a:off x="3667532" y="3412787"/>
            <a:ext cx="6227400" cy="22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ล่วงลุประ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มาณ 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กาล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อนุ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กรม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หนึ่งณนิ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ยม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  ท่านทวิชงค์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เมื่อจะประ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สิทธิ์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วิท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ยะ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ยง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เชิญวร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องค์ 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   เอกกุมาร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	    (สามัคคีเภทคำฉันท์)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483" name="Google Shape;483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76416" y="1909250"/>
            <a:ext cx="4341769" cy="108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3942" y="1740693"/>
            <a:ext cx="4220358" cy="511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27089" y="1489356"/>
            <a:ext cx="3837981" cy="5117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6"/>
          <p:cNvSpPr/>
          <p:nvPr/>
        </p:nvSpPr>
        <p:spPr>
          <a:xfrm>
            <a:off x="1645920" y="879453"/>
            <a:ext cx="9405257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CC94F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91" name="Google Shape;491;p36"/>
          <p:cNvSpPr/>
          <p:nvPr/>
        </p:nvSpPr>
        <p:spPr>
          <a:xfrm>
            <a:off x="4177664" y="502765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CC94F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92" name="Google Shape;492;p36"/>
          <p:cNvSpPr txBox="1"/>
          <p:nvPr/>
        </p:nvSpPr>
        <p:spPr>
          <a:xfrm>
            <a:off x="4127039" y="672897"/>
            <a:ext cx="43419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7030A0"/>
                </a:solidFill>
                <a:latin typeface="MN PANGPING" pitchFamily="2" charset="0"/>
                <a:cs typeface="MN PANGPING" pitchFamily="2" charset="0"/>
                <a:sym typeface="Arial"/>
              </a:rPr>
              <a:t>๔. วสันตดิลกฉันท์ ๑๔</a:t>
            </a:r>
            <a:endParaRPr sz="3600">
              <a:solidFill>
                <a:srgbClr val="7030A0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493" name="Google Shape;493;p36"/>
          <p:cNvSpPr txBox="1"/>
          <p:nvPr/>
        </p:nvSpPr>
        <p:spPr>
          <a:xfrm>
            <a:off x="2347454" y="1489342"/>
            <a:ext cx="8002200" cy="1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วสันตดิลกฉันท์ มีความหมายว่า "ฉันท์ที่มีลีลาดังจอมเมฆในฤดูใบไม้ผลิ (ฤดูฝน)" อ่านแล้วฟังได้รื่นหู รู้สึกซาบซึ้งจับใจ มักใช้แต่งชมความงาม และสดุดีความรักหรือของสูง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494" name="Google Shape;494;p36"/>
          <p:cNvSpPr txBox="1"/>
          <p:nvPr/>
        </p:nvSpPr>
        <p:spPr>
          <a:xfrm>
            <a:off x="3192780" y="5286614"/>
            <a:ext cx="672573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หนึ่งบทมี ๒ บาท บาทละ ๑๔ พยางค์ แบ่งเป็น ๒ วรรค วรรคแรก ๘ พยางค์ วรรคหลัง ๖ พยางค์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495" name="Google Shape;49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2408" y="3203338"/>
            <a:ext cx="8341867" cy="159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6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 flipH="1">
            <a:off x="39652" y="2502568"/>
            <a:ext cx="2481193" cy="435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23576">
            <a:off x="9804447" y="1469401"/>
            <a:ext cx="2691064" cy="2691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37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7"/>
          <p:cNvSpPr/>
          <p:nvPr/>
        </p:nvSpPr>
        <p:spPr>
          <a:xfrm>
            <a:off x="1645920" y="879453"/>
            <a:ext cx="9405257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CC94F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04" name="Google Shape;504;p37"/>
          <p:cNvSpPr/>
          <p:nvPr/>
        </p:nvSpPr>
        <p:spPr>
          <a:xfrm>
            <a:off x="3705726" y="502765"/>
            <a:ext cx="5133474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CC94F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05" name="Google Shape;505;p37"/>
          <p:cNvSpPr txBox="1"/>
          <p:nvPr/>
        </p:nvSpPr>
        <p:spPr>
          <a:xfrm>
            <a:off x="4177664" y="703672"/>
            <a:ext cx="43417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>
                <a:solidFill>
                  <a:srgbClr val="7030A0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ตัวอย่างวสันตดิลกฉันท์ ๑๔</a:t>
            </a:r>
            <a:endParaRPr sz="3200">
              <a:solidFill>
                <a:srgbClr val="7030A0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06" name="Google Shape;506;p37"/>
          <p:cNvSpPr txBox="1"/>
          <p:nvPr/>
        </p:nvSpPr>
        <p:spPr>
          <a:xfrm>
            <a:off x="2547959" y="3969015"/>
            <a:ext cx="909861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แสงดาววะวาวระกะวะ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วับ  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ดุจะ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ดับ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บเดน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ดวง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แขลับก็กลับพิภพร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สรวง            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มิสรพรึบพะพราว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เพรา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เคยเห็น ณ เพ็ญพระรศ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มี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รช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นี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ถนัด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เนา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เหนือนั่นแน่ะจะสละ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เงา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กลเงินอร่ามงาม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507" name="Google Shape;507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9530" y="1998103"/>
            <a:ext cx="8341867" cy="159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7"/>
          <p:cNvPicPr preferRelativeResize="0"/>
          <p:nvPr/>
        </p:nvPicPr>
        <p:blipFill rotWithShape="1">
          <a:blip r:embed="rId6">
            <a:alphaModFix/>
          </a:blip>
          <a:srcRect l="18812" r="22307"/>
          <a:stretch/>
        </p:blipFill>
        <p:spPr>
          <a:xfrm flipH="1">
            <a:off x="158154" y="2554244"/>
            <a:ext cx="2389805" cy="4195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2578" y="3248637"/>
            <a:ext cx="3701716" cy="3701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"/>
          <p:cNvSpPr/>
          <p:nvPr/>
        </p:nvSpPr>
        <p:spPr>
          <a:xfrm rot="-339269">
            <a:off x="1961226" y="770646"/>
            <a:ext cx="8148266" cy="531979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7620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15" name="Google Shape;515;p38"/>
          <p:cNvSpPr/>
          <p:nvPr/>
        </p:nvSpPr>
        <p:spPr>
          <a:xfrm rot="-447523">
            <a:off x="3342395" y="1657410"/>
            <a:ext cx="5507198" cy="315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9900" b="1">
                <a:solidFill>
                  <a:srgbClr val="00B050"/>
                </a:solidFill>
                <a:latin typeface="MN PANGPING" pitchFamily="2" charset="0"/>
                <a:cs typeface="MN PANGPING" pitchFamily="2" charset="0"/>
                <a:sym typeface="Arial"/>
              </a:rPr>
              <a:t>ร่าย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516" name="Google Shape;516;p38"/>
          <p:cNvPicPr preferRelativeResize="0"/>
          <p:nvPr/>
        </p:nvPicPr>
        <p:blipFill rotWithShape="1">
          <a:blip r:embed="rId3">
            <a:alphaModFix/>
          </a:blip>
          <a:srcRect l="18812" r="22307"/>
          <a:stretch/>
        </p:blipFill>
        <p:spPr>
          <a:xfrm>
            <a:off x="8710863" y="1922881"/>
            <a:ext cx="3080814" cy="520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53762">
            <a:off x="1042542" y="245455"/>
            <a:ext cx="2777632" cy="277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8"/>
          <p:cNvPicPr preferRelativeResize="0"/>
          <p:nvPr/>
        </p:nvPicPr>
        <p:blipFill rotWithShape="1">
          <a:blip r:embed="rId5">
            <a:alphaModFix/>
          </a:blip>
          <a:srcRect r="72052" b="63065"/>
          <a:stretch/>
        </p:blipFill>
        <p:spPr>
          <a:xfrm rot="413591">
            <a:off x="8376869" y="379712"/>
            <a:ext cx="1004997" cy="132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304" y="2673982"/>
            <a:ext cx="4391526" cy="439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"/>
          <p:cNvSpPr/>
          <p:nvPr/>
        </p:nvSpPr>
        <p:spPr>
          <a:xfrm>
            <a:off x="1557025" y="485273"/>
            <a:ext cx="9405257" cy="5887453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00B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25" name="Google Shape;525;p39"/>
          <p:cNvSpPr txBox="1"/>
          <p:nvPr/>
        </p:nvSpPr>
        <p:spPr>
          <a:xfrm>
            <a:off x="4268786" y="920042"/>
            <a:ext cx="398173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600" b="1">
                <a:solidFill>
                  <a:srgbClr val="00B050"/>
                </a:solidFill>
                <a:latin typeface="MN PANGPING" pitchFamily="2" charset="0"/>
                <a:cs typeface="MN PANGPING" pitchFamily="2" charset="0"/>
                <a:sym typeface="Arial"/>
              </a:rPr>
              <a:t>ร่าย</a:t>
            </a:r>
            <a:endParaRPr sz="6600" b="1" cap="none">
              <a:solidFill>
                <a:srgbClr val="00B050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sp>
        <p:nvSpPr>
          <p:cNvPr id="526" name="Google Shape;526;p39"/>
          <p:cNvSpPr txBox="1"/>
          <p:nvPr/>
        </p:nvSpPr>
        <p:spPr>
          <a:xfrm>
            <a:off x="5083499" y="4153933"/>
            <a:ext cx="4542432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ร่ายที่พบบ่อย ได้แก่ 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ร่ายยาว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ร่ายโบราณ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ร่ายดั้น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AutoNum type="arabicPeriod"/>
            </a:pPr>
            <a:r>
              <a:rPr lang="th-TH" sz="24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ร่ายสุภาพ</a:t>
            </a:r>
            <a:endParaRPr sz="2400" cap="none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sp>
        <p:nvSpPr>
          <p:cNvPr id="527" name="Google Shape;527;p39"/>
          <p:cNvSpPr txBox="1"/>
          <p:nvPr/>
        </p:nvSpPr>
        <p:spPr>
          <a:xfrm>
            <a:off x="2904129" y="2307839"/>
            <a:ext cx="71281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ร่าย คือ คำประพันธ์ประเภทร้อยกรองแบบหนึ่ง </a:t>
            </a:r>
            <a:b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มีฉันทลักษณ์น้อยกว่าร้อยกรองประเภทอื่น ถ้าพิจารณาให้ดีจะพบว่าร่ายมีลักษณะใกล้เคียงกับคำประพันธ์ประเภทร้อยแก้วมาก เพียงแต่กำหนดที่คล้องจองและบังคับวรรณยุกต์ในบางแห่ง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528" name="Google Shape;528;p39"/>
          <p:cNvPicPr preferRelativeResize="0"/>
          <p:nvPr/>
        </p:nvPicPr>
        <p:blipFill rotWithShape="1">
          <a:blip r:embed="rId3">
            <a:alphaModFix/>
          </a:blip>
          <a:srcRect l="18812" r="22307"/>
          <a:stretch/>
        </p:blipFill>
        <p:spPr>
          <a:xfrm flipH="1">
            <a:off x="73129" y="1821885"/>
            <a:ext cx="2967789" cy="520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3140" y="3428999"/>
            <a:ext cx="3701716" cy="3701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4"/>
          <p:cNvPicPr preferRelativeResize="0"/>
          <p:nvPr/>
        </p:nvPicPr>
        <p:blipFill rotWithShape="1">
          <a:blip r:embed="rId3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/>
          <p:nvPr/>
        </p:nvSpPr>
        <p:spPr>
          <a:xfrm>
            <a:off x="1453854" y="550584"/>
            <a:ext cx="9284291" cy="610689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3952732" y="750353"/>
            <a:ext cx="398173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600" b="1">
                <a:solidFill>
                  <a:srgbClr val="FF8811"/>
                </a:solidFill>
                <a:latin typeface="MN PANGPING" pitchFamily="2" charset="0"/>
                <a:cs typeface="MN PANGPING" pitchFamily="2" charset="0"/>
                <a:sym typeface="Arial"/>
              </a:rPr>
              <a:t>กาพย์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118" name="Google Shape;118;p4"/>
          <p:cNvSpPr txBox="1"/>
          <p:nvPr/>
        </p:nvSpPr>
        <p:spPr>
          <a:xfrm>
            <a:off x="3951314" y="3695934"/>
            <a:ext cx="4542432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กาพย์ที่เป็นที่พบบ่อย คือ</a:t>
            </a:r>
            <a:b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๑. กาพย์ยานี ๑๑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๒. กาพย์ฉบัง ๑๖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๓. </a:t>
            </a: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กาพย์สุรางคนางค์ ๒๘</a:t>
            </a:r>
            <a:b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endParaRPr sz="2800" cap="none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2761870" y="2012157"/>
            <a:ext cx="6417052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cap="none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กาพย์ คือคำประพันธ์ชนิดหนึ่งซึ่งมีกำหนดคณะ พยางค์ และสัมผัส มีลักษณะคล้ายกับฉันท์ แต่ไม่มีครุ ลหุ เหมือนกับฉันท์ และแต่งปนไปกับฉันท์ได้ จึงเรียกว่า คำฉันท์ด้วย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>
            <a:off x="9154963" y="2234117"/>
            <a:ext cx="2734441" cy="462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419" y="3429000"/>
            <a:ext cx="3429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0"/>
          <p:cNvSpPr/>
          <p:nvPr/>
        </p:nvSpPr>
        <p:spPr>
          <a:xfrm>
            <a:off x="641684" y="879453"/>
            <a:ext cx="11133221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35" name="Google Shape;535;p40"/>
          <p:cNvSpPr/>
          <p:nvPr/>
        </p:nvSpPr>
        <p:spPr>
          <a:xfrm>
            <a:off x="4283242" y="502765"/>
            <a:ext cx="3352800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36" name="Google Shape;536;p40"/>
          <p:cNvSpPr txBox="1"/>
          <p:nvPr/>
        </p:nvSpPr>
        <p:spPr>
          <a:xfrm>
            <a:off x="4900072" y="704978"/>
            <a:ext cx="36519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FFA74F"/>
                </a:solidFill>
                <a:latin typeface="MN PANGPING" pitchFamily="2" charset="0"/>
                <a:cs typeface="MN PANGPING" pitchFamily="2" charset="0"/>
                <a:sym typeface="Arial"/>
              </a:rPr>
              <a:t>๑</a:t>
            </a:r>
            <a:r>
              <a:rPr lang="th-TH" sz="3600" cap="none">
                <a:solidFill>
                  <a:srgbClr val="FFA74F"/>
                </a:solidFill>
                <a:latin typeface="MN PANGPING" pitchFamily="2" charset="0"/>
                <a:cs typeface="MN PANGPING" pitchFamily="2" charset="0"/>
                <a:sym typeface="Arial"/>
              </a:rPr>
              <a:t>. ร่ายยาว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537" name="Google Shape;53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2799" y="2058679"/>
            <a:ext cx="96141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0"/>
          <p:cNvSpPr txBox="1"/>
          <p:nvPr/>
        </p:nvSpPr>
        <p:spPr>
          <a:xfrm>
            <a:off x="2254907" y="4146838"/>
            <a:ext cx="848516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     ร่ายยาว คือ ร่ายที่ไม่กำหนดจำนวนคำในวรรคหนึ่ง ๆ แต่ละวรรคจึงอาจมีคำน้อยมากแตกต่างกันไป การสัมผัส คำสุดท้ายของวรรคหน้าสัมผัสกับคำหนึ่งคำใดในวรรคถัดไป จะแต่งสั้นยาวเท่าไรเมื่อจบนิยมลงท้ายด้วยคำว่า แล้วแล นั้นแล นี้เถิด โน้นเถิด ฉะนี้ ฉะนั้น ฯลฯ เป็นต้น</a:t>
            </a:r>
            <a:endParaRPr sz="24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539" name="Google Shape;539;p40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 flipH="1">
            <a:off x="0" y="3429000"/>
            <a:ext cx="2178233" cy="3583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41" descr="รูปภาพประกอบด้วย อุปกรณ์&#10;&#10;คำอธิบายที่สร้างโดยอัตโนมัติ"/>
          <p:cNvPicPr preferRelativeResize="0"/>
          <p:nvPr/>
        </p:nvPicPr>
        <p:blipFill rotWithShape="1">
          <a:blip r:embed="rId4">
            <a:alphaModFix/>
          </a:blip>
          <a:srcRect l="7050" t="57188" r="59925"/>
          <a:stretch/>
        </p:blipFill>
        <p:spPr>
          <a:xfrm>
            <a:off x="-6245" y="5256989"/>
            <a:ext cx="2711345" cy="1704227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1"/>
          <p:cNvSpPr/>
          <p:nvPr/>
        </p:nvSpPr>
        <p:spPr>
          <a:xfrm>
            <a:off x="4097149" y="1094340"/>
            <a:ext cx="4496034" cy="989457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46" name="Google Shape;546;p41"/>
          <p:cNvSpPr txBox="1"/>
          <p:nvPr/>
        </p:nvSpPr>
        <p:spPr>
          <a:xfrm>
            <a:off x="4417908" y="1265819"/>
            <a:ext cx="36519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FFA74F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ตัวอย่างร่ายยาว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547" name="Google Shape;547;p41"/>
          <p:cNvPicPr preferRelativeResize="0"/>
          <p:nvPr/>
        </p:nvPicPr>
        <p:blipFill rotWithShape="1">
          <a:blip r:embed="rId5">
            <a:alphaModFix/>
          </a:blip>
          <a:srcRect l="-10083" t="-25376"/>
          <a:stretch/>
        </p:blipFill>
        <p:spPr>
          <a:xfrm>
            <a:off x="2131837" y="2171272"/>
            <a:ext cx="7928325" cy="147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1" descr="รูปภาพประกอบด้วย ข้อความ&#10;&#10;คำอธิบายที่สร้างโดยอัตโนมัติ"/>
          <p:cNvPicPr preferRelativeResize="0"/>
          <p:nvPr/>
        </p:nvPicPr>
        <p:blipFill rotWithShape="1">
          <a:blip r:embed="rId6">
            <a:alphaModFix/>
          </a:blip>
          <a:srcRect r="48583" b="40682"/>
          <a:stretch/>
        </p:blipFill>
        <p:spPr>
          <a:xfrm flipH="1">
            <a:off x="700078" y="2531076"/>
            <a:ext cx="2162339" cy="3365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1"/>
          <p:cNvPicPr preferRelativeResize="0"/>
          <p:nvPr/>
        </p:nvPicPr>
        <p:blipFill rotWithShape="1">
          <a:blip r:embed="rId7">
            <a:alphaModFix/>
          </a:blip>
          <a:srcRect l="49314" t="14129" r="9050" b="28240"/>
          <a:stretch/>
        </p:blipFill>
        <p:spPr>
          <a:xfrm>
            <a:off x="9944449" y="-25262"/>
            <a:ext cx="1988953" cy="367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1" descr="รูปภาพประกอบด้วย ข้อความ&#10;&#10;คำอธิบายที่สร้างโดยอัตโนมัติ"/>
          <p:cNvPicPr preferRelativeResize="0"/>
          <p:nvPr/>
        </p:nvPicPr>
        <p:blipFill rotWithShape="1">
          <a:blip r:embed="rId8">
            <a:alphaModFix/>
          </a:blip>
          <a:srcRect l="52947" t="11756" r="159" b="29806"/>
          <a:stretch/>
        </p:blipFill>
        <p:spPr>
          <a:xfrm>
            <a:off x="10226739" y="3263242"/>
            <a:ext cx="1706673" cy="2835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2"/>
          <p:cNvSpPr/>
          <p:nvPr/>
        </p:nvSpPr>
        <p:spPr>
          <a:xfrm>
            <a:off x="1074822" y="879453"/>
            <a:ext cx="9976356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ED6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56" name="Google Shape;556;p42"/>
          <p:cNvSpPr/>
          <p:nvPr/>
        </p:nvSpPr>
        <p:spPr>
          <a:xfrm>
            <a:off x="4177664" y="502765"/>
            <a:ext cx="3907557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ED6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57" name="Google Shape;557;p42"/>
          <p:cNvSpPr txBox="1"/>
          <p:nvPr/>
        </p:nvSpPr>
        <p:spPr>
          <a:xfrm>
            <a:off x="4865928" y="651239"/>
            <a:ext cx="36519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00B050"/>
                </a:solidFill>
                <a:latin typeface="MN PANGPING" pitchFamily="2" charset="0"/>
                <a:cs typeface="MN PANGPING" pitchFamily="2" charset="0"/>
                <a:sym typeface="Arial"/>
              </a:rPr>
              <a:t>๒. ร่ายโบราณ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558" name="Google Shape;558;p42"/>
          <p:cNvSpPr/>
          <p:nvPr/>
        </p:nvSpPr>
        <p:spPr>
          <a:xfrm>
            <a:off x="2121732" y="3784510"/>
            <a:ext cx="8403300" cy="19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396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400"/>
              <a:buFont typeface="Arial"/>
              <a:buNone/>
            </a:pPr>
            <a:r>
              <a:rPr lang="th-TH" sz="2400" b="0" i="0" u="none" strike="noStrike" cap="none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ร่ายโบราณ คือ ร่ายที่กำหนดให้วรรคหนึ่งมีคำ ๕ คำ หรือมากกว่า การสัมผัส คำสุดท้ายของวรรคหน้าสัมผัสกับคำที่ ๑ ๒ หรือ ๓ คำใดคำหนึ่งของวรรคถัดไป และกำหนดว่า หากส่งด้วยคำเอกต้องสัมผัสด้วยคำเอก คำโทก็ด้วยคำโท คำตายก็ด้วยคำตาย ในการจบบท ห้ามไม่ให้ใช้คำที่มีรูปวรรณยุกต์ประสมอยู่เป็นคำจบบท</a:t>
            </a:r>
            <a:endParaRPr sz="2400" b="0" i="0" u="none" strike="noStrike" cap="none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559" name="Google Shape;55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1790" y="2119606"/>
            <a:ext cx="8403163" cy="166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2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 flipH="1">
            <a:off x="0" y="2649933"/>
            <a:ext cx="2397242" cy="420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92038" y="70881"/>
            <a:ext cx="2778737" cy="2778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43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3"/>
          <p:cNvSpPr/>
          <p:nvPr/>
        </p:nvSpPr>
        <p:spPr>
          <a:xfrm>
            <a:off x="1090864" y="879453"/>
            <a:ext cx="9960314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ED6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68" name="Google Shape;568;p43"/>
          <p:cNvSpPr/>
          <p:nvPr/>
        </p:nvSpPr>
        <p:spPr>
          <a:xfrm>
            <a:off x="3927408" y="502765"/>
            <a:ext cx="4490778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ED6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69" name="Google Shape;569;p43"/>
          <p:cNvSpPr txBox="1"/>
          <p:nvPr/>
        </p:nvSpPr>
        <p:spPr>
          <a:xfrm>
            <a:off x="4385275" y="670863"/>
            <a:ext cx="42273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00B050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ตัวอย่างร่ายโบราณ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570" name="Google Shape;570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94303" y="2103712"/>
            <a:ext cx="7156987" cy="1417973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3"/>
          <p:cNvSpPr txBox="1"/>
          <p:nvPr/>
        </p:nvSpPr>
        <p:spPr>
          <a:xfrm>
            <a:off x="2046030" y="3452126"/>
            <a:ext cx="8334342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    ช้างพะช้างชนกัน   ม้าผกผันคลุกเคล้า  เข้ารุกรวนทวนแทง    รแรงเร่งมาหนา ถึงพิมพิสารครราช   พระบาทขาดคอช้าง  </a:t>
            </a:r>
            <a:b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ขุนพลคว้างขวางรบ   กันพระศพกษัตริย์ หนีเมื้อเมืองท่านไท้   ครั้นพระศพเข้าได้   ลั่นเขื่อนให้หับทวาร   ท่านนา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				 		(ลิลิตพระลอ)</a:t>
            </a:r>
            <a:endParaRPr sz="28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572" name="Google Shape;572;p43"/>
          <p:cNvPicPr preferRelativeResize="0"/>
          <p:nvPr/>
        </p:nvPicPr>
        <p:blipFill rotWithShape="1">
          <a:blip r:embed="rId6">
            <a:alphaModFix/>
          </a:blip>
          <a:srcRect l="45971" t="1" b="49602"/>
          <a:stretch/>
        </p:blipFill>
        <p:spPr>
          <a:xfrm flipH="1">
            <a:off x="-605034" y="3654342"/>
            <a:ext cx="3020483" cy="34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3" descr="รูปภาพประกอบด้วย ข้อความ&#10;&#10;คำอธิบายที่สร้างโดยอัตโนมัติ"/>
          <p:cNvPicPr preferRelativeResize="0"/>
          <p:nvPr/>
        </p:nvPicPr>
        <p:blipFill rotWithShape="1">
          <a:blip r:embed="rId7">
            <a:alphaModFix/>
          </a:blip>
          <a:srcRect l="8518" t="19622" r="34914" b="26383"/>
          <a:stretch/>
        </p:blipFill>
        <p:spPr>
          <a:xfrm>
            <a:off x="9880347" y="3670569"/>
            <a:ext cx="2576164" cy="3278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4"/>
          <p:cNvSpPr/>
          <p:nvPr/>
        </p:nvSpPr>
        <p:spPr>
          <a:xfrm>
            <a:off x="914400" y="879453"/>
            <a:ext cx="10136777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CC94F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79" name="Google Shape;579;p44"/>
          <p:cNvSpPr/>
          <p:nvPr/>
        </p:nvSpPr>
        <p:spPr>
          <a:xfrm>
            <a:off x="4475747" y="502765"/>
            <a:ext cx="3208422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CC94F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80" name="Google Shape;580;p44"/>
          <p:cNvSpPr txBox="1"/>
          <p:nvPr/>
        </p:nvSpPr>
        <p:spPr>
          <a:xfrm>
            <a:off x="5011937" y="707510"/>
            <a:ext cx="36519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7030A0"/>
                </a:solidFill>
                <a:latin typeface="MN PANGPING" pitchFamily="2" charset="0"/>
                <a:cs typeface="MN PANGPING" pitchFamily="2" charset="0"/>
                <a:sym typeface="Arial"/>
              </a:rPr>
              <a:t>๓</a:t>
            </a:r>
            <a:r>
              <a:rPr lang="th-TH" sz="3600" cap="none">
                <a:solidFill>
                  <a:srgbClr val="7030A0"/>
                </a:solidFill>
                <a:latin typeface="MN PANGPING" pitchFamily="2" charset="0"/>
                <a:cs typeface="MN PANGPING" pitchFamily="2" charset="0"/>
                <a:sym typeface="Arial"/>
              </a:rPr>
              <a:t>. ร่ายดั้น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581" name="Google Shape;581;p44"/>
          <p:cNvSpPr/>
          <p:nvPr/>
        </p:nvSpPr>
        <p:spPr>
          <a:xfrm>
            <a:off x="2449716" y="4274170"/>
            <a:ext cx="790451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396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400"/>
              <a:buFont typeface="Arial"/>
              <a:buNone/>
            </a:pPr>
            <a:r>
              <a:rPr lang="th-TH" sz="2400" b="0" i="0" u="none" strike="noStrike" cap="none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ร่ายดั้น คือ ร่ายที่กำหนดคำในวรรคและการสัมผัสเหมือนร่ายโบราณแต่ไม่เคร่งเรื่องการรับสัมผัสระหว่างชนิดคำ คือ คำเอกไม่จำเป็นต้องรับด้วยคำเอก เป็นต้น ส่วนการจบบท ใช้บาทที่สามและสี่ของโคลงดั้นมาปิดท้ายบท และอาจแต่งให้มีคำสร้อยสลับวรรคก็ได้</a:t>
            </a:r>
            <a:endParaRPr sz="2400" b="0" i="0" u="none" strike="noStrike" cap="none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582" name="Google Shape;58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3884" y="2351344"/>
            <a:ext cx="8880351" cy="138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962" y="471506"/>
            <a:ext cx="3439210" cy="343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4"/>
          <p:cNvPicPr preferRelativeResize="0"/>
          <p:nvPr/>
        </p:nvPicPr>
        <p:blipFill rotWithShape="1">
          <a:blip r:embed="rId5">
            <a:alphaModFix/>
          </a:blip>
          <a:srcRect l="18812" r="22307"/>
          <a:stretch/>
        </p:blipFill>
        <p:spPr>
          <a:xfrm>
            <a:off x="9859309" y="3221477"/>
            <a:ext cx="2332691" cy="376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45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45"/>
          <p:cNvSpPr/>
          <p:nvPr/>
        </p:nvSpPr>
        <p:spPr>
          <a:xfrm>
            <a:off x="914400" y="879453"/>
            <a:ext cx="10136777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CC94F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91" name="Google Shape;591;p45"/>
          <p:cNvSpPr/>
          <p:nvPr/>
        </p:nvSpPr>
        <p:spPr>
          <a:xfrm>
            <a:off x="4058654" y="502765"/>
            <a:ext cx="3914272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CC94F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592" name="Google Shape;592;p45"/>
          <p:cNvSpPr txBox="1"/>
          <p:nvPr/>
        </p:nvSpPr>
        <p:spPr>
          <a:xfrm>
            <a:off x="4723178" y="672894"/>
            <a:ext cx="36519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7030A0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ตัวอย่างร่ายดั้น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593" name="Google Shape;593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3658" y="2119094"/>
            <a:ext cx="6675505" cy="104476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5"/>
          <p:cNvSpPr txBox="1"/>
          <p:nvPr/>
        </p:nvSpPr>
        <p:spPr>
          <a:xfrm>
            <a:off x="2028707" y="3761874"/>
            <a:ext cx="8382600" cy="22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ศรีสุนทรประ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ฌาม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งาม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ด้วยเบญจ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พิธ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องค์ประ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ดิษฐ์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อุต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ดม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</a:t>
            </a:r>
            <a:b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อัญข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ยม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ประจง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ถวาย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พร้อมด้วย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กาย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วาจาจิต...มวลมารพ่ายแพ้สูญ สิ้นเสร็จ ทรงพระคุณล้ำล้น เลิศครู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			 ลิลิตดั้นมาตาปิตุคุณคาถาบรรยาย 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			</a:t>
            </a:r>
            <a:endParaRPr sz="28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595" name="Google Shape;595;p45"/>
          <p:cNvPicPr preferRelativeResize="0"/>
          <p:nvPr/>
        </p:nvPicPr>
        <p:blipFill rotWithShape="1">
          <a:blip r:embed="rId6">
            <a:alphaModFix/>
          </a:blip>
          <a:srcRect l="18812" r="22307"/>
          <a:stretch/>
        </p:blipFill>
        <p:spPr>
          <a:xfrm flipH="1">
            <a:off x="0" y="3096126"/>
            <a:ext cx="2143056" cy="376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5" descr="Cartoon father's day illustration Free Vector"/>
          <p:cNvPicPr preferRelativeResize="0"/>
          <p:nvPr/>
        </p:nvPicPr>
        <p:blipFill rotWithShape="1">
          <a:blip r:embed="rId7">
            <a:alphaModFix/>
          </a:blip>
          <a:srcRect t="11862" r="37897"/>
          <a:stretch/>
        </p:blipFill>
        <p:spPr>
          <a:xfrm flipH="1">
            <a:off x="10015534" y="3562350"/>
            <a:ext cx="2185593" cy="32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6"/>
          <p:cNvSpPr/>
          <p:nvPr/>
        </p:nvSpPr>
        <p:spPr>
          <a:xfrm>
            <a:off x="914400" y="879453"/>
            <a:ext cx="10347158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602" name="Google Shape;602;p46"/>
          <p:cNvSpPr/>
          <p:nvPr/>
        </p:nvSpPr>
        <p:spPr>
          <a:xfrm>
            <a:off x="4475747" y="502765"/>
            <a:ext cx="3208422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603" name="Google Shape;603;p46"/>
          <p:cNvSpPr txBox="1"/>
          <p:nvPr/>
        </p:nvSpPr>
        <p:spPr>
          <a:xfrm>
            <a:off x="4933731" y="620521"/>
            <a:ext cx="36519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๔</a:t>
            </a:r>
            <a:r>
              <a:rPr lang="th-TH" sz="3600" cap="none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. ร่ายสุภาพ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604" name="Google Shape;604;p46"/>
          <p:cNvSpPr txBox="1"/>
          <p:nvPr/>
        </p:nvSpPr>
        <p:spPr>
          <a:xfrm>
            <a:off x="1996929" y="2073801"/>
            <a:ext cx="770701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	ร่ายสุภาพ คือ ร่ายที่กำหนดคำในวรรคและการสัมผัสเหมือนร่ายดั้นทุกประการ ส่วนการจบบท ใช้โคลงสองสุภาพจบ และนิยมมีคำสร้อยปิดท้ายด้วย และอาจแต่งให้มีคำสร้อยสลับวรรคก็ได้</a:t>
            </a:r>
            <a:endParaRPr sz="240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605" name="Google Shape;60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495" y="3557034"/>
            <a:ext cx="9753600" cy="179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6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>
            <a:off x="10257801" y="3588688"/>
            <a:ext cx="2007513" cy="339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62660">
            <a:off x="-94770" y="164713"/>
            <a:ext cx="2691064" cy="2691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47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7"/>
          <p:cNvSpPr/>
          <p:nvPr/>
        </p:nvSpPr>
        <p:spPr>
          <a:xfrm>
            <a:off x="914400" y="879453"/>
            <a:ext cx="10136777" cy="572721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614" name="Google Shape;614;p47"/>
          <p:cNvSpPr/>
          <p:nvPr/>
        </p:nvSpPr>
        <p:spPr>
          <a:xfrm>
            <a:off x="3882188" y="502765"/>
            <a:ext cx="4039767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615" name="Google Shape;615;p47"/>
          <p:cNvSpPr txBox="1"/>
          <p:nvPr/>
        </p:nvSpPr>
        <p:spPr>
          <a:xfrm>
            <a:off x="4270043" y="635926"/>
            <a:ext cx="365191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ตัวอย่างร่ายสุภาพ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sp>
        <p:nvSpPr>
          <p:cNvPr id="616" name="Google Shape;616;p47"/>
          <p:cNvSpPr txBox="1"/>
          <p:nvPr/>
        </p:nvSpPr>
        <p:spPr>
          <a:xfrm>
            <a:off x="1476742" y="3242949"/>
            <a:ext cx="9238500" cy="26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     สรวมสวัสดิวิ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ชัย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  เกริกกรุง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ไกร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เกรียง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ยศ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  เกียรติปรา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กฏ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ขจรข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จาย 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ส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บาย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ทั่วแหล่ง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หล้า 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 ฝน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ฟ้า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ฉ่ำชุ่ม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ชล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  ไพศรพณ์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ผล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พูน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เพิ่ม   </a:t>
            </a:r>
            <a:b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เหิม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ใจราษฎร์บำเทิง...ประเทศสยามชื่นช้อย ทุกข์ขุกเข็ญใหญ่น้อย นาศไร้แรงเกษม โสตเทอญ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						</a:t>
            </a: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ลิลิตนิทราชาคริต </a:t>
            </a:r>
            <a:b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8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				</a:t>
            </a:r>
            <a:endParaRPr sz="2800" b="0" i="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617" name="Google Shape;61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65325" y="1957215"/>
            <a:ext cx="7003023" cy="128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89733" y="352225"/>
            <a:ext cx="3209979" cy="3209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7"/>
          <p:cNvPicPr preferRelativeResize="0"/>
          <p:nvPr/>
        </p:nvPicPr>
        <p:blipFill rotWithShape="1">
          <a:blip r:embed="rId7">
            <a:alphaModFix/>
          </a:blip>
          <a:srcRect l="18812" r="22307"/>
          <a:stretch/>
        </p:blipFill>
        <p:spPr>
          <a:xfrm>
            <a:off x="10047420" y="3588688"/>
            <a:ext cx="2007513" cy="339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5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/>
          <p:nvPr/>
        </p:nvSpPr>
        <p:spPr>
          <a:xfrm>
            <a:off x="1026695" y="529388"/>
            <a:ext cx="10579998" cy="6144127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4331368" y="184485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4754313" y="269711"/>
            <a:ext cx="36519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cap="none">
                <a:solidFill>
                  <a:srgbClr val="FF8811"/>
                </a:solidFill>
                <a:latin typeface="MN PANGPING" pitchFamily="2" charset="0"/>
                <a:cs typeface="MN PANGPING" pitchFamily="2" charset="0"/>
                <a:sym typeface="Arial"/>
              </a:rPr>
              <a:t>๑. กาพย์ยานี ๑๑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130" name="Google Shape;13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5990" y="1554520"/>
            <a:ext cx="5510461" cy="250051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 txBox="1"/>
          <p:nvPr/>
        </p:nvSpPr>
        <p:spPr>
          <a:xfrm>
            <a:off x="1492488" y="4177500"/>
            <a:ext cx="9918300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 i="0">
                <a:solidFill>
                  <a:srgbClr val="FF9929"/>
                </a:solidFill>
                <a:latin typeface="MN PANGPING" pitchFamily="2" charset="0"/>
                <a:ea typeface="AngsanaUPC"/>
                <a:cs typeface="MN PANGPING" pitchFamily="2" charset="0"/>
                <a:sym typeface="AngsanaUPC"/>
              </a:rPr>
              <a:t>พยางค์ </a:t>
            </a:r>
            <a:r>
              <a:rPr lang="th-TH" sz="3400" i="0">
                <a:solidFill>
                  <a:srgbClr val="FF9929"/>
                </a:solidFill>
                <a:latin typeface="MN PANGPING" pitchFamily="2" charset="0"/>
                <a:ea typeface="AngsanaUPC"/>
                <a:cs typeface="MN PANGPING" pitchFamily="2" charset="0"/>
                <a:sym typeface="AngsanaUPC"/>
              </a:rPr>
              <a:t>  </a:t>
            </a:r>
            <a:r>
              <a:rPr lang="th-TH" sz="2600" i="0">
                <a:solidFill>
                  <a:srgbClr val="000000"/>
                </a:solidFill>
                <a:latin typeface="MN PANGPING" pitchFamily="2" charset="0"/>
                <a:ea typeface="AngsanaUPC"/>
                <a:cs typeface="MN PANGPING" pitchFamily="2" charset="0"/>
                <a:sym typeface="AngsanaUPC"/>
              </a:rPr>
              <a:t>วรรคแรกมี ๕ คำ วรรคหลังมี ๖ คำ รวมเป็น ๑๑ คำ</a:t>
            </a:r>
            <a:endParaRPr sz="1600">
              <a:latin typeface="MN PANGPING" pitchFamily="2" charset="0"/>
              <a:ea typeface="AngsanaUPC"/>
              <a:cs typeface="MN PANGPING" pitchFamily="2" charset="0"/>
              <a:sym typeface="AngsanaUP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" i="0">
                <a:solidFill>
                  <a:srgbClr val="FF9929"/>
                </a:solidFill>
                <a:latin typeface="MN PANGPING" pitchFamily="2" charset="0"/>
                <a:ea typeface="AngsanaUPC"/>
                <a:cs typeface="MN PANGPING" pitchFamily="2" charset="0"/>
                <a:sym typeface="AngsanaUPC"/>
              </a:rPr>
              <a:t>สัมผัส</a:t>
            </a:r>
            <a:r>
              <a:rPr lang="th-TH" sz="2200" i="0">
                <a:solidFill>
                  <a:srgbClr val="000000"/>
                </a:solidFill>
                <a:latin typeface="MN PANGPING" pitchFamily="2" charset="0"/>
                <a:ea typeface="AngsanaUPC"/>
                <a:cs typeface="MN PANGPING" pitchFamily="2" charset="0"/>
                <a:sym typeface="AngsanaUPC"/>
              </a:rPr>
              <a:t>    </a:t>
            </a:r>
            <a:r>
              <a:rPr lang="th-TH" sz="2600" i="0">
                <a:solidFill>
                  <a:srgbClr val="000000"/>
                </a:solidFill>
                <a:latin typeface="MN PANGPING" pitchFamily="2" charset="0"/>
                <a:ea typeface="AngsanaUPC"/>
                <a:cs typeface="MN PANGPING" pitchFamily="2" charset="0"/>
                <a:sym typeface="AngsanaUPC"/>
              </a:rPr>
              <a:t>คำสุดท้ายของวรรคที่ ๑ สัมผัสกับคำที่ ๑,๒ หรือ คำที่ ๓ ของวรรคที่ ๒</a:t>
            </a:r>
            <a:r>
              <a:rPr lang="th-TH" sz="1600">
                <a:latin typeface="MN PANGPING" pitchFamily="2" charset="0"/>
                <a:ea typeface="AngsanaUPC"/>
                <a:cs typeface="MN PANGPING" pitchFamily="2" charset="0"/>
                <a:sym typeface="AngsanaUPC"/>
              </a:rPr>
              <a:t> </a:t>
            </a:r>
            <a:r>
              <a:rPr lang="th-TH" sz="2600" i="0">
                <a:solidFill>
                  <a:srgbClr val="000000"/>
                </a:solidFill>
                <a:latin typeface="MN PANGPING" pitchFamily="2" charset="0"/>
                <a:ea typeface="AngsanaUPC"/>
                <a:cs typeface="MN PANGPING" pitchFamily="2" charset="0"/>
                <a:sym typeface="AngsanaUPC"/>
              </a:rPr>
              <a:t>คำสุดท้ายของวรรคที่ ๒ </a:t>
            </a:r>
            <a:endParaRPr sz="2600" i="0">
              <a:solidFill>
                <a:srgbClr val="000000"/>
              </a:solidFill>
              <a:latin typeface="MN PANGPING" pitchFamily="2" charset="0"/>
              <a:ea typeface="AngsanaUPC"/>
              <a:cs typeface="MN PANGPING" pitchFamily="2" charset="0"/>
              <a:sym typeface="AngsanaUP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i="0">
                <a:solidFill>
                  <a:srgbClr val="000000"/>
                </a:solidFill>
                <a:latin typeface="MN PANGPING" pitchFamily="2" charset="0"/>
                <a:ea typeface="AngsanaUPC"/>
                <a:cs typeface="MN PANGPING" pitchFamily="2" charset="0"/>
                <a:sym typeface="AngsanaUPC"/>
              </a:rPr>
              <a:t>สัมผัสกับคำสุดท้ายของวรรคที่ ๓</a:t>
            </a:r>
            <a:r>
              <a:rPr lang="th-TH" sz="1600">
                <a:latin typeface="MN PANGPING" pitchFamily="2" charset="0"/>
                <a:ea typeface="AngsanaUPC"/>
                <a:cs typeface="MN PANGPING" pitchFamily="2" charset="0"/>
                <a:sym typeface="AngsanaUPC"/>
              </a:rPr>
              <a:t>  </a:t>
            </a:r>
            <a:r>
              <a:rPr lang="th-TH" sz="2600" i="0">
                <a:solidFill>
                  <a:srgbClr val="000000"/>
                </a:solidFill>
                <a:latin typeface="MN PANGPING" pitchFamily="2" charset="0"/>
                <a:ea typeface="AngsanaUPC"/>
                <a:cs typeface="MN PANGPING" pitchFamily="2" charset="0"/>
                <a:sym typeface="AngsanaUPC"/>
              </a:rPr>
              <a:t>คำสุดท้ายของวรรคที่ ๔ สัมผัสกับคำสุดท้ายของวรรคที่ ๒ ของบทต่อไป</a:t>
            </a:r>
            <a:endParaRPr sz="2600" i="0">
              <a:solidFill>
                <a:srgbClr val="333333"/>
              </a:solidFill>
              <a:latin typeface="MN PANGPING" pitchFamily="2" charset="0"/>
              <a:ea typeface="AngsanaUPC"/>
              <a:cs typeface="MN PANGPING" pitchFamily="2" charset="0"/>
              <a:sym typeface="AngsanaUPC"/>
            </a:endParaRPr>
          </a:p>
        </p:txBody>
      </p:sp>
      <p:pic>
        <p:nvPicPr>
          <p:cNvPr id="132" name="Google Shape;13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04076">
            <a:off x="278261" y="614980"/>
            <a:ext cx="2973649" cy="297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02694" y="1148426"/>
            <a:ext cx="3312695" cy="331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6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"/>
          <p:cNvSpPr/>
          <p:nvPr/>
        </p:nvSpPr>
        <p:spPr>
          <a:xfrm>
            <a:off x="1379621" y="820239"/>
            <a:ext cx="9432758" cy="5729630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40" name="Google Shape;140;p6"/>
          <p:cNvSpPr/>
          <p:nvPr/>
        </p:nvSpPr>
        <p:spPr>
          <a:xfrm>
            <a:off x="4014884" y="302226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FFC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41" name="Google Shape;141;p6"/>
          <p:cNvSpPr txBox="1"/>
          <p:nvPr/>
        </p:nvSpPr>
        <p:spPr>
          <a:xfrm>
            <a:off x="3604611" y="3821346"/>
            <a:ext cx="602284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ชื่อพระไชยสุริ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ยา 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มีสุ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ดา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มเห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สี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ชื่อว่าสุมา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ลี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   อยู่บุรีไม่มีภัย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ข้าเฝ้าเหล่าเสน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า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มีกิริ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ยา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อัชฌา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ศัย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พ่อค้ามาแต่ไ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กล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ได้อา</a:t>
            </a:r>
            <a:r>
              <a:rPr lang="th-TH" sz="280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ศัย</a:t>
            </a: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ในพารา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	      (กาพย์พระไชยสุริยา) 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142" name="Google Shape;14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0267" y="1580321"/>
            <a:ext cx="3876965" cy="175927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 txBox="1"/>
          <p:nvPr/>
        </p:nvSpPr>
        <p:spPr>
          <a:xfrm>
            <a:off x="4250267" y="491023"/>
            <a:ext cx="414519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FF8811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ตัวอย่างกาพย์ยานี ๑๑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144" name="Google Shape;144;p6"/>
          <p:cNvPicPr preferRelativeResize="0"/>
          <p:nvPr/>
        </p:nvPicPr>
        <p:blipFill rotWithShape="1">
          <a:blip r:embed="rId6">
            <a:alphaModFix/>
          </a:blip>
          <a:srcRect l="18812" r="22307"/>
          <a:stretch/>
        </p:blipFill>
        <p:spPr>
          <a:xfrm flipH="1">
            <a:off x="0" y="1975567"/>
            <a:ext cx="2930907" cy="5066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 descr="รูปภาพประกอบด้วย ข้อความ&#10;&#10;คำอธิบายที่สร้างโดยอัตโนมัติ"/>
          <p:cNvPicPr preferRelativeResize="0"/>
          <p:nvPr/>
        </p:nvPicPr>
        <p:blipFill rotWithShape="1">
          <a:blip r:embed="rId7">
            <a:alphaModFix/>
          </a:blip>
          <a:srcRect l="16526" r="24164" b="46948"/>
          <a:stretch/>
        </p:blipFill>
        <p:spPr>
          <a:xfrm>
            <a:off x="8800936" y="2951747"/>
            <a:ext cx="3314665" cy="395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/>
          <p:nvPr/>
        </p:nvSpPr>
        <p:spPr>
          <a:xfrm>
            <a:off x="601202" y="529389"/>
            <a:ext cx="10989596" cy="6055658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4331368" y="184485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52" name="Google Shape;152;p7"/>
          <p:cNvSpPr txBox="1"/>
          <p:nvPr/>
        </p:nvSpPr>
        <p:spPr>
          <a:xfrm>
            <a:off x="4792151" y="279876"/>
            <a:ext cx="365191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๒</a:t>
            </a:r>
            <a:r>
              <a:rPr lang="th-TH" sz="4000" cap="none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. กาพย์ฉบัง ๑๖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153" name="Google Shape;15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976" y="1617750"/>
            <a:ext cx="5683594" cy="212710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/>
        </p:nvSpPr>
        <p:spPr>
          <a:xfrm>
            <a:off x="2490124" y="4191530"/>
            <a:ext cx="780890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>
                <a:solidFill>
                  <a:srgbClr val="FF9929"/>
                </a:solidFill>
                <a:latin typeface="MN PANGPING" pitchFamily="2" charset="0"/>
                <a:cs typeface="MN PANGPING" pitchFamily="2" charset="0"/>
                <a:sym typeface="Arial"/>
              </a:rPr>
              <a:t> คำ  </a:t>
            </a:r>
            <a:r>
              <a:rPr lang="th-TH" sz="2400" b="0" i="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บทหนึ่งมี ๓ วรรค คือ</a:t>
            </a:r>
            <a:r>
              <a:rPr lang="th-TH" sz="240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  </a:t>
            </a:r>
            <a:r>
              <a:rPr lang="th-TH" sz="2400" b="0" i="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วรรคแรกมี ๖ คำ</a:t>
            </a:r>
            <a:r>
              <a:rPr lang="th-TH" sz="240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 </a:t>
            </a:r>
            <a:r>
              <a:rPr lang="th-TH" sz="2400" b="0" i="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วรรคที่สอง มี ๔ คำ</a:t>
            </a:r>
            <a:r>
              <a:rPr lang="th-TH" sz="240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 </a:t>
            </a:r>
            <a:br>
              <a:rPr lang="th-TH" sz="240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       </a:t>
            </a:r>
            <a:r>
              <a:rPr lang="th-TH" sz="2400" b="0" i="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วรรคที่ ๓ (วรรคส่ง) มี ๖ คำ</a:t>
            </a:r>
            <a:r>
              <a:rPr lang="th-TH" sz="240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 </a:t>
            </a:r>
            <a:r>
              <a:rPr lang="th-TH" sz="2400" b="0" i="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รวมทั้งหมด ๑๖ คำ</a:t>
            </a:r>
            <a:br>
              <a:rPr lang="th-TH" sz="2400" b="0" i="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800" i="0">
                <a:solidFill>
                  <a:srgbClr val="FF9929"/>
                </a:solidFill>
                <a:latin typeface="MN PANGPING" pitchFamily="2" charset="0"/>
                <a:cs typeface="MN PANGPING" pitchFamily="2" charset="0"/>
                <a:sym typeface="Arial"/>
              </a:rPr>
              <a:t>สัมผัส</a:t>
            </a:r>
            <a:r>
              <a:rPr lang="th-TH" sz="240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   </a:t>
            </a:r>
            <a:r>
              <a:rPr lang="th-TH" sz="2400" b="0" i="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๑. คำสุดท้ายของวรรคแรกสัมผัสกับคำสุดท้ายของวรรคสอง</a:t>
            </a:r>
            <a:r>
              <a:rPr lang="th-TH" sz="240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  </a:t>
            </a:r>
            <a:br>
              <a:rPr lang="th-TH" sz="240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           </a:t>
            </a:r>
            <a:r>
              <a:rPr lang="th-TH" sz="2400" b="0" i="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๒. คำสุดท้ายของวรรค ๓ สัมผัสกับคำสุดท้ายของวรรค ๑</a:t>
            </a:r>
            <a:br>
              <a:rPr lang="th-TH" sz="2400" b="0" i="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 b="0" i="0">
                <a:solidFill>
                  <a:srgbClr val="000000"/>
                </a:solidFill>
                <a:latin typeface="MN PANGPING" pitchFamily="2" charset="0"/>
                <a:cs typeface="MN PANGPING" pitchFamily="2" charset="0"/>
                <a:sym typeface="Arial"/>
              </a:rPr>
              <a:t> 	      ของบทถัดไป</a:t>
            </a:r>
            <a:endParaRPr sz="2400" b="0" i="0">
              <a:solidFill>
                <a:srgbClr val="333333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155" name="Google Shape;155;p7"/>
          <p:cNvPicPr preferRelativeResize="0"/>
          <p:nvPr/>
        </p:nvPicPr>
        <p:blipFill rotWithShape="1">
          <a:blip r:embed="rId4">
            <a:alphaModFix/>
          </a:blip>
          <a:srcRect l="18812" r="22307"/>
          <a:stretch/>
        </p:blipFill>
        <p:spPr>
          <a:xfrm flipH="1">
            <a:off x="-121292" y="2053389"/>
            <a:ext cx="2889195" cy="499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0014" y="677780"/>
            <a:ext cx="3701716" cy="3701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8"/>
          <p:cNvPicPr preferRelativeResize="0"/>
          <p:nvPr/>
        </p:nvPicPr>
        <p:blipFill rotWithShape="1">
          <a:blip r:embed="rId4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8"/>
          <p:cNvSpPr/>
          <p:nvPr/>
        </p:nvSpPr>
        <p:spPr>
          <a:xfrm>
            <a:off x="1428750" y="755731"/>
            <a:ext cx="9105900" cy="5829315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63" name="Google Shape;163;p8"/>
          <p:cNvSpPr/>
          <p:nvPr/>
        </p:nvSpPr>
        <p:spPr>
          <a:xfrm>
            <a:off x="3891136" y="364968"/>
            <a:ext cx="42405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2D05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64" name="Google Shape;164;p8"/>
          <p:cNvSpPr txBox="1"/>
          <p:nvPr/>
        </p:nvSpPr>
        <p:spPr>
          <a:xfrm>
            <a:off x="4230046" y="546423"/>
            <a:ext cx="39016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 cap="none">
                <a:solidFill>
                  <a:srgbClr val="28BE20"/>
                </a:solidFill>
                <a:latin typeface="MN PANGPING" pitchFamily="2" charset="0"/>
                <a:cs typeface="MN PANGPING" pitchFamily="2" charset="0"/>
                <a:sym typeface="Arial"/>
              </a:rPr>
              <a:t>ตัวอย่างกาพย์ฉบัง ๑๖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7873" y="1638643"/>
            <a:ext cx="4776253" cy="178753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 txBox="1"/>
          <p:nvPr/>
        </p:nvSpPr>
        <p:spPr>
          <a:xfrm>
            <a:off x="3707873" y="3954281"/>
            <a:ext cx="580391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มีไม้ไทรใหญ่ใบ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หนา </a:t>
            </a:r>
            <a:r>
              <a:rPr lang="th-TH" sz="28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เข้าไปไส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ยา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เวลาพอค่ำรำ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ไร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สกุณาอาลัยชี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วี</a:t>
            </a:r>
            <a:r>
              <a:rPr lang="th-TH" sz="28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      ลาปลาจร</a:t>
            </a:r>
            <a:r>
              <a:rPr lang="th-TH" sz="2800" b="0" i="0">
                <a:solidFill>
                  <a:srgbClr val="FF6600"/>
                </a:solidFill>
                <a:latin typeface="MN PANGPING" pitchFamily="2" charset="0"/>
                <a:cs typeface="MN PANGPING" pitchFamily="2" charset="0"/>
                <a:sym typeface="Arial"/>
              </a:rPr>
              <a:t>ลี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สู่ที่ภูผาอาศัย 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dk1"/>
                </a:solidFill>
                <a:latin typeface="MN PANGPING" pitchFamily="2" charset="0"/>
                <a:cs typeface="MN PANGPING" pitchFamily="2" charset="0"/>
                <a:sym typeface="Arial"/>
              </a:rPr>
              <a:t> 		 (กาพย์พระไชยสุริยา) </a:t>
            </a:r>
            <a:endParaRPr sz="2800" b="0" i="0">
              <a:solidFill>
                <a:schemeClr val="dk1"/>
              </a:solidFill>
              <a:latin typeface="MN PANGPING" pitchFamily="2" charset="0"/>
              <a:cs typeface="MN PANGPING" pitchFamily="2" charset="0"/>
              <a:sym typeface="Arial"/>
            </a:endParaRPr>
          </a:p>
        </p:txBody>
      </p:sp>
      <p:pic>
        <p:nvPicPr>
          <p:cNvPr id="167" name="Google Shape;167;p8"/>
          <p:cNvPicPr preferRelativeResize="0"/>
          <p:nvPr/>
        </p:nvPicPr>
        <p:blipFill rotWithShape="1">
          <a:blip r:embed="rId6">
            <a:alphaModFix/>
          </a:blip>
          <a:srcRect l="11471" t="42081" r="55360" b="9842"/>
          <a:stretch/>
        </p:blipFill>
        <p:spPr>
          <a:xfrm>
            <a:off x="28290" y="1192754"/>
            <a:ext cx="2800919" cy="5412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8"/>
          <p:cNvPicPr preferRelativeResize="0"/>
          <p:nvPr/>
        </p:nvPicPr>
        <p:blipFill rotWithShape="1">
          <a:blip r:embed="rId6">
            <a:alphaModFix/>
          </a:blip>
          <a:srcRect l="43512" t="42081" r="19709" b="9842"/>
          <a:stretch/>
        </p:blipFill>
        <p:spPr>
          <a:xfrm>
            <a:off x="8858147" y="1496513"/>
            <a:ext cx="3143790" cy="547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9"/>
          <p:cNvPicPr preferRelativeResize="0"/>
          <p:nvPr/>
        </p:nvPicPr>
        <p:blipFill rotWithShape="1">
          <a:blip r:embed="rId3">
            <a:alphaModFix/>
          </a:blip>
          <a:srcRect t="62932" r="2689"/>
          <a:stretch/>
        </p:blipFill>
        <p:spPr>
          <a:xfrm>
            <a:off x="0" y="3761864"/>
            <a:ext cx="12192000" cy="309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/>
          <p:nvPr/>
        </p:nvSpPr>
        <p:spPr>
          <a:xfrm>
            <a:off x="817394" y="802105"/>
            <a:ext cx="10934586" cy="5804558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3593432" y="422259"/>
            <a:ext cx="5037221" cy="986591"/>
          </a:xfrm>
          <a:custGeom>
            <a:avLst/>
            <a:gdLst/>
            <a:ahLst/>
            <a:cxnLst/>
            <a:rect l="l" t="t" r="r" b="b"/>
            <a:pathLst>
              <a:path w="8563874" h="7067550" extrusionOk="0">
                <a:moveTo>
                  <a:pt x="548" y="3533775"/>
                </a:moveTo>
                <a:cubicBezTo>
                  <a:pt x="-37552" y="39075"/>
                  <a:pt x="1915303" y="0"/>
                  <a:pt x="4277273" y="0"/>
                </a:cubicBezTo>
                <a:cubicBezTo>
                  <a:pt x="6639243" y="0"/>
                  <a:pt x="8725448" y="381975"/>
                  <a:pt x="8553998" y="3533775"/>
                </a:cubicBezTo>
                <a:cubicBezTo>
                  <a:pt x="8401598" y="6876075"/>
                  <a:pt x="6639243" y="7067550"/>
                  <a:pt x="4277273" y="7067550"/>
                </a:cubicBezTo>
                <a:cubicBezTo>
                  <a:pt x="1915303" y="7067550"/>
                  <a:pt x="38648" y="7028475"/>
                  <a:pt x="548" y="3533775"/>
                </a:cubicBez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9CC2E5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N PANGPING" pitchFamily="2" charset="0"/>
              <a:ea typeface="Calibri"/>
              <a:cs typeface="MN PANGPING" pitchFamily="2" charset="0"/>
              <a:sym typeface="Calibri"/>
            </a:endParaRPr>
          </a:p>
        </p:txBody>
      </p:sp>
      <p:sp>
        <p:nvSpPr>
          <p:cNvPr id="176" name="Google Shape;176;p9"/>
          <p:cNvSpPr txBox="1"/>
          <p:nvPr/>
        </p:nvSpPr>
        <p:spPr>
          <a:xfrm>
            <a:off x="3975739" y="636174"/>
            <a:ext cx="52859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600">
                <a:solidFill>
                  <a:srgbClr val="0070C0"/>
                </a:solidFill>
                <a:latin typeface="MN PANGPING" pitchFamily="2" charset="0"/>
                <a:cs typeface="MN PANGPING" pitchFamily="2" charset="0"/>
                <a:sym typeface="Arial"/>
              </a:rPr>
              <a:t>๓</a:t>
            </a:r>
            <a:r>
              <a:rPr lang="th-TH" sz="3600" cap="none">
                <a:solidFill>
                  <a:srgbClr val="0070C0"/>
                </a:solidFill>
                <a:latin typeface="MN PANGPING" pitchFamily="2" charset="0"/>
                <a:cs typeface="MN PANGPING" pitchFamily="2" charset="0"/>
                <a:sym typeface="Arial"/>
              </a:rPr>
              <a:t>. กาพย์สุรางคนางค์ ๒๘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177" name="Google Shape;17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3981" y="2212020"/>
            <a:ext cx="9222388" cy="135261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9"/>
          <p:cNvSpPr txBox="1"/>
          <p:nvPr/>
        </p:nvSpPr>
        <p:spPr>
          <a:xfrm>
            <a:off x="2303819" y="3993792"/>
            <a:ext cx="8958492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>
                <a:solidFill>
                  <a:schemeClr val="accent6"/>
                </a:solidFill>
                <a:latin typeface="MN PANGPING" pitchFamily="2" charset="0"/>
                <a:cs typeface="MN PANGPING" pitchFamily="2" charset="0"/>
                <a:sym typeface="Arial"/>
              </a:rPr>
              <a:t>พยางค์</a:t>
            </a:r>
            <a:r>
              <a:rPr lang="th-TH" sz="240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 </a:t>
            </a:r>
            <a: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บทหนึ่งมี </a:t>
            </a:r>
            <a:r>
              <a:rPr lang="th-TH" sz="240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๒๘</a:t>
            </a:r>
            <a: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คำ แบ่งเป็น ๗ วรรค วรรคละ ๔ คำ ลักษณะ</a:t>
            </a:r>
            <a:b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	  การส่งสัมผัสมี ๓ แบบ ดังนี้</a:t>
            </a:r>
            <a:endParaRPr>
              <a:latin typeface="MN PANGPING" pitchFamily="2" charset="0"/>
              <a:cs typeface="MN PANGPING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800" b="0" i="0">
                <a:solidFill>
                  <a:schemeClr val="accent6"/>
                </a:solidFill>
                <a:latin typeface="MN PANGPING" pitchFamily="2" charset="0"/>
                <a:cs typeface="MN PANGPING" pitchFamily="2" charset="0"/>
                <a:sym typeface="Arial"/>
              </a:rPr>
              <a:t>สัมผัส   </a:t>
            </a:r>
            <a: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บังคับเฉพาะสัมผัสระหว่างท้ายวรรคที่ </a:t>
            </a:r>
            <a:r>
              <a:rPr lang="th-TH" sz="240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๑</a:t>
            </a:r>
            <a: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-๒, ท้ายวรรคที่ ๓ กับ</a:t>
            </a:r>
            <a:b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	</a:t>
            </a:r>
            <a:r>
              <a:rPr lang="th-TH" sz="240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 </a:t>
            </a:r>
            <a: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ท้ายวรรคที่ ๕ - ๖ และสัมผัสระหว่างบท จากท้ายบทแรกไปยังท้าย</a:t>
            </a:r>
            <a:b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</a:br>
            <a: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	</a:t>
            </a:r>
            <a:r>
              <a:rPr lang="th-TH" sz="240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  </a:t>
            </a:r>
            <a:r>
              <a:rPr lang="th-TH" sz="2400" b="0" i="0">
                <a:solidFill>
                  <a:srgbClr val="202122"/>
                </a:solidFill>
                <a:latin typeface="MN PANGPING" pitchFamily="2" charset="0"/>
                <a:cs typeface="MN PANGPING" pitchFamily="2" charset="0"/>
                <a:sym typeface="Arial"/>
              </a:rPr>
              <a:t>วรรค ๓ ในบทต่อไป</a:t>
            </a:r>
            <a:endParaRPr>
              <a:latin typeface="MN PANGPING" pitchFamily="2" charset="0"/>
              <a:cs typeface="MN PANGPING" pitchFamily="2" charset="0"/>
            </a:endParaRPr>
          </a:p>
        </p:txBody>
      </p:sp>
      <p:pic>
        <p:nvPicPr>
          <p:cNvPr id="179" name="Google Shape;17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61684" y="32409"/>
            <a:ext cx="2752881" cy="275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6">
            <a:alphaModFix/>
          </a:blip>
          <a:srcRect l="18812" r="22307"/>
          <a:stretch/>
        </p:blipFill>
        <p:spPr>
          <a:xfrm flipH="1">
            <a:off x="4309" y="3208421"/>
            <a:ext cx="2175053" cy="3652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2476</Words>
  <Application>Microsoft Office PowerPoint</Application>
  <PresentationFormat>แบบจอกว้าง</PresentationFormat>
  <Paragraphs>199</Paragraphs>
  <Slides>47</Slides>
  <Notes>47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47</vt:i4>
      </vt:variant>
    </vt:vector>
  </HeadingPairs>
  <TitlesOfParts>
    <vt:vector size="51" baseType="lpstr">
      <vt:lpstr>Arial</vt:lpstr>
      <vt:lpstr>Calibri</vt:lpstr>
      <vt:lpstr>MN PANGPING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Sarocha Banyen</dc:creator>
  <cp:lastModifiedBy>อมรรัตน์ ทองคลองไทร</cp:lastModifiedBy>
  <cp:revision>1</cp:revision>
  <dcterms:created xsi:type="dcterms:W3CDTF">2022-07-23T02:53:40Z</dcterms:created>
  <dcterms:modified xsi:type="dcterms:W3CDTF">2023-08-15T03:55:18Z</dcterms:modified>
</cp:coreProperties>
</file>