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58" r:id="rId6"/>
    <p:sldId id="289" r:id="rId7"/>
    <p:sldId id="284" r:id="rId8"/>
    <p:sldId id="286" r:id="rId9"/>
    <p:sldId id="259" r:id="rId10"/>
    <p:sldId id="288" r:id="rId11"/>
    <p:sldId id="279" r:id="rId12"/>
    <p:sldId id="280" r:id="rId13"/>
    <p:sldId id="260" r:id="rId14"/>
    <p:sldId id="309" r:id="rId15"/>
    <p:sldId id="261" r:id="rId16"/>
    <p:sldId id="262" r:id="rId17"/>
    <p:sldId id="281" r:id="rId18"/>
    <p:sldId id="263" r:id="rId19"/>
    <p:sldId id="310" r:id="rId20"/>
    <p:sldId id="323" r:id="rId21"/>
    <p:sldId id="322" r:id="rId22"/>
    <p:sldId id="264" r:id="rId23"/>
    <p:sldId id="290" r:id="rId24"/>
    <p:sldId id="291" r:id="rId25"/>
    <p:sldId id="292" r:id="rId26"/>
    <p:sldId id="293" r:id="rId27"/>
    <p:sldId id="294" r:id="rId28"/>
    <p:sldId id="296" r:id="rId29"/>
    <p:sldId id="265" r:id="rId30"/>
    <p:sldId id="297" r:id="rId31"/>
    <p:sldId id="298" r:id="rId32"/>
    <p:sldId id="299" r:id="rId33"/>
    <p:sldId id="300" r:id="rId34"/>
    <p:sldId id="266" r:id="rId35"/>
    <p:sldId id="303" r:id="rId36"/>
    <p:sldId id="301" r:id="rId37"/>
    <p:sldId id="302" r:id="rId38"/>
    <p:sldId id="267" r:id="rId39"/>
    <p:sldId id="308" r:id="rId40"/>
    <p:sldId id="316" r:id="rId41"/>
    <p:sldId id="317" r:id="rId42"/>
    <p:sldId id="318" r:id="rId43"/>
    <p:sldId id="319" r:id="rId44"/>
    <p:sldId id="311" r:id="rId45"/>
    <p:sldId id="312" r:id="rId46"/>
    <p:sldId id="313" r:id="rId47"/>
    <p:sldId id="314" r:id="rId48"/>
    <p:sldId id="315" r:id="rId49"/>
    <p:sldId id="275" r:id="rId50"/>
    <p:sldId id="321" r:id="rId51"/>
    <p:sldId id="320" r:id="rId52"/>
    <p:sldId id="268" r:id="rId53"/>
    <p:sldId id="282" r:id="rId54"/>
    <p:sldId id="283" r:id="rId55"/>
    <p:sldId id="269" r:id="rId56"/>
  </p:sldIdLst>
  <p:sldSz cx="9144000" cy="6858000" type="screen4x3"/>
  <p:notesSz cx="6858000" cy="9144000"/>
  <p:embeddedFontLst>
    <p:embeddedFont>
      <p:font typeface="_Layiji MaHaNiYom V 1.2" panose="02000000000000000000" pitchFamily="2" charset="0"/>
      <p:regular r:id="rId57"/>
    </p:embeddedFont>
    <p:embeddedFont>
      <p:font typeface="Bookman Old Style" panose="02050604050505020204" pitchFamily="18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omic Sans MS" panose="030F0702030302020204" pitchFamily="66" charset="0"/>
      <p:regular r:id="rId66"/>
      <p:bold r:id="rId67"/>
      <p:italic r:id="rId68"/>
      <p:boldItalic r:id="rId69"/>
    </p:embeddedFont>
    <p:embeddedFont>
      <p:font typeface="Cordia New" panose="020B0304020202020204" pitchFamily="34" charset="-34"/>
      <p:regular r:id="rId70"/>
      <p:bold r:id="rId71"/>
      <p:italic r:id="rId72"/>
      <p:boldItalic r:id="rId73"/>
    </p:embeddedFont>
    <p:embeddedFont>
      <p:font typeface="Little_Star" panose="02000000000000000000" pitchFamily="2" charset="0"/>
      <p:regular r:id="rId74"/>
    </p:embeddedFont>
    <p:embeddedFont>
      <p:font typeface="UPCxN" panose="020B0604020202020204" charset="-34"/>
      <p:regular r:id="rId75"/>
      <p:italic r:id="rId76"/>
    </p:embeddedFont>
    <p:embeddedFont>
      <p:font typeface="UPCxR" panose="020B0604020202020204" charset="-34"/>
      <p:regular r:id="rId77"/>
      <p:bold r:id="rId78"/>
      <p:italic r:id="rId79"/>
      <p:boldItalic r:id="rId80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28" autoAdjust="0"/>
    <p:restoredTop sz="94660"/>
  </p:normalViewPr>
  <p:slideViewPr>
    <p:cSldViewPr>
      <p:cViewPr varScale="1">
        <p:scale>
          <a:sx n="76" d="100"/>
          <a:sy n="76" d="100"/>
        </p:scale>
        <p:origin x="80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65C39-2FAE-4A41-9733-322D99A97E0A}" type="datetimeFigureOut">
              <a:rPr lang="th-TH" smtClean="0"/>
              <a:pPr/>
              <a:t>01/11/66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พี\source ตัวอย่างสื่อการเรียนรู้\CD presentation วิชาเพิ่มเติม\Fifty-Fifty\Picture\TWP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57224" y="214290"/>
            <a:ext cx="673981" cy="6429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-214346" y="2649676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Unit 7</a:t>
            </a:r>
            <a:endParaRPr lang="th-TH" sz="40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1026" name="Picture 2" descr="D:\PPT\NewWorld\source\N1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6429388" y="4572008"/>
            <a:ext cx="1841500" cy="1841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78990" t="14648" r="2891" b="62045"/>
          <a:stretch>
            <a:fillRect/>
          </a:stretch>
        </p:blipFill>
        <p:spPr bwMode="auto">
          <a:xfrm>
            <a:off x="0" y="0"/>
            <a:ext cx="622288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20717" t="14648" r="60615" b="62175"/>
          <a:stretch>
            <a:fillRect/>
          </a:stretch>
        </p:blipFill>
        <p:spPr bwMode="auto">
          <a:xfrm>
            <a:off x="35701" y="0"/>
            <a:ext cx="9108299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1098" t="14648" r="80454" b="60938"/>
          <a:stretch>
            <a:fillRect/>
          </a:stretch>
        </p:blipFill>
        <p:spPr bwMode="auto">
          <a:xfrm>
            <a:off x="32" y="54438"/>
            <a:ext cx="9144000" cy="68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1192" t="15152" r="83071" b="61593"/>
          <a:stretch>
            <a:fillRect/>
          </a:stretch>
        </p:blipFill>
        <p:spPr bwMode="auto">
          <a:xfrm>
            <a:off x="-71470" y="-24"/>
            <a:ext cx="8796862" cy="680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46451" t="40407" r="36688" b="35917"/>
          <a:stretch>
            <a:fillRect/>
          </a:stretch>
        </p:blipFill>
        <p:spPr bwMode="auto">
          <a:xfrm>
            <a:off x="642910" y="1142960"/>
            <a:ext cx="723905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26809" t="40196" r="60767" b="37706"/>
          <a:stretch>
            <a:fillRect/>
          </a:stretch>
        </p:blipFill>
        <p:spPr bwMode="auto">
          <a:xfrm>
            <a:off x="4500562" y="2357438"/>
            <a:ext cx="4500562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52923" t="15909" r="2296" b="4545"/>
          <a:stretch>
            <a:fillRect/>
          </a:stretch>
        </p:blipFill>
        <p:spPr bwMode="auto">
          <a:xfrm>
            <a:off x="71406" y="-85965"/>
            <a:ext cx="8715404" cy="69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Sb4_p50-e.jpg"/>
          <p:cNvPicPr>
            <a:picLocks noChangeAspect="1"/>
          </p:cNvPicPr>
          <p:nvPr/>
        </p:nvPicPr>
        <p:blipFill>
          <a:blip r:embed="rId5" cstate="print"/>
          <a:srcRect t="81857" r="23386" b="6929"/>
          <a:stretch>
            <a:fillRect/>
          </a:stretch>
        </p:blipFill>
        <p:spPr>
          <a:xfrm>
            <a:off x="357158" y="1643050"/>
            <a:ext cx="8286808" cy="571504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1214414" y="1643050"/>
            <a:ext cx="5870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sym typeface="Wingdings"/>
              </a:rPr>
              <a:t></a:t>
            </a:r>
            <a:endParaRPr lang="th-TH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คำศัพท์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8632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satisfaction (n.):	a feeling of happiness or pleasure because you </a:t>
            </a:r>
            <a:r>
              <a:rPr lang="en-US" sz="1400" dirty="0">
                <a:solidFill>
                  <a:srgbClr val="D74584"/>
                </a:solidFill>
                <a:latin typeface="arial" panose="020B0604020202020204" pitchFamily="34" charset="0"/>
              </a:rPr>
              <a:t>/ˌ</a:t>
            </a:r>
            <a:r>
              <a:rPr lang="en-US" sz="1400" dirty="0" err="1">
                <a:solidFill>
                  <a:srgbClr val="D74584"/>
                </a:solidFill>
                <a:latin typeface="arial" panose="020B0604020202020204" pitchFamily="34" charset="0"/>
              </a:rPr>
              <a:t>sadəsˈfakSHən</a:t>
            </a:r>
            <a:r>
              <a:rPr lang="en-US" sz="1400" dirty="0">
                <a:solidFill>
                  <a:srgbClr val="D74584"/>
                </a:solidFill>
                <a:latin typeface="arial" panose="020B0604020202020204" pitchFamily="34" charset="0"/>
              </a:rPr>
              <a:t>/ 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		have achieved something or got what you wanted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		(ความพึงพอใจ)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guarantee (n.):	a formal promise that something will be done </a:t>
            </a:r>
            <a:r>
              <a:rPr lang="en-US" sz="1600" b="0" i="0" dirty="0">
                <a:solidFill>
                  <a:srgbClr val="D74584"/>
                </a:solidFill>
                <a:effectLst/>
                <a:latin typeface="arial" panose="020B0604020202020204" pitchFamily="34" charset="0"/>
              </a:rPr>
              <a:t>/ˌ</a:t>
            </a:r>
            <a:r>
              <a:rPr lang="en-US" sz="1600" b="0" i="0" dirty="0" err="1">
                <a:solidFill>
                  <a:srgbClr val="D74584"/>
                </a:solidFill>
                <a:effectLst/>
                <a:latin typeface="arial" panose="020B0604020202020204" pitchFamily="34" charset="0"/>
              </a:rPr>
              <a:t>ɡerənˈtē</a:t>
            </a:r>
            <a:r>
              <a:rPr lang="en-US" sz="1600" b="0" i="0" dirty="0">
                <a:solidFill>
                  <a:srgbClr val="D74584"/>
                </a:solidFill>
                <a:effectLst/>
                <a:latin typeface="arial" panose="020B0604020202020204" pitchFamily="34" charset="0"/>
              </a:rPr>
              <a:t>,ˈ</a:t>
            </a:r>
            <a:r>
              <a:rPr lang="en-US" sz="1600" b="0" i="0" dirty="0" err="1">
                <a:solidFill>
                  <a:srgbClr val="D74584"/>
                </a:solidFill>
                <a:effectLst/>
                <a:latin typeface="arial" panose="020B0604020202020204" pitchFamily="34" charset="0"/>
              </a:rPr>
              <a:t>ɡerənˌtē</a:t>
            </a:r>
            <a:r>
              <a:rPr lang="en-US" sz="1600" b="0" i="0" dirty="0">
                <a:solidFill>
                  <a:srgbClr val="D74584"/>
                </a:solidFill>
                <a:effectLst/>
                <a:latin typeface="arial" panose="020B0604020202020204" pitchFamily="34" charset="0"/>
              </a:rPr>
              <a:t>/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(การรับประกัน)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appeal (v.):		to interest or attract someone (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ดึงดูดใจ)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attractive (adj.):	(of a thing) pleasing or appealing to the senses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		(เป็นที่ดึงดูดใจ)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creative (adj.):		relating to or involving the imagination or original 			ideas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(ซึ่งมีความคิดสร้างสรรค์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584043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comfort (n.):		a feeling of being physically relaxed and satisfied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		(ความรู้สึกสบาย)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last (v.):		to continue for a specified period of time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(ทนทาน, 			คงทน)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lifetime (n.):		the period of time during which someone is alive 			or something exist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(ตลอดชีวิต)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forever (adv.):		for all future time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(ตลอดไป, ชั่วนิรันดร์)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endParaRPr lang="th-TH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Sb4_p50-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500042"/>
            <a:ext cx="8358246" cy="25293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28662" y="1395699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False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8662" y="1752889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8662" y="2071678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8662" y="2428868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" y="-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755576" y="1484784"/>
            <a:ext cx="7992888" cy="4536504"/>
            <a:chOff x="637668" y="3214686"/>
            <a:chExt cx="4629150" cy="272149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910" y="3214686"/>
              <a:ext cx="4248150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7668" y="5345635"/>
              <a:ext cx="4629150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17" descr="D:\PPT\Fifty-Fifty\Book One\source\5111219612807295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510796"/>
            <a:ext cx="864096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2770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928670"/>
            <a:ext cx="561996" cy="56199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000108"/>
            <a:ext cx="25622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b="75488"/>
          <a:stretch/>
        </p:blipFill>
        <p:spPr bwMode="auto">
          <a:xfrm>
            <a:off x="248072" y="2052034"/>
            <a:ext cx="8647855" cy="76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F5FF5BE-9CB3-469B-83FE-BF1DF791F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25413" b="48367"/>
          <a:stretch/>
        </p:blipFill>
        <p:spPr bwMode="auto">
          <a:xfrm>
            <a:off x="248072" y="3384255"/>
            <a:ext cx="8647855" cy="81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5DD3600-99E6-4173-852F-ABC8DFBAA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48367"/>
          <a:stretch/>
        </p:blipFill>
        <p:spPr bwMode="auto">
          <a:xfrm>
            <a:off x="248072" y="4667411"/>
            <a:ext cx="8647855" cy="160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9512" y="-9625"/>
            <a:ext cx="8166476" cy="5786478"/>
            <a:chOff x="357158" y="0"/>
            <a:chExt cx="8166476" cy="578647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0"/>
              <a:ext cx="8023600" cy="5786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357158" y="0"/>
              <a:ext cx="357190" cy="1071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2910" y="0"/>
              <a:ext cx="1143008" cy="500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pic>
        <p:nvPicPr>
          <p:cNvPr id="4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571480"/>
            <a:ext cx="561996" cy="56199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9806" y="3068960"/>
            <a:ext cx="2811971" cy="1864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คำศัพท์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cruise (n.):		a voyage on a ship or boat taken for pleasure or 			as a vacation and usually calling in at several 			places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(การท่องเที่ยวทางเรือ)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bargain (n.):		something you buy cheaply or for less than its 			usual price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(สินค้าราคาถูก)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	</a:t>
            </a: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cabin (n.):		a small house, especially one built of wood in an 			area of forest or mountain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(กระท่อม, กระต๊อบ)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1032" y="916330"/>
            <a:ext cx="8712968" cy="4234158"/>
            <a:chOff x="1857375" y="642918"/>
            <a:chExt cx="6479134" cy="2557189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57375" y="642918"/>
              <a:ext cx="5429250" cy="218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88084" y="2933407"/>
              <a:ext cx="6448425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683568" y="2540987"/>
            <a:ext cx="170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False</a:t>
            </a:r>
            <a:endParaRPr lang="th-TH" sz="32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651" y="3263289"/>
            <a:ext cx="170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32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651" y="3923826"/>
            <a:ext cx="170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False</a:t>
            </a:r>
            <a:endParaRPr lang="th-TH" sz="32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4565713"/>
            <a:ext cx="170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32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100" y="514111"/>
            <a:ext cx="8694147" cy="377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501535"/>
            <a:ext cx="561996" cy="56199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776149" y="2276872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12 days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8" y="2652235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4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53867" y="3027598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$ 1,500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40" y="3402961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night club and a movie theater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7864" y="3864626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  <a:sym typeface="Wingdings"/>
              </a:rPr>
              <a:t>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8778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W4U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00174"/>
            <a:ext cx="9144000" cy="3206301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04" y="269146"/>
            <a:ext cx="7021607" cy="305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7169" y="188640"/>
            <a:ext cx="561996" cy="56199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480293" y="1567772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12 days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0293" y="1954540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4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04336" y="2260269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$ 1,500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2079" y="2488437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night club and a movie theater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03782" y="2920226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  <a:sym typeface="Wingdings"/>
              </a:rPr>
              <a:t>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552A01-BF79-35BB-9212-3BA52C525708}"/>
              </a:ext>
            </a:extLst>
          </p:cNvPr>
          <p:cNvSpPr txBox="1"/>
          <p:nvPr/>
        </p:nvSpPr>
        <p:spPr>
          <a:xfrm>
            <a:off x="539552" y="3284984"/>
            <a:ext cx="8291264" cy="3604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9965" indent="-989965">
              <a:lnSpc>
                <a:spcPts val="1800"/>
              </a:lnSpc>
              <a:tabLst>
                <a:tab pos="990600" algn="l"/>
              </a:tabLst>
            </a:pPr>
            <a:r>
              <a:rPr lang="en-US" sz="1600" b="1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Representative:</a:t>
            </a:r>
            <a:r>
              <a:rPr lang="en-US" sz="2800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 	Mediterranean Cruises.</a:t>
            </a:r>
          </a:p>
          <a:p>
            <a:pPr marL="989965" indent="-989965">
              <a:lnSpc>
                <a:spcPts val="1800"/>
              </a:lnSpc>
              <a:tabLst>
                <a:tab pos="990600" algn="l"/>
              </a:tabLst>
            </a:pPr>
            <a:r>
              <a:rPr lang="en-US" sz="1600" b="1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Lily:</a:t>
            </a:r>
            <a:r>
              <a:rPr lang="en-US" sz="2800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	I’m calling about the 12-Day Special I saw advertised. Which places does it stop at?</a:t>
            </a:r>
          </a:p>
          <a:p>
            <a:pPr marL="989965" indent="-989965">
              <a:lnSpc>
                <a:spcPts val="1800"/>
              </a:lnSpc>
              <a:tabLst>
                <a:tab pos="990600" algn="l"/>
              </a:tabLst>
            </a:pPr>
            <a:r>
              <a:rPr lang="en-US" sz="1600" b="1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Representative:</a:t>
            </a:r>
            <a:r>
              <a:rPr lang="en-US" sz="2800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	Nice, in the south of France, Naples and Venice in Italy, Dubrovnik in Croatia, and the Greek Islands.</a:t>
            </a:r>
          </a:p>
          <a:p>
            <a:pPr marL="989965" indent="-989965">
              <a:lnSpc>
                <a:spcPts val="1800"/>
              </a:lnSpc>
              <a:tabLst>
                <a:tab pos="990600" algn="l"/>
              </a:tabLst>
            </a:pPr>
            <a:r>
              <a:rPr lang="en-US" sz="1600" b="1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Lily:</a:t>
            </a:r>
            <a:r>
              <a:rPr lang="en-US" sz="2800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	Thanks. The ad says the cruise costs $1,500. Is that with meals?</a:t>
            </a:r>
          </a:p>
          <a:p>
            <a:pPr marL="989965" indent="-989965">
              <a:lnSpc>
                <a:spcPts val="1800"/>
              </a:lnSpc>
              <a:tabLst>
                <a:tab pos="990600" algn="l"/>
              </a:tabLst>
            </a:pPr>
            <a:r>
              <a:rPr lang="en-US" sz="1600" b="1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Representative:</a:t>
            </a:r>
            <a:r>
              <a:rPr lang="en-US" sz="2800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	Yes, all is included for one  person. That means all meals and there are buffets with all kinds of food available all day long.</a:t>
            </a:r>
          </a:p>
          <a:p>
            <a:pPr marL="989965" indent="-989965">
              <a:lnSpc>
                <a:spcPts val="1800"/>
              </a:lnSpc>
              <a:tabLst>
                <a:tab pos="990600" algn="l"/>
              </a:tabLst>
            </a:pPr>
            <a:r>
              <a:rPr lang="en-US" sz="1600" b="1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Lily:</a:t>
            </a:r>
            <a:r>
              <a:rPr lang="en-US" sz="2800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	Is there entertainment on board?</a:t>
            </a:r>
          </a:p>
          <a:p>
            <a:pPr marL="989965" indent="-989965">
              <a:lnSpc>
                <a:spcPts val="1800"/>
              </a:lnSpc>
              <a:tabLst>
                <a:tab pos="990600" algn="l"/>
              </a:tabLst>
            </a:pPr>
            <a:r>
              <a:rPr lang="en-US" sz="1600" b="1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Representative:</a:t>
            </a:r>
            <a:r>
              <a:rPr lang="en-US" sz="2800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	Yes, there’s a night club and a  movie theater. And we have lots of sports facilities. For example, we have three swimming pools.</a:t>
            </a:r>
          </a:p>
          <a:p>
            <a:pPr marL="989965" indent="-989965">
              <a:lnSpc>
                <a:spcPts val="1800"/>
              </a:lnSpc>
              <a:tabLst>
                <a:tab pos="990600" algn="l"/>
              </a:tabLst>
            </a:pPr>
            <a:r>
              <a:rPr lang="en-US" sz="1600" b="1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Lily:</a:t>
            </a:r>
            <a:r>
              <a:rPr lang="en-US" sz="2800" dirty="0">
                <a:effectLst/>
                <a:latin typeface="_Layiji MaHaNiYom V 1.2" panose="02000000000000000000" pitchFamily="2" charset="0"/>
                <a:ea typeface="MS Mincho" panose="02020609040205080304" pitchFamily="49" charset="-128"/>
                <a:cs typeface="_Layiji MaHaNiYom V 1.2" panose="02000000000000000000" pitchFamily="2" charset="0"/>
              </a:rPr>
              <a:t>	Thanks. This sounds great. Now I just have to convince my friend to come along.</a:t>
            </a:r>
          </a:p>
        </p:txBody>
      </p:sp>
    </p:spTree>
    <p:extLst>
      <p:ext uri="{BB962C8B-B14F-4D97-AF65-F5344CB8AC3E}">
        <p14:creationId xmlns:p14="http://schemas.microsoft.com/office/powerpoint/2010/main" val="1042863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DE1A4-177D-DCFE-5D7E-AC20E68BC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94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8286808" cy="489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If-Clause Type I - </a:t>
            </a:r>
            <a:r>
              <a:rPr lang="th-TH" dirty="0"/>
              <a:t>เป็นจริง</a:t>
            </a:r>
          </a:p>
        </p:txBody>
      </p:sp>
      <p:pic>
        <p:nvPicPr>
          <p:cNvPr id="4" name="ตัวยึดเนื้อหา 3"/>
          <p:cNvPicPr>
            <a:picLocks noGrp="1"/>
          </p:cNvPicPr>
          <p:nvPr>
            <p:ph idx="1"/>
          </p:nvPr>
        </p:nvPicPr>
        <p:blipFill>
          <a:blip r:embed="rId2"/>
          <a:srcRect l="40055" t="37391" r="17445" b="41215"/>
          <a:stretch>
            <a:fillRect/>
          </a:stretch>
        </p:blipFill>
        <p:spPr bwMode="auto">
          <a:xfrm>
            <a:off x="142844" y="1142984"/>
            <a:ext cx="900115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รูปภาพ 5"/>
          <p:cNvPicPr/>
          <p:nvPr/>
        </p:nvPicPr>
        <p:blipFill>
          <a:blip r:embed="rId3"/>
          <a:srcRect l="39273" t="32000" r="28246" b="62783"/>
          <a:stretch>
            <a:fillRect/>
          </a:stretch>
        </p:blipFill>
        <p:spPr bwMode="auto">
          <a:xfrm>
            <a:off x="214282" y="4500570"/>
            <a:ext cx="864399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/>
          <p:cNvPicPr>
            <a:picLocks noGrp="1"/>
          </p:cNvPicPr>
          <p:nvPr>
            <p:ph idx="1"/>
          </p:nvPr>
        </p:nvPicPr>
        <p:blipFill>
          <a:blip r:embed="rId2"/>
          <a:srcRect l="40055" t="58782" r="26442" b="24517"/>
          <a:stretch>
            <a:fillRect/>
          </a:stretch>
        </p:blipFill>
        <p:spPr bwMode="auto">
          <a:xfrm>
            <a:off x="1" y="714356"/>
            <a:ext cx="914399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ตัวยึดเนื้อหา 3"/>
          <p:cNvPicPr>
            <a:picLocks/>
          </p:cNvPicPr>
          <p:nvPr/>
        </p:nvPicPr>
        <p:blipFill>
          <a:blip r:embed="rId2"/>
          <a:srcRect l="40055" t="75428" r="26442" b="10261"/>
          <a:stretch>
            <a:fillRect/>
          </a:stretch>
        </p:blipFill>
        <p:spPr bwMode="auto">
          <a:xfrm>
            <a:off x="1" y="4000504"/>
            <a:ext cx="9143999" cy="250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/>
          <p:nvPr/>
        </p:nvPicPr>
        <p:blipFill>
          <a:blip r:embed="rId2"/>
          <a:srcRect l="67835" t="56182" r="17498" b="24571"/>
          <a:stretch>
            <a:fillRect/>
          </a:stretch>
        </p:blipFill>
        <p:spPr bwMode="auto">
          <a:xfrm>
            <a:off x="6000760" y="0"/>
            <a:ext cx="3143240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4071966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If  /  when</a:t>
            </a:r>
            <a:endParaRPr lang="th-TH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รูปภาพ 4"/>
          <p:cNvPicPr/>
          <p:nvPr/>
        </p:nvPicPr>
        <p:blipFill>
          <a:blip r:embed="rId2"/>
          <a:srcRect l="42638" t="75496" r="25298" b="15826"/>
          <a:stretch>
            <a:fillRect/>
          </a:stretch>
        </p:blipFill>
        <p:spPr bwMode="auto">
          <a:xfrm>
            <a:off x="1357290" y="3990980"/>
            <a:ext cx="7286676" cy="12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รูปภาพ 6"/>
          <p:cNvPicPr/>
          <p:nvPr/>
        </p:nvPicPr>
        <p:blipFill>
          <a:blip r:embed="rId2"/>
          <a:srcRect l="39273" t="59221" r="32165" b="32675"/>
          <a:stretch>
            <a:fillRect/>
          </a:stretch>
        </p:blipFill>
        <p:spPr bwMode="auto">
          <a:xfrm>
            <a:off x="0" y="1285860"/>
            <a:ext cx="598171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รูปภาพ 7"/>
          <p:cNvPicPr/>
          <p:nvPr/>
        </p:nvPicPr>
        <p:blipFill>
          <a:blip r:embed="rId2"/>
          <a:srcRect l="39273" t="66818" r="32165" b="25078"/>
          <a:stretch>
            <a:fillRect/>
          </a:stretch>
        </p:blipFill>
        <p:spPr bwMode="auto">
          <a:xfrm>
            <a:off x="428596" y="2571744"/>
            <a:ext cx="598171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7143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Exercise</a:t>
            </a:r>
            <a:endParaRPr lang="th-TH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36689" t="31102" r="30570" b="43821"/>
          <a:stretch>
            <a:fillRect/>
          </a:stretch>
        </p:blipFill>
        <p:spPr bwMode="auto">
          <a:xfrm>
            <a:off x="0" y="857232"/>
            <a:ext cx="901706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6689" t="55274" r="21602" b="22784"/>
          <a:stretch>
            <a:fillRect/>
          </a:stretch>
        </p:blipFill>
        <p:spPr bwMode="auto">
          <a:xfrm>
            <a:off x="207446" y="4214794"/>
            <a:ext cx="893655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11540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Exercise</a:t>
            </a:r>
            <a:endParaRPr lang="th-TH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6689" t="76310" r="26302" b="5927"/>
          <a:stretch>
            <a:fillRect/>
          </a:stretch>
        </p:blipFill>
        <p:spPr bwMode="auto">
          <a:xfrm>
            <a:off x="193270" y="1285860"/>
            <a:ext cx="873644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11540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Exercise</a:t>
            </a:r>
            <a:endParaRPr lang="th-TH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6238" t="63477" r="20387" b="12109"/>
          <a:stretch>
            <a:fillRect/>
          </a:stretch>
        </p:blipFill>
        <p:spPr bwMode="auto">
          <a:xfrm>
            <a:off x="0" y="1500174"/>
            <a:ext cx="9144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7867706" cy="390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071538" y="4572008"/>
            <a:ext cx="6143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If I fly by Planet Airways, I’ll earn double miles.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2. If I stay at Carnation Hotels for one night, I’ll get one night free.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3. I won’t pay for salad and dessert if I eat at Mike’s Kitchen.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4. I’ll get a free collection of DVDs if I purchase a </a:t>
            </a:r>
            <a:r>
              <a:rPr lang="en-US" sz="2400" b="1" dirty="0" err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blu-ray</a:t>
            </a:r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.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สาระสำคัญ/ความคิดรวบยอด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>
            <a:normAutofit/>
          </a:bodyPr>
          <a:lstStyle/>
          <a:p>
            <a:pPr algn="thaiDist"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	การเรียนรู้และเข้าใจเกี่ยวกับเนื้อหาของโฆษณาเป็นสิ่งจำเป็นที่ต้องปลูกฝังให้ผู้เรียนรู้จักสรุปความ ตีความ เกี่ยวกับโฆษณาและเลือกในสิ่งที่เหมาะสมกับตนเอง การฝึกใช้คำศัพท์ได้ถูกต้อง เหมาะสมกับสถานการณ์ และการสนทนาสื่อสารและเขียนนำเสนอข้อมูลโดยใช้โครงสร้างทางภาษา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</a:t>
            </a:r>
            <a:r>
              <a:rPr lang="en-US" dirty="0">
                <a:solidFill>
                  <a:srgbClr val="D74584"/>
                </a:solidFill>
                <a:latin typeface="UPCxN" pitchFamily="2" charset="-34"/>
                <a:cs typeface="UPCxN" pitchFamily="2" charset="-34"/>
              </a:rPr>
              <a:t>(Conditional type II ; If clause type II)</a:t>
            </a:r>
            <a:r>
              <a:rPr lang="th-TH" dirty="0">
                <a:solidFill>
                  <a:srgbClr val="D74584"/>
                </a:solidFill>
                <a:latin typeface="UPCxN" pitchFamily="2" charset="-34"/>
                <a:cs typeface="UPCxN" pitchFamily="2" charset="-34"/>
              </a:rPr>
              <a:t> </a:t>
            </a:r>
            <a:r>
              <a:rPr lang="en-US" dirty="0">
                <a:solidFill>
                  <a:srgbClr val="D74584"/>
                </a:solidFill>
                <a:latin typeface="UPCxN" pitchFamily="2" charset="-34"/>
                <a:cs typeface="UPCxN" pitchFamily="2" charset="-34"/>
              </a:rPr>
              <a:t> </a:t>
            </a:r>
          </a:p>
          <a:p>
            <a:pPr algn="thaiDist">
              <a:buNone/>
            </a:pPr>
            <a:r>
              <a:rPr lang="en-US" sz="2800" dirty="0">
                <a:latin typeface="UPCxN" pitchFamily="2" charset="-34"/>
                <a:cs typeface="UPCxN" pitchFamily="2" charset="-34"/>
              </a:rPr>
              <a:t>   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คำศัพท์ และสำนวนได้เหมาะสมตามวัฒนธรรมของเจ้าของภาษา และนำประสบการณ์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ฝึกภาษาจากบทเรียน ไปปรับใช้ในชีวิตประจำวันได้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571501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48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If I fly by Planet Airways, I’ll earn double miles. </a:t>
            </a:r>
          </a:p>
          <a:p>
            <a:endParaRPr lang="th-TH" sz="48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29298" b="91089"/>
          <a:stretch>
            <a:fillRect/>
          </a:stretch>
        </p:blipFill>
        <p:spPr bwMode="auto">
          <a:xfrm>
            <a:off x="0" y="0"/>
            <a:ext cx="5562640" cy="34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8911" r="26574" b="69117"/>
          <a:stretch>
            <a:fillRect/>
          </a:stretch>
        </p:blipFill>
        <p:spPr bwMode="auto">
          <a:xfrm>
            <a:off x="500034" y="428604"/>
            <a:ext cx="577695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74213" t="9155" b="52882"/>
          <a:stretch>
            <a:fillRect/>
          </a:stretch>
        </p:blipFill>
        <p:spPr bwMode="auto">
          <a:xfrm>
            <a:off x="6929454" y="0"/>
            <a:ext cx="2028838" cy="14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-121" t="32714" r="44613" b="59962"/>
          <a:stretch>
            <a:fillRect/>
          </a:stretch>
        </p:blipFill>
        <p:spPr bwMode="auto">
          <a:xfrm>
            <a:off x="-71470" y="1714488"/>
            <a:ext cx="873448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448" t="64086" r="71066" b="2956"/>
          <a:stretch>
            <a:fillRect/>
          </a:stretch>
        </p:blipFill>
        <p:spPr bwMode="auto">
          <a:xfrm>
            <a:off x="2000233" y="2183255"/>
            <a:ext cx="5075274" cy="353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0215" t="38451" r="23729" b="53538"/>
          <a:stretch>
            <a:fillRect/>
          </a:stretch>
        </p:blipFill>
        <p:spPr bwMode="auto">
          <a:xfrm>
            <a:off x="642910" y="3786190"/>
            <a:ext cx="831538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9056" t="64086" r="46429" b="2956"/>
          <a:stretch>
            <a:fillRect/>
          </a:stretch>
        </p:blipFill>
        <p:spPr bwMode="auto">
          <a:xfrm>
            <a:off x="1928794" y="0"/>
            <a:ext cx="5643564" cy="37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สี่เหลี่ยมผืนผ้า 4"/>
          <p:cNvSpPr/>
          <p:nvPr/>
        </p:nvSpPr>
        <p:spPr>
          <a:xfrm>
            <a:off x="500034" y="4857760"/>
            <a:ext cx="8501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u="sng" dirty="0">
                <a:solidFill>
                  <a:srgbClr val="0070C0"/>
                </a:solidFill>
                <a:latin typeface="Bookman Old Style" pitchFamily="18" charset="0"/>
                <a:cs typeface="Cordia New" pitchFamily="34" charset="-34"/>
              </a:rPr>
              <a:t>If I stay </a:t>
            </a:r>
            <a:r>
              <a:rPr lang="en-US" b="1" dirty="0">
                <a:solidFill>
                  <a:srgbClr val="FF0000"/>
                </a:solidFill>
                <a:latin typeface="Bookman Old Style" pitchFamily="18" charset="0"/>
                <a:cs typeface="Cordia New" pitchFamily="34" charset="-34"/>
              </a:rPr>
              <a:t>at Carnation Hotels for one night, </a:t>
            </a:r>
            <a:r>
              <a:rPr lang="en-US" b="1" u="sng" dirty="0">
                <a:solidFill>
                  <a:srgbClr val="0070C0"/>
                </a:solidFill>
                <a:latin typeface="Bookman Old Style" pitchFamily="18" charset="0"/>
                <a:cs typeface="Cordia New" pitchFamily="34" charset="-34"/>
              </a:rPr>
              <a:t>I’ll get </a:t>
            </a:r>
            <a:r>
              <a:rPr lang="en-US" b="1" dirty="0">
                <a:solidFill>
                  <a:srgbClr val="FF0000"/>
                </a:solidFill>
                <a:latin typeface="Bookman Old Style" pitchFamily="18" charset="0"/>
                <a:cs typeface="Cordia New" pitchFamily="34" charset="-34"/>
              </a:rPr>
              <a:t>one night free.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52663" t="64085" r="23729" b="4787"/>
          <a:stretch>
            <a:fillRect/>
          </a:stretch>
        </p:blipFill>
        <p:spPr bwMode="auto">
          <a:xfrm>
            <a:off x="1706112" y="120895"/>
            <a:ext cx="6152036" cy="402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88" t="45775" r="30993" b="45070"/>
          <a:stretch>
            <a:fillRect/>
          </a:stretch>
        </p:blipFill>
        <p:spPr bwMode="auto">
          <a:xfrm>
            <a:off x="1214227" y="4143404"/>
            <a:ext cx="742973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สี่เหลี่ยมผืนผ้า 4"/>
          <p:cNvSpPr/>
          <p:nvPr/>
        </p:nvSpPr>
        <p:spPr>
          <a:xfrm>
            <a:off x="714348" y="4857760"/>
            <a:ext cx="8001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u="sng" dirty="0">
                <a:solidFill>
                  <a:srgbClr val="0070C0"/>
                </a:solidFill>
                <a:latin typeface="Bookman Old Style" pitchFamily="18" charset="0"/>
                <a:cs typeface="Cordia New" pitchFamily="34" charset="-34"/>
              </a:rPr>
              <a:t>I won’t pay </a:t>
            </a:r>
            <a:r>
              <a:rPr lang="en-US" sz="3200" b="1" dirty="0">
                <a:solidFill>
                  <a:srgbClr val="FF0000"/>
                </a:solidFill>
                <a:latin typeface="Bookman Old Style" pitchFamily="18" charset="0"/>
                <a:cs typeface="Cordia New" pitchFamily="34" charset="-34"/>
              </a:rPr>
              <a:t>for salad and dessert </a:t>
            </a:r>
          </a:p>
          <a:p>
            <a:pPr lvl="0"/>
            <a:r>
              <a:rPr lang="en-US" sz="3200" b="1" u="sng" dirty="0">
                <a:solidFill>
                  <a:srgbClr val="0070C0"/>
                </a:solidFill>
                <a:latin typeface="Bookman Old Style" pitchFamily="18" charset="0"/>
                <a:cs typeface="Cordia New" pitchFamily="34" charset="-34"/>
              </a:rPr>
              <a:t>if I eat </a:t>
            </a:r>
            <a:r>
              <a:rPr lang="en-US" sz="3200" b="1" dirty="0">
                <a:solidFill>
                  <a:srgbClr val="FF0000"/>
                </a:solidFill>
                <a:latin typeface="Bookman Old Style" pitchFamily="18" charset="0"/>
                <a:cs typeface="Cordia New" pitchFamily="34" charset="-34"/>
              </a:rPr>
              <a:t>at Mike’s Kitchen.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76271" t="60424"/>
          <a:stretch>
            <a:fillRect/>
          </a:stretch>
        </p:blipFill>
        <p:spPr bwMode="auto">
          <a:xfrm>
            <a:off x="1928794" y="172334"/>
            <a:ext cx="4714908" cy="389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959" t="52855" r="31114" b="39821"/>
          <a:stretch>
            <a:fillRect/>
          </a:stretch>
        </p:blipFill>
        <p:spPr bwMode="auto">
          <a:xfrm>
            <a:off x="571472" y="4071942"/>
            <a:ext cx="8251089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สี่เหลี่ยมผืนผ้า 4"/>
          <p:cNvSpPr/>
          <p:nvPr/>
        </p:nvSpPr>
        <p:spPr>
          <a:xfrm>
            <a:off x="714348" y="4786322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u="sng" dirty="0">
                <a:solidFill>
                  <a:srgbClr val="0070C0"/>
                </a:solidFill>
                <a:latin typeface="Bookman Old Style" pitchFamily="18" charset="0"/>
                <a:cs typeface="Cordia New" pitchFamily="34" charset="-34"/>
              </a:rPr>
              <a:t>I’ll get </a:t>
            </a:r>
            <a:r>
              <a:rPr lang="en-US" sz="3600" b="1" dirty="0">
                <a:solidFill>
                  <a:srgbClr val="FF0000"/>
                </a:solidFill>
                <a:latin typeface="Bookman Old Style" pitchFamily="18" charset="0"/>
                <a:cs typeface="Cordia New" pitchFamily="34" charset="-34"/>
              </a:rPr>
              <a:t>a free collection of DVDs </a:t>
            </a:r>
            <a:r>
              <a:rPr lang="en-US" sz="3600" b="1" u="sng" dirty="0">
                <a:solidFill>
                  <a:srgbClr val="0070C0"/>
                </a:solidFill>
                <a:latin typeface="Bookman Old Style" pitchFamily="18" charset="0"/>
                <a:cs typeface="Cordia New" pitchFamily="34" charset="-34"/>
              </a:rPr>
              <a:t>if I purchase </a:t>
            </a:r>
            <a:r>
              <a:rPr lang="en-US" sz="3600" b="1" dirty="0">
                <a:solidFill>
                  <a:srgbClr val="FF0000"/>
                </a:solidFill>
                <a:latin typeface="Bookman Old Style" pitchFamily="18" charset="0"/>
                <a:cs typeface="Cordia New" pitchFamily="34" charset="-34"/>
              </a:rPr>
              <a:t>a </a:t>
            </a:r>
            <a:r>
              <a:rPr lang="en-US" sz="3600" b="1" dirty="0" err="1">
                <a:solidFill>
                  <a:srgbClr val="FF0000"/>
                </a:solidFill>
                <a:latin typeface="Bookman Old Style" pitchFamily="18" charset="0"/>
                <a:cs typeface="Cordia New" pitchFamily="34" charset="-34"/>
              </a:rPr>
              <a:t>blu</a:t>
            </a:r>
            <a:r>
              <a:rPr lang="en-US" sz="3600" b="1" dirty="0">
                <a:solidFill>
                  <a:srgbClr val="FF0000"/>
                </a:solidFill>
                <a:latin typeface="Bookman Old Style" pitchFamily="18" charset="0"/>
                <a:cs typeface="Cordia New" pitchFamily="34" charset="-34"/>
              </a:rPr>
              <a:t>-ray.</a:t>
            </a:r>
            <a:endParaRPr lang="th-TH" sz="3600" b="1" dirty="0">
              <a:solidFill>
                <a:srgbClr val="FF0000"/>
              </a:solidFill>
              <a:latin typeface="Bookman Old Style" pitchFamily="18" charset="0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72396" y="6286520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381" t="34838" b="51624"/>
          <a:stretch>
            <a:fillRect/>
          </a:stretch>
        </p:blipFill>
        <p:spPr bwMode="auto">
          <a:xfrm>
            <a:off x="1428727" y="2000240"/>
            <a:ext cx="742094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68742" b="84477"/>
          <a:stretch>
            <a:fillRect/>
          </a:stretch>
        </p:blipFill>
        <p:spPr bwMode="auto">
          <a:xfrm>
            <a:off x="0" y="0"/>
            <a:ext cx="336916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6288" t="18592" r="68742" b="65524"/>
          <a:stretch>
            <a:fillRect/>
          </a:stretch>
        </p:blipFill>
        <p:spPr bwMode="auto">
          <a:xfrm>
            <a:off x="2643174" y="642918"/>
            <a:ext cx="2958987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1381" t="18592" b="65162"/>
          <a:stretch>
            <a:fillRect/>
          </a:stretch>
        </p:blipFill>
        <p:spPr bwMode="auto">
          <a:xfrm>
            <a:off x="1357290" y="1285860"/>
            <a:ext cx="7067563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ตัวเชื่อมต่อตรง 9"/>
          <p:cNvCxnSpPr/>
          <p:nvPr/>
        </p:nvCxnSpPr>
        <p:spPr>
          <a:xfrm>
            <a:off x="4572000" y="1785926"/>
            <a:ext cx="3071834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ตัวเชื่อมต่อโค้ง 17"/>
          <p:cNvCxnSpPr/>
          <p:nvPr/>
        </p:nvCxnSpPr>
        <p:spPr>
          <a:xfrm rot="10800000" flipV="1">
            <a:off x="3357554" y="1785926"/>
            <a:ext cx="2357454" cy="357190"/>
          </a:xfrm>
          <a:prstGeom prst="curvedConnector3">
            <a:avLst>
              <a:gd name="adj1" fmla="val 100373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/>
          <p:nvPr/>
        </p:nvCxnSpPr>
        <p:spPr>
          <a:xfrm>
            <a:off x="2285984" y="2500306"/>
            <a:ext cx="3071834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/>
          <p:nvPr/>
        </p:nvCxnSpPr>
        <p:spPr>
          <a:xfrm>
            <a:off x="5500694" y="2500306"/>
            <a:ext cx="2786082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9" name="วงเล็บปีกกาซ้าย 38"/>
          <p:cNvSpPr/>
          <p:nvPr/>
        </p:nvSpPr>
        <p:spPr>
          <a:xfrm rot="16200000">
            <a:off x="6643704" y="1357297"/>
            <a:ext cx="428627" cy="2857519"/>
          </a:xfrm>
          <a:prstGeom prst="leftBrace">
            <a:avLst>
              <a:gd name="adj1" fmla="val 8333"/>
              <a:gd name="adj2" fmla="val 491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TextBox 39"/>
          <p:cNvSpPr txBox="1"/>
          <p:nvPr/>
        </p:nvSpPr>
        <p:spPr>
          <a:xfrm>
            <a:off x="6215074" y="3000372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answer</a:t>
            </a:r>
            <a:endParaRPr lang="th-TH" sz="2000" dirty="0">
              <a:solidFill>
                <a:srgbClr val="FF0000"/>
              </a:solidFill>
            </a:endParaRPr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072198" y="3643314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 err="1">
                <a:latin typeface="Little_Star" pitchFamily="2" charset="0"/>
                <a:cs typeface="Little_Star" pitchFamily="2" charset="0"/>
              </a:rPr>
              <a:t>ดิสอะพอย</a:t>
            </a:r>
            <a:r>
              <a:rPr lang="th-TH" sz="2400" dirty="0">
                <a:latin typeface="Little_Star" pitchFamily="2" charset="0"/>
                <a:cs typeface="Little_Star" pitchFamily="2" charset="0"/>
              </a:rPr>
              <a:t>'ทิด</a:t>
            </a: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6572264" y="4643446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dirty="0">
                <a:latin typeface="Little_Star" pitchFamily="2" charset="0"/>
                <a:cs typeface="Little_Star" pitchFamily="2" charset="0"/>
              </a:rPr>
              <a:t>เสียใจ</a:t>
            </a:r>
          </a:p>
        </p:txBody>
      </p:sp>
      <p:sp>
        <p:nvSpPr>
          <p:cNvPr id="43" name="สี่เหลี่ยมผืนผ้า 42"/>
          <p:cNvSpPr/>
          <p:nvPr/>
        </p:nvSpPr>
        <p:spPr>
          <a:xfrm>
            <a:off x="6429388" y="4214818"/>
            <a:ext cx="845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>
                <a:latin typeface="Little_Star" pitchFamily="2" charset="0"/>
                <a:cs typeface="Little_Star" pitchFamily="2" charset="0"/>
              </a:rPr>
              <a:t> ผิดหวัง</a:t>
            </a:r>
          </a:p>
        </p:txBody>
      </p:sp>
      <p:cxnSp>
        <p:nvCxnSpPr>
          <p:cNvPr id="45" name="ลูกศรเชื่อมต่อแบบตรง 44"/>
          <p:cNvCxnSpPr/>
          <p:nvPr/>
        </p:nvCxnSpPr>
        <p:spPr>
          <a:xfrm rot="5400000">
            <a:off x="7000892" y="2786058"/>
            <a:ext cx="1357322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  <p:bldP spid="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72396" y="6286520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68742" b="84477"/>
          <a:stretch>
            <a:fillRect/>
          </a:stretch>
        </p:blipFill>
        <p:spPr bwMode="auto">
          <a:xfrm>
            <a:off x="0" y="0"/>
            <a:ext cx="336916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7358082" y="285728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answer</a:t>
            </a:r>
            <a:endParaRPr lang="th-TH" sz="2000" dirty="0">
              <a:solidFill>
                <a:srgbClr val="FF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6535" t="86282" r="40752"/>
          <a:stretch>
            <a:fillRect/>
          </a:stretch>
        </p:blipFill>
        <p:spPr bwMode="auto">
          <a:xfrm>
            <a:off x="2071670" y="4500570"/>
            <a:ext cx="5857916" cy="52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6535" t="70398" r="66646" b="16064"/>
          <a:stretch>
            <a:fillRect/>
          </a:stretch>
        </p:blipFill>
        <p:spPr bwMode="auto">
          <a:xfrm>
            <a:off x="2071670" y="2571744"/>
            <a:ext cx="3314723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l="6535" t="54152" r="40752" b="27978"/>
          <a:stretch>
            <a:fillRect/>
          </a:stretch>
        </p:blipFill>
        <p:spPr bwMode="auto">
          <a:xfrm>
            <a:off x="2071669" y="785794"/>
            <a:ext cx="5922847" cy="68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สี่เหลี่ยมผืนผ้า 18"/>
          <p:cNvSpPr/>
          <p:nvPr/>
        </p:nvSpPr>
        <p:spPr>
          <a:xfrm>
            <a:off x="357158" y="1357298"/>
            <a:ext cx="8715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AutoNum type="arabicPeriod"/>
            </a:pP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What will you do </a:t>
            </a:r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if your best friend </a:t>
            </a:r>
            <a:r>
              <a:rPr lang="en-US" sz="3200" b="1" u="sng" dirty="0">
                <a:solidFill>
                  <a:srgbClr val="C00000"/>
                </a:solidFill>
                <a:latin typeface="Little_Star" pitchFamily="2" charset="0"/>
                <a:cs typeface="Little_Star" pitchFamily="2" charset="0"/>
              </a:rPr>
              <a:t>moves</a:t>
            </a:r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to another town</a:t>
            </a: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?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857224" y="1928802"/>
            <a:ext cx="8215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 </a:t>
            </a:r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If my best friend </a:t>
            </a:r>
            <a:r>
              <a:rPr lang="en-US" sz="3200" b="1" u="sng" dirty="0">
                <a:solidFill>
                  <a:srgbClr val="C00000"/>
                </a:solidFill>
                <a:latin typeface="Little_Star" pitchFamily="2" charset="0"/>
                <a:cs typeface="Little_Star" pitchFamily="2" charset="0"/>
              </a:rPr>
              <a:t>moves</a:t>
            </a:r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to another town</a:t>
            </a: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, I’ll___________</a:t>
            </a:r>
            <a:endParaRPr lang="th-TH" sz="3600" dirty="0">
              <a:latin typeface="Little_Star" pitchFamily="2" charset="0"/>
              <a:cs typeface="Little_Star" pitchFamily="2" charset="0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57158" y="3214686"/>
            <a:ext cx="7929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2. What will you do </a:t>
            </a:r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if you </a:t>
            </a:r>
            <a:r>
              <a:rPr lang="en-US" sz="3200" b="1" u="sng" dirty="0">
                <a:solidFill>
                  <a:srgbClr val="C00000"/>
                </a:solidFill>
                <a:latin typeface="Little_Star" pitchFamily="2" charset="0"/>
                <a:cs typeface="Little_Star" pitchFamily="2" charset="0"/>
              </a:rPr>
              <a:t>win</a:t>
            </a:r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 the lottery</a:t>
            </a: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?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928662" y="3786190"/>
            <a:ext cx="7429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If I </a:t>
            </a:r>
            <a:r>
              <a:rPr lang="en-US" sz="3200" b="1" u="sng" dirty="0">
                <a:solidFill>
                  <a:srgbClr val="C00000"/>
                </a:solidFill>
                <a:latin typeface="Little_Star" pitchFamily="2" charset="0"/>
                <a:cs typeface="Little_Star" pitchFamily="2" charset="0"/>
              </a:rPr>
              <a:t>win</a:t>
            </a:r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 the lottery</a:t>
            </a: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, I’ll__________________.</a:t>
            </a:r>
            <a:endParaRPr lang="th-TH" sz="3600" dirty="0">
              <a:latin typeface="Little_Star" pitchFamily="2" charset="0"/>
              <a:cs typeface="Little_Star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357158" y="4987365"/>
            <a:ext cx="7367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3. What will you do </a:t>
            </a:r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if you </a:t>
            </a:r>
            <a:r>
              <a:rPr lang="en-US" sz="3200" b="1" u="sng" dirty="0">
                <a:solidFill>
                  <a:srgbClr val="C00000"/>
                </a:solidFill>
                <a:latin typeface="Little_Star" pitchFamily="2" charset="0"/>
                <a:cs typeface="Little_Star" pitchFamily="2" charset="0"/>
              </a:rPr>
              <a:t>crash</a:t>
            </a:r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your parent’s car</a:t>
            </a: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?</a:t>
            </a: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857224" y="5701745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 If I </a:t>
            </a:r>
            <a:r>
              <a:rPr lang="en-US" sz="3200" b="1" u="sng" dirty="0">
                <a:solidFill>
                  <a:srgbClr val="C00000"/>
                </a:solidFill>
                <a:latin typeface="Little_Star" pitchFamily="2" charset="0"/>
                <a:cs typeface="Little_Star" pitchFamily="2" charset="0"/>
              </a:rPr>
              <a:t>crash</a:t>
            </a:r>
            <a:r>
              <a:rPr lang="en-US" sz="3200" b="1" u="sng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Little_Star" pitchFamily="2" charset="0"/>
                <a:cs typeface="Little_Star" pitchFamily="2" charset="0"/>
              </a:rPr>
              <a:t>my parent’s car</a:t>
            </a:r>
            <a:r>
              <a:rPr lang="en-US" sz="3200" b="1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, I’ll_____________. </a:t>
            </a:r>
            <a:endParaRPr lang="th-TH" sz="3600" dirty="0">
              <a:latin typeface="Little_Star" pitchFamily="2" charset="0"/>
              <a:cs typeface="Little_Star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60173" t="83935" r="6535"/>
          <a:stretch>
            <a:fillRect/>
          </a:stretch>
        </p:blipFill>
        <p:spPr bwMode="auto">
          <a:xfrm>
            <a:off x="2500298" y="4500570"/>
            <a:ext cx="4739083" cy="7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572396" y="6286520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60173" t="70036" r="6535" b="13718"/>
          <a:stretch>
            <a:fillRect/>
          </a:stretch>
        </p:blipFill>
        <p:spPr bwMode="auto">
          <a:xfrm>
            <a:off x="2571736" y="2714620"/>
            <a:ext cx="428628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60173" t="51444" r="6535" b="30325"/>
          <a:stretch>
            <a:fillRect/>
          </a:stretch>
        </p:blipFill>
        <p:spPr bwMode="auto">
          <a:xfrm>
            <a:off x="2643174" y="357166"/>
            <a:ext cx="4863432" cy="90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สี่เหลี่ยมผืนผ้า 6"/>
          <p:cNvSpPr/>
          <p:nvPr/>
        </p:nvSpPr>
        <p:spPr>
          <a:xfrm>
            <a:off x="285720" y="1283127"/>
            <a:ext cx="8715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Comic Sans MS" pitchFamily="66" charset="0"/>
                <a:cs typeface="Cordia New" pitchFamily="34" charset="-34"/>
              </a:rPr>
              <a:t>What will you do 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if you </a:t>
            </a:r>
            <a:r>
              <a:rPr lang="en-US" b="1" u="sng" dirty="0">
                <a:solidFill>
                  <a:srgbClr val="C00000"/>
                </a:solidFill>
                <a:latin typeface="Comic Sans MS" pitchFamily="66" charset="0"/>
                <a:cs typeface="Cordia New" pitchFamily="34" charset="-34"/>
              </a:rPr>
              <a:t>make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 a mistake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  <a:cs typeface="Cordia New" pitchFamily="34" charset="-34"/>
              </a:rPr>
              <a:t>?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57158" y="3429000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  <a:cs typeface="Cordia New" pitchFamily="34" charset="-34"/>
              </a:rPr>
              <a:t>What will you do 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if you </a:t>
            </a:r>
            <a:r>
              <a:rPr lang="en-US" b="1" u="sng" dirty="0">
                <a:solidFill>
                  <a:srgbClr val="C00000"/>
                </a:solidFill>
                <a:latin typeface="Comic Sans MS" pitchFamily="66" charset="0"/>
                <a:cs typeface="Cordia New" pitchFamily="34" charset="-34"/>
              </a:rPr>
              <a:t>forget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 your homework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  <a:cs typeface="Cordia New" pitchFamily="34" charset="-34"/>
              </a:rPr>
              <a:t>?</a:t>
            </a:r>
            <a:endParaRPr lang="th-TH" sz="3200" dirty="0">
              <a:latin typeface="Comic Sans MS" pitchFamily="66" charset="0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00034" y="5214950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Comic Sans MS" pitchFamily="66" charset="0"/>
                <a:cs typeface="Cordia New" pitchFamily="34" charset="-34"/>
              </a:rPr>
              <a:t>What will you do 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if you </a:t>
            </a:r>
            <a:r>
              <a:rPr lang="en-US" b="1" u="sng" dirty="0">
                <a:solidFill>
                  <a:srgbClr val="C00000"/>
                </a:solidFill>
                <a:latin typeface="Comic Sans MS" pitchFamily="66" charset="0"/>
                <a:cs typeface="Cordia New" pitchFamily="34" charset="-34"/>
              </a:rPr>
              <a:t>lose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 your cell phone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  <a:cs typeface="Cordia New" pitchFamily="34" charset="-34"/>
              </a:rPr>
              <a:t>?</a:t>
            </a:r>
            <a:endParaRPr lang="th-TH" b="1" dirty="0">
              <a:solidFill>
                <a:srgbClr val="FF0000"/>
              </a:solidFill>
              <a:latin typeface="Comic Sans MS" pitchFamily="66" charset="0"/>
              <a:cs typeface="Cordia New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00034" y="1928802"/>
            <a:ext cx="8074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If I </a:t>
            </a:r>
            <a:r>
              <a:rPr lang="en-US" b="1" u="sng" dirty="0">
                <a:solidFill>
                  <a:srgbClr val="C00000"/>
                </a:solidFill>
                <a:latin typeface="Comic Sans MS" pitchFamily="66" charset="0"/>
                <a:cs typeface="Cordia New" pitchFamily="34" charset="-34"/>
              </a:rPr>
              <a:t>make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 a mistake,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  <a:cs typeface="Cordia New" pitchFamily="34" charset="-34"/>
              </a:rPr>
              <a:t>I’ll_______________.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71472" y="3929066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If I </a:t>
            </a:r>
            <a:r>
              <a:rPr lang="en-US" b="1" u="sng" dirty="0">
                <a:solidFill>
                  <a:srgbClr val="C00000"/>
                </a:solidFill>
                <a:latin typeface="Comic Sans MS" pitchFamily="66" charset="0"/>
                <a:cs typeface="Cordia New" pitchFamily="34" charset="-34"/>
              </a:rPr>
              <a:t>forget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 my homework,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  <a:cs typeface="Cordia New" pitchFamily="34" charset="-34"/>
              </a:rPr>
              <a:t>I’ll____________.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14348" y="5903893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If I </a:t>
            </a:r>
            <a:r>
              <a:rPr lang="en-US" b="1" u="sng" dirty="0">
                <a:solidFill>
                  <a:srgbClr val="C00000"/>
                </a:solidFill>
                <a:latin typeface="Comic Sans MS" pitchFamily="66" charset="0"/>
                <a:cs typeface="Cordia New" pitchFamily="34" charset="-34"/>
              </a:rPr>
              <a:t>lose</a:t>
            </a:r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ordia New" pitchFamily="34" charset="-34"/>
              </a:rPr>
              <a:t> my cell phone,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  <a:cs typeface="Cordia New" pitchFamily="34" charset="-34"/>
              </a:rPr>
              <a:t>I’ll_____________.</a:t>
            </a:r>
            <a:endParaRPr lang="th-TH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13" y="642918"/>
            <a:ext cx="77247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572396" y="6286520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TextBox 22"/>
          <p:cNvSpPr txBox="1"/>
          <p:nvPr/>
        </p:nvSpPr>
        <p:spPr>
          <a:xfrm>
            <a:off x="1500166" y="3357562"/>
            <a:ext cx="60722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Answers will vary.</a:t>
            </a:r>
            <a:endParaRPr lang="en-US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1. What will you do if your best friend moves to another town?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2. What will you do if you win the lottery?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3. What will you do if you crash your parent’s car?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4. What will you do if you make a mistake?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5. What will you do if you forget your homework?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6. What will you do if you lose your cell phone?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28730" y="-24"/>
            <a:ext cx="6286542" cy="4085192"/>
            <a:chOff x="1428730" y="-24"/>
            <a:chExt cx="6286542" cy="4085192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730" y="-24"/>
              <a:ext cx="6286542" cy="4085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Rectangle 3"/>
            <p:cNvSpPr/>
            <p:nvPr/>
          </p:nvSpPr>
          <p:spPr>
            <a:xfrm>
              <a:off x="1428730" y="260648"/>
              <a:ext cx="3286146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214818"/>
            <a:ext cx="6429420" cy="217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>
            <a:off x="5143504" y="4429132"/>
            <a:ext cx="785818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57884" y="4714884"/>
            <a:ext cx="928694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00562" y="5000636"/>
            <a:ext cx="785818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29190" y="5284800"/>
            <a:ext cx="785818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74551" y="5527015"/>
            <a:ext cx="785818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29388" y="5786454"/>
            <a:ext cx="428628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43636" y="6072206"/>
            <a:ext cx="571504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04792" y="6330462"/>
            <a:ext cx="571504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3890"/>
          <a:stretch/>
        </p:blipFill>
        <p:spPr>
          <a:xfrm>
            <a:off x="1326059" y="260648"/>
            <a:ext cx="3317949" cy="7920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108520" y="684740"/>
            <a:ext cx="9252520" cy="6128636"/>
            <a:chOff x="1428730" y="-24"/>
            <a:chExt cx="6286542" cy="4085192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730" y="-24"/>
              <a:ext cx="6286542" cy="4085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Rectangle 3"/>
            <p:cNvSpPr/>
            <p:nvPr/>
          </p:nvSpPr>
          <p:spPr>
            <a:xfrm>
              <a:off x="1428730" y="260648"/>
              <a:ext cx="3286146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3890"/>
          <a:stretch/>
        </p:blipFill>
        <p:spPr>
          <a:xfrm>
            <a:off x="89765" y="684740"/>
            <a:ext cx="4638258" cy="110728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714375"/>
            <a:ext cx="8229600" cy="5411788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  <a:buNone/>
            </a:pPr>
            <a:r>
              <a:rPr lang="th-TH" sz="4000" b="1" u="sng" dirty="0">
                <a:latin typeface="UPCxR" pitchFamily="2" charset="-34"/>
                <a:cs typeface="UPCxR" pitchFamily="2" charset="-34"/>
              </a:rPr>
              <a:t>มาตรฐานการเรียนรู้และตัวชี้วัด</a:t>
            </a:r>
            <a:endParaRPr lang="en-US" sz="4000" dirty="0">
              <a:latin typeface="UPCxR" pitchFamily="2" charset="-34"/>
              <a:cs typeface="UPCxR" pitchFamily="2" charset="-34"/>
            </a:endParaRPr>
          </a:p>
          <a:p>
            <a:pPr>
              <a:spcBef>
                <a:spcPts val="1200"/>
              </a:spcBef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  </a:t>
            </a:r>
            <a:r>
              <a:rPr lang="th-TH" sz="2800" b="1" dirty="0">
                <a:latin typeface="UPCxN" pitchFamily="2" charset="-34"/>
                <a:cs typeface="UPCxN" pitchFamily="2" charset="-34"/>
              </a:rPr>
              <a:t>สาระที่ 1</a:t>
            </a:r>
            <a:r>
              <a:rPr lang="en-US" sz="2800" b="1" dirty="0">
                <a:latin typeface="UPCxN" pitchFamily="2" charset="-34"/>
                <a:cs typeface="UPCxN" pitchFamily="2" charset="-34"/>
              </a:rPr>
              <a:t> :</a:t>
            </a:r>
            <a:r>
              <a:rPr lang="th-TH" sz="2800" b="1" dirty="0">
                <a:latin typeface="UPCxN" pitchFamily="2" charset="-34"/>
                <a:cs typeface="UPCxN" pitchFamily="2" charset="-34"/>
              </a:rPr>
              <a:t>  ภาษาเพื่อการสื่อสาร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  มาตรฐาน ต 1.1 ม.4-6/2, ต 1.1 ม.4-6/4, ต 1.2 ม.4-6/1, ต 1.3 ม.4-6/1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  </a:t>
            </a:r>
            <a:r>
              <a:rPr lang="th-TH" sz="2800" b="1" dirty="0">
                <a:latin typeface="UPCxN" pitchFamily="2" charset="-34"/>
                <a:cs typeface="UPCxN" pitchFamily="2" charset="-34"/>
              </a:rPr>
              <a:t>สาระที่ 2 </a:t>
            </a:r>
            <a:r>
              <a:rPr lang="en-US" sz="2800" b="1" dirty="0">
                <a:latin typeface="UPCxN" pitchFamily="2" charset="-34"/>
                <a:cs typeface="UPCxN" pitchFamily="2" charset="-34"/>
              </a:rPr>
              <a:t>:</a:t>
            </a:r>
            <a:r>
              <a:rPr lang="th-TH" sz="2800" b="1" dirty="0">
                <a:latin typeface="UPCxN" pitchFamily="2" charset="-34"/>
                <a:cs typeface="UPCxN" pitchFamily="2" charset="-34"/>
              </a:rPr>
              <a:t>  ภาษาและวัฒนธรรม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  มาตรฐาน ต 2.1 ม.4-6/1</a:t>
            </a:r>
          </a:p>
          <a:p>
            <a:pPr>
              <a:buNone/>
            </a:pPr>
            <a:r>
              <a:rPr lang="th-TH" sz="2800" b="1" dirty="0">
                <a:latin typeface="UPCxN" pitchFamily="2" charset="-34"/>
                <a:cs typeface="UPCxN" pitchFamily="2" charset="-34"/>
              </a:rPr>
              <a:t>	  สาระที่ </a:t>
            </a:r>
            <a:r>
              <a:rPr lang="en-US" sz="2800" b="1" dirty="0">
                <a:latin typeface="UPCxN" pitchFamily="2" charset="-34"/>
                <a:cs typeface="UPCxN" pitchFamily="2" charset="-34"/>
              </a:rPr>
              <a:t>3 :</a:t>
            </a:r>
            <a:r>
              <a:rPr lang="th-TH" sz="2800" b="1" dirty="0">
                <a:latin typeface="UPCxN" pitchFamily="2" charset="-34"/>
                <a:cs typeface="UPCxN" pitchFamily="2" charset="-34"/>
              </a:rPr>
              <a:t>  ภาษากับความสัมพันธ์กับกลุ่มสาระการเรียนรู้อื่น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  มาตรฐาน ต 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3.1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ม.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4-6/1</a:t>
            </a:r>
          </a:p>
          <a:p>
            <a:pPr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  </a:t>
            </a:r>
            <a:r>
              <a:rPr lang="th-TH" sz="2800" b="1" dirty="0">
                <a:latin typeface="UPCxN" pitchFamily="2" charset="-34"/>
                <a:cs typeface="UPCxN" pitchFamily="2" charset="-34"/>
              </a:rPr>
              <a:t>สาระที่ 4</a:t>
            </a:r>
            <a:r>
              <a:rPr lang="en-US" sz="2800" b="1" dirty="0">
                <a:latin typeface="UPCxN" pitchFamily="2" charset="-34"/>
                <a:cs typeface="UPCxN" pitchFamily="2" charset="-34"/>
              </a:rPr>
              <a:t> :</a:t>
            </a:r>
            <a:r>
              <a:rPr lang="th-TH" sz="2800" b="1" dirty="0">
                <a:latin typeface="UPCxN" pitchFamily="2" charset="-34"/>
                <a:cs typeface="UPCxN" pitchFamily="2" charset="-34"/>
              </a:rPr>
              <a:t>  ภาษากับความสัมพันธ์กับชุมชนและโลก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  มาตรฐาน ต 4.1 ม.4-6/1, ต 4.2 ม.4-6/1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CBDEABC-7131-477D-ACCA-81BE24C1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85" t="29495" r="47879" b="35764"/>
          <a:stretch>
            <a:fillRect/>
          </a:stretch>
        </p:blipFill>
        <p:spPr bwMode="auto">
          <a:xfrm>
            <a:off x="143508" y="116632"/>
            <a:ext cx="8856984" cy="391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3ABD20-91A5-4F5C-B165-C0BDC4F867F2}"/>
              </a:ext>
            </a:extLst>
          </p:cNvPr>
          <p:cNvSpPr txBox="1"/>
          <p:nvPr/>
        </p:nvSpPr>
        <p:spPr>
          <a:xfrm>
            <a:off x="251520" y="4365104"/>
            <a:ext cx="874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name of the mountain?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FB101-1077-4A8D-B69A-008F93A8C547}"/>
              </a:ext>
            </a:extLst>
          </p:cNvPr>
          <p:cNvSpPr txBox="1"/>
          <p:nvPr/>
        </p:nvSpPr>
        <p:spPr>
          <a:xfrm>
            <a:off x="251520" y="5057322"/>
            <a:ext cx="874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Where is it?</a:t>
            </a:r>
          </a:p>
        </p:txBody>
      </p:sp>
    </p:spTree>
    <p:extLst>
      <p:ext uri="{BB962C8B-B14F-4D97-AF65-F5344CB8AC3E}">
        <p14:creationId xmlns:p14="http://schemas.microsoft.com/office/powerpoint/2010/main" val="2369213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DEFB101-1077-4A8D-B69A-008F93A8C547}"/>
              </a:ext>
            </a:extLst>
          </p:cNvPr>
          <p:cNvSpPr txBox="1"/>
          <p:nvPr/>
        </p:nvSpPr>
        <p:spPr>
          <a:xfrm>
            <a:off x="197514" y="4293096"/>
            <a:ext cx="874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Where are the sheep?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51E17F3-F5B6-4AB5-BE95-2DBA0B21F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3337" t="1175" r="2217" b="37728"/>
          <a:stretch/>
        </p:blipFill>
        <p:spPr bwMode="auto">
          <a:xfrm>
            <a:off x="2195736" y="188640"/>
            <a:ext cx="5040558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98076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DEFB101-1077-4A8D-B69A-008F93A8C547}"/>
              </a:ext>
            </a:extLst>
          </p:cNvPr>
          <p:cNvSpPr txBox="1"/>
          <p:nvPr/>
        </p:nvSpPr>
        <p:spPr>
          <a:xfrm>
            <a:off x="197514" y="4057241"/>
            <a:ext cx="874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Where is the castle?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FAF1B82-2F30-47E9-8A4B-8DF1A336F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85" t="64469" r="47879"/>
          <a:stretch>
            <a:fillRect/>
          </a:stretch>
        </p:blipFill>
        <p:spPr bwMode="auto">
          <a:xfrm>
            <a:off x="107504" y="66252"/>
            <a:ext cx="8838982" cy="399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05F16D-14FB-4CDB-8BA7-3FD701152D2D}"/>
              </a:ext>
            </a:extLst>
          </p:cNvPr>
          <p:cNvSpPr txBox="1"/>
          <p:nvPr/>
        </p:nvSpPr>
        <p:spPr>
          <a:xfrm>
            <a:off x="100608" y="4869160"/>
            <a:ext cx="8748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 Liechtenstein , a small country in Europe, between Switzerland and Austria.</a:t>
            </a:r>
          </a:p>
        </p:txBody>
      </p:sp>
    </p:spTree>
    <p:extLst>
      <p:ext uri="{BB962C8B-B14F-4D97-AF65-F5344CB8AC3E}">
        <p14:creationId xmlns:p14="http://schemas.microsoft.com/office/powerpoint/2010/main" val="116325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DEFB101-1077-4A8D-B69A-008F93A8C547}"/>
              </a:ext>
            </a:extLst>
          </p:cNvPr>
          <p:cNvSpPr txBox="1"/>
          <p:nvPr/>
        </p:nvSpPr>
        <p:spPr>
          <a:xfrm>
            <a:off x="197514" y="4433752"/>
            <a:ext cx="874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What’s the name of the river?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EC6C81-2D44-407D-A107-1948F5A6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2273" t="64469"/>
          <a:stretch>
            <a:fillRect/>
          </a:stretch>
        </p:blipFill>
        <p:spPr bwMode="auto">
          <a:xfrm>
            <a:off x="197514" y="105685"/>
            <a:ext cx="8946486" cy="432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8199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3890"/>
          <a:stretch/>
        </p:blipFill>
        <p:spPr>
          <a:xfrm>
            <a:off x="32048" y="134450"/>
            <a:ext cx="4556948" cy="108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35EDC-298E-431B-B2BF-936A6EA88E1F}"/>
              </a:ext>
            </a:extLst>
          </p:cNvPr>
          <p:cNvSpPr txBox="1"/>
          <p:nvPr/>
        </p:nvSpPr>
        <p:spPr>
          <a:xfrm>
            <a:off x="556286" y="1329397"/>
            <a:ext cx="826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If you go to Rome , you’ll see ……… .</a:t>
            </a:r>
          </a:p>
        </p:txBody>
      </p:sp>
      <p:pic>
        <p:nvPicPr>
          <p:cNvPr id="2050" name="Picture 2" descr="Acropolis Museum unveils ancient undergound site">
            <a:extLst>
              <a:ext uri="{FF2B5EF4-FFF2-40B4-BE49-F238E27FC236}">
                <a16:creationId xmlns:a16="http://schemas.microsoft.com/office/drawing/2014/main" id="{DFF338A5-7EBC-4320-B720-E558BB80D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5" y="2524267"/>
            <a:ext cx="3643314" cy="22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ivate Mythology Tour of Acropolis and Acropolis Museum - Greeking.me">
            <a:extLst>
              <a:ext uri="{FF2B5EF4-FFF2-40B4-BE49-F238E27FC236}">
                <a16:creationId xmlns:a16="http://schemas.microsoft.com/office/drawing/2014/main" id="{27169053-8FF2-4517-AF30-AD209B34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5" y="2401001"/>
            <a:ext cx="3643314" cy="242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23B3C67-85A3-43FF-A985-B0EE7BC40A32}"/>
              </a:ext>
            </a:extLst>
          </p:cNvPr>
          <p:cNvSpPr txBox="1"/>
          <p:nvPr/>
        </p:nvSpPr>
        <p:spPr>
          <a:xfrm>
            <a:off x="899592" y="192683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Acropolis</a:t>
            </a:r>
          </a:p>
        </p:txBody>
      </p:sp>
      <p:pic>
        <p:nvPicPr>
          <p:cNvPr id="1026" name="Picture 2" descr="The Acropolis Museum (@acropolismuseum) / Twitter">
            <a:extLst>
              <a:ext uri="{FF2B5EF4-FFF2-40B4-BE49-F238E27FC236}">
                <a16:creationId xmlns:a16="http://schemas.microsoft.com/office/drawing/2014/main" id="{79EF6A3E-0091-4C8C-A60C-36A910C2A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5" y="2401001"/>
            <a:ext cx="3643314" cy="277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221EE6-1399-4790-B3B6-A7624D2798DF}"/>
              </a:ext>
            </a:extLst>
          </p:cNvPr>
          <p:cNvSpPr txBox="1"/>
          <p:nvPr/>
        </p:nvSpPr>
        <p:spPr>
          <a:xfrm>
            <a:off x="5580112" y="186846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Coliseum</a:t>
            </a:r>
          </a:p>
        </p:txBody>
      </p:sp>
      <p:pic>
        <p:nvPicPr>
          <p:cNvPr id="2054" name="Picture 6" descr="Coliseum Images, Stock Photos &amp; Vectors | Shutterstock">
            <a:extLst>
              <a:ext uri="{FF2B5EF4-FFF2-40B4-BE49-F238E27FC236}">
                <a16:creationId xmlns:a16="http://schemas.microsoft.com/office/drawing/2014/main" id="{0B9FB0E8-28C9-4169-B988-24AB7D4E9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1"/>
          <a:stretch/>
        </p:blipFill>
        <p:spPr bwMode="auto">
          <a:xfrm>
            <a:off x="4572000" y="2461475"/>
            <a:ext cx="4250538" cy="270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side the Coliseum – รูปถ่ายของ Walks of Italy, โรม - Tripadvisor">
            <a:extLst>
              <a:ext uri="{FF2B5EF4-FFF2-40B4-BE49-F238E27FC236}">
                <a16:creationId xmlns:a16="http://schemas.microsoft.com/office/drawing/2014/main" id="{01CBDF4B-7E11-44EE-A144-55EA37D39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59" y="2402665"/>
            <a:ext cx="4248472" cy="28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lisée la nuit, Rome, Italie 1414708 Banque de photos">
            <a:extLst>
              <a:ext uri="{FF2B5EF4-FFF2-40B4-BE49-F238E27FC236}">
                <a16:creationId xmlns:a16="http://schemas.microsoft.com/office/drawing/2014/main" id="{73B7506A-7ECE-4FDA-AE7B-F7B30F30F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675" y="2407523"/>
            <a:ext cx="4277566" cy="283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43FDA-0309-4DDF-B089-4529D7D9D4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2" y="2401001"/>
            <a:ext cx="3998218" cy="27700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777A2BE-4A4C-47F0-BCEA-CBFD9AB68B8E}"/>
              </a:ext>
            </a:extLst>
          </p:cNvPr>
          <p:cNvSpPr txBox="1"/>
          <p:nvPr/>
        </p:nvSpPr>
        <p:spPr>
          <a:xfrm>
            <a:off x="4789090" y="1318264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Coliseum</a:t>
            </a:r>
          </a:p>
        </p:txBody>
      </p:sp>
    </p:spTree>
    <p:extLst>
      <p:ext uri="{BB962C8B-B14F-4D97-AF65-F5344CB8AC3E}">
        <p14:creationId xmlns:p14="http://schemas.microsoft.com/office/powerpoint/2010/main" val="3334480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3890"/>
          <a:stretch/>
        </p:blipFill>
        <p:spPr>
          <a:xfrm>
            <a:off x="32048" y="134450"/>
            <a:ext cx="4556948" cy="108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35EDC-298E-431B-B2BF-936A6EA88E1F}"/>
              </a:ext>
            </a:extLst>
          </p:cNvPr>
          <p:cNvSpPr txBox="1"/>
          <p:nvPr/>
        </p:nvSpPr>
        <p:spPr>
          <a:xfrm>
            <a:off x="540393" y="1193092"/>
            <a:ext cx="826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If you travel to Japan, you’ll see ……………………… 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B3C67-85A3-43FF-A985-B0EE7BC40A32}"/>
              </a:ext>
            </a:extLst>
          </p:cNvPr>
          <p:cNvSpPr txBox="1"/>
          <p:nvPr/>
        </p:nvSpPr>
        <p:spPr>
          <a:xfrm>
            <a:off x="899592" y="192683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Mount Kilimanjaro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221EE6-1399-4790-B3B6-A7624D2798DF}"/>
              </a:ext>
            </a:extLst>
          </p:cNvPr>
          <p:cNvSpPr txBox="1"/>
          <p:nvPr/>
        </p:nvSpPr>
        <p:spPr>
          <a:xfrm>
            <a:off x="5569851" y="186846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Mount Fuji</a:t>
            </a:r>
          </a:p>
        </p:txBody>
      </p:sp>
      <p:pic>
        <p:nvPicPr>
          <p:cNvPr id="3078" name="Picture 6" descr="เส้นขอบฟ้าภูเขาไฟฟูจิและโตเกียว - mt. fuji ภาพสต็อก ภาพถ่ายและรูปภาพปลอดค่าลิขสิทธิ์">
            <a:extLst>
              <a:ext uri="{FF2B5EF4-FFF2-40B4-BE49-F238E27FC236}">
                <a16:creationId xmlns:a16="http://schemas.microsoft.com/office/drawing/2014/main" id="{DF4D647C-4349-4AE1-9EFA-D71314363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26" y="2450052"/>
            <a:ext cx="3965891" cy="271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โยโกฮาม่าและฟูจิ - mt. fuji ภาพสต็อก ภาพถ่ายและรูปภาพปลอดค่าลิขสิทธิ์">
            <a:extLst>
              <a:ext uri="{FF2B5EF4-FFF2-40B4-BE49-F238E27FC236}">
                <a16:creationId xmlns:a16="http://schemas.microsoft.com/office/drawing/2014/main" id="{E1BA893A-BF05-4A51-B665-699B2CEC0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72" y="2426518"/>
            <a:ext cx="3969863" cy="269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ภูเขาฟูจิ, ต้นเมเปิ้ลสีแดงและเรือประมงที่มีหมอกยามเช้าในฤดูใบไม้ร่วง, ทะเลสาบคาวากุจิโกะ - mt. fuji ภาพสต็อก ภาพถ่ายและรูปภาพปลอดค่าลิขสิทธิ์">
            <a:extLst>
              <a:ext uri="{FF2B5EF4-FFF2-40B4-BE49-F238E27FC236}">
                <a16:creationId xmlns:a16="http://schemas.microsoft.com/office/drawing/2014/main" id="{E87E6127-0E3B-4D2E-B32F-BF509FF0D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72" y="2450052"/>
            <a:ext cx="4002672" cy="26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ภูเขาฟูจิและดอกซากุระในฤดูใบไม้ผลิประเทศญี่ปุ่น - mt. fuji ภาพสต็อก ภาพถ่ายและรูปภาพปลอดค่าลิขสิทธิ์">
            <a:extLst>
              <a:ext uri="{FF2B5EF4-FFF2-40B4-BE49-F238E27FC236}">
                <a16:creationId xmlns:a16="http://schemas.microsoft.com/office/drawing/2014/main" id="{70760DFE-B809-4FC5-B9A4-FF3D2ACB8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58" y="2428340"/>
            <a:ext cx="4034820" cy="27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707AAE-B315-4539-83E0-D507A38BC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1" y="2507746"/>
            <a:ext cx="3793831" cy="2610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9DE063-5642-4653-B10A-4259D1971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4" y="2507745"/>
            <a:ext cx="3778786" cy="2610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F00E2E-F246-4442-A498-0DCCF2724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5" y="2579911"/>
            <a:ext cx="3793832" cy="25052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162D5A9-2EA7-4F19-82B4-72CBAAF2585F}"/>
              </a:ext>
            </a:extLst>
          </p:cNvPr>
          <p:cNvSpPr txBox="1"/>
          <p:nvPr/>
        </p:nvSpPr>
        <p:spPr>
          <a:xfrm>
            <a:off x="160279" y="5858108"/>
            <a:ext cx="383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Mount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Senai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-2285 m.</a:t>
            </a:r>
          </a:p>
        </p:txBody>
      </p:sp>
      <p:pic>
        <p:nvPicPr>
          <p:cNvPr id="3082" name="Picture 10" descr="Christian Pilgrimages to Mt Sinai the Traditional Site where Moses Received  the Ten Commandments from God">
            <a:extLst>
              <a:ext uri="{FF2B5EF4-FFF2-40B4-BE49-F238E27FC236}">
                <a16:creationId xmlns:a16="http://schemas.microsoft.com/office/drawing/2014/main" id="{C1F5A6A9-43AD-4BAF-A575-A1816A22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" y="2471764"/>
            <a:ext cx="4591527" cy="26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ull screen preview image">
            <a:extLst>
              <a:ext uri="{FF2B5EF4-FFF2-40B4-BE49-F238E27FC236}">
                <a16:creationId xmlns:a16="http://schemas.microsoft.com/office/drawing/2014/main" id="{CF5479EC-DA96-47D1-8F57-C9CF41686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8" b="11634"/>
          <a:stretch/>
        </p:blipFill>
        <p:spPr bwMode="auto">
          <a:xfrm>
            <a:off x="160279" y="2471764"/>
            <a:ext cx="4547037" cy="300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314665-3883-439C-8DF6-B9165CB671F7}"/>
              </a:ext>
            </a:extLst>
          </p:cNvPr>
          <p:cNvSpPr txBox="1"/>
          <p:nvPr/>
        </p:nvSpPr>
        <p:spPr>
          <a:xfrm>
            <a:off x="5541251" y="105257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Mount Fuji</a:t>
            </a:r>
          </a:p>
        </p:txBody>
      </p:sp>
    </p:spTree>
    <p:extLst>
      <p:ext uri="{BB962C8B-B14F-4D97-AF65-F5344CB8AC3E}">
        <p14:creationId xmlns:p14="http://schemas.microsoft.com/office/powerpoint/2010/main" val="3701779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3890"/>
          <a:stretch/>
        </p:blipFill>
        <p:spPr>
          <a:xfrm>
            <a:off x="32048" y="134450"/>
            <a:ext cx="4556948" cy="108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35EDC-298E-431B-B2BF-936A6EA88E1F}"/>
              </a:ext>
            </a:extLst>
          </p:cNvPr>
          <p:cNvSpPr txBox="1"/>
          <p:nvPr/>
        </p:nvSpPr>
        <p:spPr>
          <a:xfrm>
            <a:off x="556286" y="1329397"/>
            <a:ext cx="826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If you visit China, you’ll sail on the ……………….. 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B3C67-85A3-43FF-A985-B0EE7BC40A32}"/>
              </a:ext>
            </a:extLst>
          </p:cNvPr>
          <p:cNvSpPr txBox="1"/>
          <p:nvPr/>
        </p:nvSpPr>
        <p:spPr>
          <a:xfrm>
            <a:off x="1246999" y="190544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Yangtze River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221EE6-1399-4790-B3B6-A7624D2798DF}"/>
              </a:ext>
            </a:extLst>
          </p:cNvPr>
          <p:cNvSpPr txBox="1"/>
          <p:nvPr/>
        </p:nvSpPr>
        <p:spPr>
          <a:xfrm>
            <a:off x="5580112" y="186846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Euphrates River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77A2BE-4A4C-47F0-BCEA-CBFD9AB68B8E}"/>
              </a:ext>
            </a:extLst>
          </p:cNvPr>
          <p:cNvSpPr txBox="1"/>
          <p:nvPr/>
        </p:nvSpPr>
        <p:spPr>
          <a:xfrm>
            <a:off x="5704791" y="1258218"/>
            <a:ext cx="3534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Yangtze River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E71D64-FA30-4C47-AE43-F324E3DB0C14}"/>
              </a:ext>
            </a:extLst>
          </p:cNvPr>
          <p:cNvSpPr txBox="1"/>
          <p:nvPr/>
        </p:nvSpPr>
        <p:spPr>
          <a:xfrm>
            <a:off x="2915816" y="440121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Congo River</a:t>
            </a:r>
          </a:p>
        </p:txBody>
      </p:sp>
      <p:pic>
        <p:nvPicPr>
          <p:cNvPr id="4098" name="Picture 2" descr="9,391 Yangtze River Stock Photos, Pictures &amp;amp; Royalty-Free Images - iStock">
            <a:extLst>
              <a:ext uri="{FF2B5EF4-FFF2-40B4-BE49-F238E27FC236}">
                <a16:creationId xmlns:a16="http://schemas.microsoft.com/office/drawing/2014/main" id="{6733246A-6C41-4EA4-87DF-4714BBA9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" y="2458982"/>
            <a:ext cx="2783205" cy="18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yndhurst Primary School | Yangtze Summer 2016">
            <a:extLst>
              <a:ext uri="{FF2B5EF4-FFF2-40B4-BE49-F238E27FC236}">
                <a16:creationId xmlns:a16="http://schemas.microsoft.com/office/drawing/2014/main" id="{3BD11707-213C-4689-A0D9-5CF142A3D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86" y="2432552"/>
            <a:ext cx="3763798" cy="188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aming the Yangtze: Travel Weekly">
            <a:extLst>
              <a:ext uri="{FF2B5EF4-FFF2-40B4-BE49-F238E27FC236}">
                <a16:creationId xmlns:a16="http://schemas.microsoft.com/office/drawing/2014/main" id="{1EB099A9-5A3D-4FE5-AD0F-BD008B08E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26" y="2414708"/>
            <a:ext cx="2724964" cy="20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atastrophic decline of Euphrates River water level - EgyptToday">
            <a:extLst>
              <a:ext uri="{FF2B5EF4-FFF2-40B4-BE49-F238E27FC236}">
                <a16:creationId xmlns:a16="http://schemas.microsoft.com/office/drawing/2014/main" id="{73D13F9A-88B1-4330-AFEE-C74CAADA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34" y="2456790"/>
            <a:ext cx="3168961" cy="190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here is the Euphrates River? | Euphrates River Map - Video &amp;amp; Lesson  Transcript | Study.com">
            <a:extLst>
              <a:ext uri="{FF2B5EF4-FFF2-40B4-BE49-F238E27FC236}">
                <a16:creationId xmlns:a16="http://schemas.microsoft.com/office/drawing/2014/main" id="{40D1D956-410F-410D-BFAB-1A54D10D3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12" y="2456791"/>
            <a:ext cx="3216661" cy="19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uphrates river – Looking for that Blessed Hope!">
            <a:extLst>
              <a:ext uri="{FF2B5EF4-FFF2-40B4-BE49-F238E27FC236}">
                <a16:creationId xmlns:a16="http://schemas.microsoft.com/office/drawing/2014/main" id="{5524507F-2642-400E-B121-8781E117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73" y="2400975"/>
            <a:ext cx="225742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he Odd Thing About the World's Deepest River | Condé Nast Traveler">
            <a:extLst>
              <a:ext uri="{FF2B5EF4-FFF2-40B4-BE49-F238E27FC236}">
                <a16:creationId xmlns:a16="http://schemas.microsoft.com/office/drawing/2014/main" id="{EE844FAD-2E63-4B7F-978E-502C91E0D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8" y="490923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Why the Congo River is not navigable? - Quora">
            <a:extLst>
              <a:ext uri="{FF2B5EF4-FFF2-40B4-BE49-F238E27FC236}">
                <a16:creationId xmlns:a16="http://schemas.microsoft.com/office/drawing/2014/main" id="{AEF2F4E7-72A4-46DF-BD0F-0B98C247E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73" y="4879852"/>
            <a:ext cx="2857500" cy="18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698E47-9DA7-4EC1-880E-F30382679B3F}"/>
              </a:ext>
            </a:extLst>
          </p:cNvPr>
          <p:cNvSpPr txBox="1"/>
          <p:nvPr/>
        </p:nvSpPr>
        <p:spPr>
          <a:xfrm>
            <a:off x="0" y="7167196"/>
            <a:ext cx="979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111111"/>
                </a:solidFill>
                <a:effectLst/>
                <a:latin typeface="-apple-system"/>
              </a:rPr>
              <a:t>The Congo River (also known as the Zaire River) is a river in Africa, and is the deepest river in the world,</a:t>
            </a:r>
            <a:endParaRPr lang="en-US" sz="1800" dirty="0"/>
          </a:p>
        </p:txBody>
      </p:sp>
      <p:pic>
        <p:nvPicPr>
          <p:cNvPr id="4114" name="Picture 18" descr="The Congo River (also known as the ZAIRE River) is a river in Africa, and  is the deepest river in the world, with measured depths i… | Congo river,  River, Waterfall">
            <a:extLst>
              <a:ext uri="{FF2B5EF4-FFF2-40B4-BE49-F238E27FC236}">
                <a16:creationId xmlns:a16="http://schemas.microsoft.com/office/drawing/2014/main" id="{53F7942A-416C-4CA2-A022-85299E762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322" y="4864453"/>
            <a:ext cx="2664295" cy="189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742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3890"/>
          <a:stretch/>
        </p:blipFill>
        <p:spPr>
          <a:xfrm>
            <a:off x="32048" y="134450"/>
            <a:ext cx="4556948" cy="108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35EDC-298E-431B-B2BF-936A6EA88E1F}"/>
              </a:ext>
            </a:extLst>
          </p:cNvPr>
          <p:cNvSpPr txBox="1"/>
          <p:nvPr/>
        </p:nvSpPr>
        <p:spPr>
          <a:xfrm>
            <a:off x="556286" y="1329397"/>
            <a:ext cx="826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If you go to Alaska, you’ll meet a lot of ………..……… 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B3C67-85A3-43FF-A985-B0EE7BC40A32}"/>
              </a:ext>
            </a:extLst>
          </p:cNvPr>
          <p:cNvSpPr txBox="1"/>
          <p:nvPr/>
        </p:nvSpPr>
        <p:spPr>
          <a:xfrm>
            <a:off x="899592" y="192683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Aborigines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221EE6-1399-4790-B3B6-A7624D2798DF}"/>
              </a:ext>
            </a:extLst>
          </p:cNvPr>
          <p:cNvSpPr txBox="1"/>
          <p:nvPr/>
        </p:nvSpPr>
        <p:spPr>
          <a:xfrm>
            <a:off x="5580112" y="186846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Navaho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77A2BE-4A4C-47F0-BCEA-CBFD9AB68B8E}"/>
              </a:ext>
            </a:extLst>
          </p:cNvPr>
          <p:cNvSpPr txBox="1"/>
          <p:nvPr/>
        </p:nvSpPr>
        <p:spPr>
          <a:xfrm>
            <a:off x="6197935" y="123889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Inuit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32138-B8E1-4A04-8796-2E93207CCB6B}"/>
              </a:ext>
            </a:extLst>
          </p:cNvPr>
          <p:cNvSpPr txBox="1"/>
          <p:nvPr/>
        </p:nvSpPr>
        <p:spPr>
          <a:xfrm>
            <a:off x="-180528" y="495912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Inuit</a:t>
            </a:r>
          </a:p>
        </p:txBody>
      </p:sp>
      <p:pic>
        <p:nvPicPr>
          <p:cNvPr id="5122" name="Picture 2" descr="889 Aborigines Australia Photos - Free &amp;amp; Royalty-Free Stock Photos from  Dreamstime">
            <a:extLst>
              <a:ext uri="{FF2B5EF4-FFF2-40B4-BE49-F238E27FC236}">
                <a16:creationId xmlns:a16="http://schemas.microsoft.com/office/drawing/2014/main" id="{E2C33B2A-0A19-42AB-8370-0EE07F54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6" y="2411102"/>
            <a:ext cx="3741204" cy="249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28555A-216E-4E5E-96EB-15CAA338A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60" y="3041397"/>
            <a:ext cx="3854387" cy="1438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027145-EF93-472F-BE99-2A4C5EB77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59" y="2391680"/>
            <a:ext cx="3898188" cy="2518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CE100-CC30-46A6-88EF-5F1242F8C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294" y="2407523"/>
            <a:ext cx="2419520" cy="2496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F5498-D9E6-4613-AA09-B33D2F448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0043" y="2450051"/>
            <a:ext cx="1510953" cy="2518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9F79A-5279-4343-B6AF-4F547B615D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5010021"/>
            <a:ext cx="2609850" cy="175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C6A9F-DCFD-49F7-9D63-1FFD015DF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8032" y="5010021"/>
            <a:ext cx="2643914" cy="1814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185ABF-0B14-41A0-ABEF-B19DCE87D2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8895"/>
          <a:stretch/>
        </p:blipFill>
        <p:spPr>
          <a:xfrm>
            <a:off x="2679831" y="4929358"/>
            <a:ext cx="3312145" cy="19286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130713-E96B-4F30-888B-1154E12652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121" y="1958959"/>
            <a:ext cx="8586362" cy="482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96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3890"/>
          <a:stretch/>
        </p:blipFill>
        <p:spPr>
          <a:xfrm>
            <a:off x="32048" y="134450"/>
            <a:ext cx="4556948" cy="108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35EDC-298E-431B-B2BF-936A6EA88E1F}"/>
              </a:ext>
            </a:extLst>
          </p:cNvPr>
          <p:cNvSpPr txBox="1"/>
          <p:nvPr/>
        </p:nvSpPr>
        <p:spPr>
          <a:xfrm>
            <a:off x="556286" y="1329397"/>
            <a:ext cx="826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If you arrive in Liechtenstein, you’ll be in ……..……… 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B3C67-85A3-43FF-A985-B0EE7BC40A32}"/>
              </a:ext>
            </a:extLst>
          </p:cNvPr>
          <p:cNvSpPr txBox="1"/>
          <p:nvPr/>
        </p:nvSpPr>
        <p:spPr>
          <a:xfrm>
            <a:off x="1158394" y="182338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Asia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221EE6-1399-4790-B3B6-A7624D2798DF}"/>
              </a:ext>
            </a:extLst>
          </p:cNvPr>
          <p:cNvSpPr txBox="1"/>
          <p:nvPr/>
        </p:nvSpPr>
        <p:spPr>
          <a:xfrm>
            <a:off x="3131840" y="181254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South America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77A2BE-4A4C-47F0-BCEA-CBFD9AB68B8E}"/>
              </a:ext>
            </a:extLst>
          </p:cNvPr>
          <p:cNvSpPr txBox="1"/>
          <p:nvPr/>
        </p:nvSpPr>
        <p:spPr>
          <a:xfrm>
            <a:off x="6516216" y="123335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Europe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32138-B8E1-4A04-8796-2E93207CCB6B}"/>
              </a:ext>
            </a:extLst>
          </p:cNvPr>
          <p:cNvSpPr txBox="1"/>
          <p:nvPr/>
        </p:nvSpPr>
        <p:spPr>
          <a:xfrm>
            <a:off x="6300192" y="1817115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Europe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BF0EB-D647-478B-B9C2-37F607ECF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501403"/>
            <a:ext cx="7334250" cy="426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31FA8E-4607-407E-BDCB-7FA6E606C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403465"/>
            <a:ext cx="3783514" cy="2118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273D95-B2BE-44AC-BEC8-B6F2CF7AE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7" y="4522232"/>
            <a:ext cx="3783515" cy="2201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50BAB4-067E-46ED-A3E5-BE102904A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082" y="2360205"/>
            <a:ext cx="3550736" cy="2311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A5E63-0917-43BF-8854-E8A63103F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4540345"/>
            <a:ext cx="3589834" cy="2326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90C48-72AB-4E18-ABD2-7D4EAFEF58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9" y="2317655"/>
            <a:ext cx="9004448" cy="44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59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173" y="404664"/>
            <a:ext cx="3912011" cy="461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71611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357298"/>
            <a:ext cx="561996" cy="5619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823779" cy="215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C563EB-34DB-473F-8D1F-2C6E05996039}"/>
              </a:ext>
            </a:extLst>
          </p:cNvPr>
          <p:cNvSpPr txBox="1"/>
          <p:nvPr/>
        </p:nvSpPr>
        <p:spPr>
          <a:xfrm>
            <a:off x="179512" y="2204864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go to Kho Samui, you’ll see very beautiful beaches.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35F27-F773-4719-B6FC-AB6727DA0B73}"/>
              </a:ext>
            </a:extLst>
          </p:cNvPr>
          <p:cNvSpPr txBox="1"/>
          <p:nvPr/>
        </p:nvSpPr>
        <p:spPr>
          <a:xfrm>
            <a:off x="179512" y="293510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see the beautiful beaches, you’ll go swimming.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DE79A-437E-4682-8138-62B11B25BED1}"/>
              </a:ext>
            </a:extLst>
          </p:cNvPr>
          <p:cNvSpPr txBox="1"/>
          <p:nvPr/>
        </p:nvSpPr>
        <p:spPr>
          <a:xfrm>
            <a:off x="179512" y="357098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go swimming in the sea, you’ll be happy.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1E9677-DDDE-4923-AF24-A5C0D8844519}"/>
              </a:ext>
            </a:extLst>
          </p:cNvPr>
          <p:cNvSpPr txBox="1"/>
          <p:nvPr/>
        </p:nvSpPr>
        <p:spPr>
          <a:xfrm>
            <a:off x="179512" y="421255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are very happy, you’ll do everything well.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D3831-E524-45B3-89EF-6A69418F4C25}"/>
              </a:ext>
            </a:extLst>
          </p:cNvPr>
          <p:cNvSpPr txBox="1"/>
          <p:nvPr/>
        </p:nvSpPr>
        <p:spPr>
          <a:xfrm>
            <a:off x="194336" y="497297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do everything well, you’ll be success in your life.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53F6F-EA41-4F05-B5BA-86F35AC2AFB9}"/>
              </a:ext>
            </a:extLst>
          </p:cNvPr>
          <p:cNvSpPr txBox="1"/>
          <p:nvPr/>
        </p:nvSpPr>
        <p:spPr>
          <a:xfrm>
            <a:off x="179512" y="5608856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are success in your life, you’ll go to Kho Samui.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962DF-DC62-423A-8113-538835095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39710">
            <a:off x="7030722" y="3499069"/>
            <a:ext cx="1823779" cy="1021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29B8AF-E2C0-4E83-AAC1-2AB0F9E9C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55638"/>
            <a:ext cx="5436096" cy="1812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E30009-A00A-4067-934B-227042B85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345809"/>
            <a:ext cx="6978352" cy="458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69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410" y="957223"/>
            <a:ext cx="1863888" cy="220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019580"/>
            <a:ext cx="5857936" cy="319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336358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15712"/>
            <a:ext cx="7143800" cy="654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500042"/>
            <a:ext cx="561996" cy="5619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71414"/>
            <a:ext cx="8229600" cy="1143000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คำศัพท์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564360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advertiser (n.):		a person or company that advertises something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		(ผู้โฆษณา)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translate (v.):		to change written or spoken words into another 			language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(แปลภาษา)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foolish (adj.):		a foolish action, remark, etc. is stupid and shows 			that someone is not thinking sensibly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(โง่, เซ่อ, 			ไร้สาระ)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		</a:t>
            </a: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tribe (n.):		a social group consisting of people of the same 			race who have the same beliefs, customs, 				language, etc. and usually live in one particular 			area ruled by their leader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(ชนเผ่า, ชาวดอย)</a:t>
            </a:r>
          </a:p>
          <a:p>
            <a:pPr algn="thaiDist">
              <a:buNone/>
            </a:pPr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42852"/>
            <a:ext cx="8358246" cy="650085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>
                <a:latin typeface="UPCxN" pitchFamily="2" charset="-34"/>
                <a:cs typeface="UPCxN" pitchFamily="2" charset="-34"/>
              </a:rPr>
              <a:t>slogan (n.):		a short phrase that is easy to remember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				(คำโฆษณา)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UPCxN" pitchFamily="2" charset="-34"/>
                <a:cs typeface="UPCxN" pitchFamily="2" charset="-34"/>
              </a:rPr>
              <a:t>executive(n.):		having, characterized by, or relating to administrative			or managerial authority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(เกี่ยวกับการบริหาร)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UPCxN" pitchFamily="2" charset="-34"/>
                <a:cs typeface="UPCxN" pitchFamily="2" charset="-34"/>
              </a:rPr>
              <a:t>translation (n.):	when you translate something, or something that 			has been translated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(การแปลภาษา)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UPCxN" pitchFamily="2" charset="-34"/>
                <a:cs typeface="UPCxN" pitchFamily="2" charset="-34"/>
              </a:rPr>
              <a:t>alive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(adj.):		still living and not dead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(ที่มีชีวิตอยู่)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UPCxN" pitchFamily="2" charset="-34"/>
                <a:cs typeface="UPCxN" pitchFamily="2" charset="-34"/>
              </a:rPr>
              <a:t>generation (n.):	all people of about the same age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(คนรุ่นราวคราว			เดียวกัน)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UPCxN" pitchFamily="2" charset="-34"/>
                <a:cs typeface="UPCxN" pitchFamily="2" charset="-34"/>
              </a:rPr>
              <a:t>ancestor (n.):		a member of your family who lived a long time ago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		(บรรพบุรุษ)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UPCxN" pitchFamily="2" charset="-34"/>
                <a:cs typeface="UPCxN" pitchFamily="2" charset="-34"/>
              </a:rPr>
              <a:t>launch (v.):		to introduce a new product to the public </a:t>
            </a:r>
            <a:endParaRPr lang="th-TH" sz="2800" dirty="0">
              <a:latin typeface="UPCxN" pitchFamily="2" charset="-34"/>
              <a:cs typeface="UPCxN" pitchFamily="2" charset="-34"/>
            </a:endParaRPr>
          </a:p>
          <a:p>
            <a:pPr>
              <a:spcBef>
                <a:spcPts val="0"/>
              </a:spcBef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			(เปิดตัวสินค้า)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UPCxN" pitchFamily="2" charset="-34"/>
                <a:cs typeface="UPCxN" pitchFamily="2" charset="-34"/>
              </a:rPr>
              <a:t>promote (v.):		to help something to develop or increase </a:t>
            </a:r>
            <a:endParaRPr lang="th-TH" sz="2800" dirty="0">
              <a:latin typeface="UPCxN" pitchFamily="2" charset="-34"/>
              <a:cs typeface="UPCxN" pitchFamily="2" charset="-34"/>
            </a:endParaRPr>
          </a:p>
          <a:p>
            <a:pPr>
              <a:spcBef>
                <a:spcPts val="0"/>
              </a:spcBef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			(ช่วยเหลือให้ดีขึ้น, ส่งเสริม)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  <a:p>
            <a:endParaRPr lang="th-TH" sz="2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8286808" cy="291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5786" y="3071810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False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1824327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2428868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3429000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/>
        </p:nvGrpSpPr>
        <p:grpSpPr>
          <a:xfrm>
            <a:off x="214282" y="214290"/>
            <a:ext cx="8774026" cy="6357982"/>
            <a:chOff x="214282" y="214290"/>
            <a:chExt cx="8774026" cy="635798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214290"/>
              <a:ext cx="8774026" cy="6286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1357290" y="4714884"/>
              <a:ext cx="3357586" cy="1857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14810" y="6429396"/>
              <a:ext cx="928694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pic>
        <p:nvPicPr>
          <p:cNvPr id="5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4643446"/>
            <a:ext cx="561996" cy="5619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9843" t="35277" r="56239" b="44931"/>
          <a:stretch>
            <a:fillRect/>
          </a:stretch>
        </p:blipFill>
        <p:spPr bwMode="auto">
          <a:xfrm>
            <a:off x="0" y="0"/>
            <a:ext cx="9144000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357298"/>
            <a:ext cx="561996" cy="561996"/>
          </a:xfrm>
          <a:prstGeom prst="rect">
            <a:avLst/>
          </a:prstGeom>
          <a:noFill/>
        </p:spPr>
      </p:pic>
      <p:pic>
        <p:nvPicPr>
          <p:cNvPr id="7" name="รูปภาพ 6" descr="2013100417083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60711"/>
            <a:ext cx="8643998" cy="648299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857" t="58194" r="40278"/>
          <a:stretch>
            <a:fillRect/>
          </a:stretch>
        </p:blipFill>
        <p:spPr bwMode="auto">
          <a:xfrm>
            <a:off x="0" y="0"/>
            <a:ext cx="91706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 descr="Sb4_p50-e.jpg"/>
          <p:cNvPicPr>
            <a:picLocks noChangeAspect="1"/>
          </p:cNvPicPr>
          <p:nvPr/>
        </p:nvPicPr>
        <p:blipFill>
          <a:blip r:embed="rId6" cstate="print"/>
          <a:srcRect t="55056" r="23256" b="36514"/>
          <a:stretch>
            <a:fillRect/>
          </a:stretch>
        </p:blipFill>
        <p:spPr>
          <a:xfrm>
            <a:off x="214282" y="6000768"/>
            <a:ext cx="8929718" cy="571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1538" y="5929330"/>
            <a:ext cx="6429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4400" dirty="0">
                <a:sym typeface="Wingdings"/>
              </a:rPr>
              <a:t></a:t>
            </a:r>
            <a:endParaRPr lang="th-TH" sz="4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843" t="35277" r="56239" b="44931"/>
          <a:stretch>
            <a:fillRect/>
          </a:stretch>
        </p:blipFill>
        <p:spPr bwMode="auto">
          <a:xfrm>
            <a:off x="78969" y="0"/>
            <a:ext cx="3707213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0877" t="17708" r="3235" b="16667"/>
          <a:stretch>
            <a:fillRect/>
          </a:stretch>
        </p:blipFill>
        <p:spPr bwMode="auto">
          <a:xfrm>
            <a:off x="0" y="214290"/>
            <a:ext cx="4572032" cy="626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877" t="17708" r="3235" b="16667"/>
          <a:stretch>
            <a:fillRect/>
          </a:stretch>
        </p:blipFill>
        <p:spPr bwMode="auto">
          <a:xfrm>
            <a:off x="2000232" y="0"/>
            <a:ext cx="4780659" cy="65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50877" t="17708" r="3235" b="16667"/>
          <a:stretch>
            <a:fillRect/>
          </a:stretch>
        </p:blipFill>
        <p:spPr bwMode="auto">
          <a:xfrm>
            <a:off x="4071934" y="-88525"/>
            <a:ext cx="5072066" cy="6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3" descr="Sb4_p50-e.jpg"/>
          <p:cNvPicPr>
            <a:picLocks noChangeAspect="1"/>
          </p:cNvPicPr>
          <p:nvPr/>
        </p:nvPicPr>
        <p:blipFill>
          <a:blip r:embed="rId3" cstate="print"/>
          <a:srcRect t="38495" r="30749" b="50291"/>
          <a:stretch>
            <a:fillRect/>
          </a:stretch>
        </p:blipFill>
        <p:spPr>
          <a:xfrm>
            <a:off x="491884" y="3214686"/>
            <a:ext cx="8223520" cy="428628"/>
          </a:xfrm>
          <a:prstGeom prst="rect">
            <a:avLst/>
          </a:prstGeom>
        </p:spPr>
      </p:pic>
      <p:sp>
        <p:nvSpPr>
          <p:cNvPr id="11" name="สี่เหลี่ยมผืนผ้า 10"/>
          <p:cNvSpPr/>
          <p:nvPr/>
        </p:nvSpPr>
        <p:spPr>
          <a:xfrm>
            <a:off x="1490156" y="3071810"/>
            <a:ext cx="510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sym typeface="Wingdings"/>
              </a:rPr>
              <a:t></a:t>
            </a:r>
            <a:endParaRPr lang="th-TH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 descr="5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30" y="-214338"/>
            <a:ext cx="8945370" cy="6643710"/>
          </a:xfrm>
          <a:prstGeom prst="rect">
            <a:avLst/>
          </a:prstGeom>
        </p:spPr>
      </p:pic>
      <p:pic>
        <p:nvPicPr>
          <p:cNvPr id="10" name="รูปภาพ 9" descr="5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214338"/>
            <a:ext cx="4357686" cy="3815000"/>
          </a:xfrm>
          <a:prstGeom prst="rect">
            <a:avLst/>
          </a:prstGeom>
        </p:spPr>
      </p:pic>
      <p:pic>
        <p:nvPicPr>
          <p:cNvPr id="11" name="รูปภาพ 10" descr="50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3331584"/>
            <a:ext cx="3857620" cy="315623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 l="3257" r="47891" b="31818"/>
          <a:stretch>
            <a:fillRect/>
          </a:stretch>
        </p:blipFill>
        <p:spPr bwMode="auto">
          <a:xfrm>
            <a:off x="0" y="0"/>
            <a:ext cx="7429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รูปภาพ 12" descr="5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424" y="-285776"/>
            <a:ext cx="2529576" cy="2214554"/>
          </a:xfrm>
          <a:prstGeom prst="rect">
            <a:avLst/>
          </a:prstGeom>
        </p:spPr>
      </p:pic>
      <p:pic>
        <p:nvPicPr>
          <p:cNvPr id="14" name="รูปภาพ 13" descr="50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86" y="1928802"/>
            <a:ext cx="2095514" cy="2000264"/>
          </a:xfrm>
          <a:prstGeom prst="rect">
            <a:avLst/>
          </a:prstGeom>
        </p:spPr>
      </p:pic>
      <p:pic>
        <p:nvPicPr>
          <p:cNvPr id="15" name="Picture 13" descr="Sb4_p50-e.jpg"/>
          <p:cNvPicPr>
            <a:picLocks noChangeAspect="1"/>
          </p:cNvPicPr>
          <p:nvPr/>
        </p:nvPicPr>
        <p:blipFill>
          <a:blip r:embed="rId6" cstate="print"/>
          <a:srcRect t="67403" b="17645"/>
          <a:stretch>
            <a:fillRect/>
          </a:stretch>
        </p:blipFill>
        <p:spPr>
          <a:xfrm>
            <a:off x="0" y="2000240"/>
            <a:ext cx="9144000" cy="642942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714348" y="1935296"/>
            <a:ext cx="5870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sym typeface="Wingdings"/>
              </a:rPr>
              <a:t></a:t>
            </a:r>
            <a:endParaRPr lang="th-TH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3646</TotalTime>
  <Words>1594</Words>
  <Application>Microsoft Office PowerPoint</Application>
  <PresentationFormat>On-screen Show (4:3)</PresentationFormat>
  <Paragraphs>151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_Layiji MaHaNiYom V 1.2</vt:lpstr>
      <vt:lpstr>Bookman Old Style</vt:lpstr>
      <vt:lpstr>Arial</vt:lpstr>
      <vt:lpstr>UPCxN</vt:lpstr>
      <vt:lpstr>Little_Star</vt:lpstr>
      <vt:lpstr>UPCxR</vt:lpstr>
      <vt:lpstr>Cordia New</vt:lpstr>
      <vt:lpstr>Arial</vt:lpstr>
      <vt:lpstr>Comic Sans MS</vt:lpstr>
      <vt:lpstr>Calibri</vt:lpstr>
      <vt:lpstr>-apple-system</vt:lpstr>
      <vt:lpstr>Office Theme</vt:lpstr>
      <vt:lpstr>PowerPoint Presentation</vt:lpstr>
      <vt:lpstr>PowerPoint Presentation</vt:lpstr>
      <vt:lpstr>สาระสำคัญ/ความคิดรวบยอด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คำศัพท์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คำศัพท์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If-Clause Type I - เป็นจริง</vt:lpstr>
      <vt:lpstr>PowerPoint Presentation</vt:lpstr>
      <vt:lpstr>If  /  when</vt:lpstr>
      <vt:lpstr>Exercise</vt:lpstr>
      <vt:lpstr>Exercise</vt:lpstr>
      <vt:lpstr>Exercise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คำศัพท์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HUAWEI</cp:lastModifiedBy>
  <cp:revision>190</cp:revision>
  <dcterms:created xsi:type="dcterms:W3CDTF">2012-04-27T09:50:31Z</dcterms:created>
  <dcterms:modified xsi:type="dcterms:W3CDTF">2023-11-01T04:02:52Z</dcterms:modified>
</cp:coreProperties>
</file>