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45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570F41C-4320-498F-8EEE-B3F1C14D971D}" type="datetimeFigureOut">
              <a:rPr lang="es-ES" smtClean="0"/>
              <a:t>05/12/2020</a:t>
            </a:fld>
            <a:endParaRPr lang="es-E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D090729-742A-475B-9B03-6F93F4CBC191}" type="slidenum">
              <a:rPr lang="es-ES" smtClean="0"/>
              <a:t>‹#›</a:t>
            </a:fld>
            <a:endParaRPr lang="es-E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s-E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0F41C-4320-498F-8EEE-B3F1C14D971D}" type="datetimeFigureOut">
              <a:rPr lang="es-ES" smtClean="0"/>
              <a:t>05/12/2020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90729-742A-475B-9B03-6F93F4CBC191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0F41C-4320-498F-8EEE-B3F1C14D971D}" type="datetimeFigureOut">
              <a:rPr lang="es-ES" smtClean="0"/>
              <a:t>05/12/2020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AD090729-742A-475B-9B03-6F93F4CBC191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0F41C-4320-498F-8EEE-B3F1C14D971D}" type="datetimeFigureOut">
              <a:rPr lang="es-ES" smtClean="0"/>
              <a:t>05/12/2020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90729-742A-475B-9B03-6F93F4CBC191}" type="slidenum">
              <a:rPr lang="es-ES" smtClean="0"/>
              <a:t>‹#›</a:t>
            </a:fld>
            <a:endParaRPr lang="es-E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570F41C-4320-498F-8EEE-B3F1C14D971D}" type="datetimeFigureOut">
              <a:rPr lang="es-ES" smtClean="0"/>
              <a:t>05/12/2020</a:t>
            </a:fld>
            <a:endParaRPr lang="es-E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AD090729-742A-475B-9B03-6F93F4CBC191}" type="slidenum">
              <a:rPr lang="es-ES" smtClean="0"/>
              <a:t>‹#›</a:t>
            </a:fld>
            <a:endParaRPr lang="es-E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s-E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0F41C-4320-498F-8EEE-B3F1C14D971D}" type="datetimeFigureOut">
              <a:rPr lang="es-ES" smtClean="0"/>
              <a:t>05/12/2020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90729-742A-475B-9B03-6F93F4CBC191}" type="slidenum">
              <a:rPr lang="es-ES" smtClean="0"/>
              <a:t>‹#›</a:t>
            </a:fld>
            <a:endParaRPr lang="es-E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0F41C-4320-498F-8EEE-B3F1C14D971D}" type="datetimeFigureOut">
              <a:rPr lang="es-ES" smtClean="0"/>
              <a:t>05/12/2020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90729-742A-475B-9B03-6F93F4CBC191}" type="slidenum">
              <a:rPr lang="es-ES" smtClean="0"/>
              <a:t>‹#›</a:t>
            </a:fld>
            <a:endParaRPr lang="es-E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0F41C-4320-498F-8EEE-B3F1C14D971D}" type="datetimeFigureOut">
              <a:rPr lang="es-ES" smtClean="0"/>
              <a:t>05/12/2020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90729-742A-475B-9B03-6F93F4CBC191}" type="slidenum">
              <a:rPr lang="es-ES" smtClean="0"/>
              <a:t>‹#›</a:t>
            </a:fld>
            <a:endParaRPr lang="es-E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0F41C-4320-498F-8EEE-B3F1C14D971D}" type="datetimeFigureOut">
              <a:rPr lang="es-ES" smtClean="0"/>
              <a:t>05/12/2020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90729-742A-475B-9B03-6F93F4CBC191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0F41C-4320-498F-8EEE-B3F1C14D971D}" type="datetimeFigureOut">
              <a:rPr lang="es-ES" smtClean="0"/>
              <a:t>05/12/2020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D090729-742A-475B-9B03-6F93F4CBC191}" type="slidenum">
              <a:rPr lang="es-ES" smtClean="0"/>
              <a:t>‹#›</a:t>
            </a:fld>
            <a:endParaRPr lang="es-E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0F41C-4320-498F-8EEE-B3F1C14D971D}" type="datetimeFigureOut">
              <a:rPr lang="es-ES" smtClean="0"/>
              <a:t>05/12/2020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90729-742A-475B-9B03-6F93F4CBC191}" type="slidenum">
              <a:rPr lang="es-ES" smtClean="0"/>
              <a:t>‹#›</a:t>
            </a:fld>
            <a:endParaRPr lang="es-E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4570F41C-4320-498F-8EEE-B3F1C14D971D}" type="datetimeFigureOut">
              <a:rPr lang="es-ES" smtClean="0"/>
              <a:t>05/12/2020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AD090729-742A-475B-9B03-6F93F4CBC191}" type="slidenum">
              <a:rPr lang="es-ES" smtClean="0"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gingersoftware.com/content/grammar-rules/verbs/auxiliary-or-helping-verbs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www.gingersoftware.com/content/grammar-rules/verbs/modal-verbs/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agendaweb.org/verbs/modals-mixed-2-exercises.html" TargetMode="External"/><Relationship Id="rId4" Type="http://schemas.openxmlformats.org/officeDocument/2006/relationships/hyperlink" Target="https://agendaweb.org/verbs/modals-exercises.html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36306" y="4365104"/>
            <a:ext cx="6120680" cy="1828800"/>
          </a:xfrm>
        </p:spPr>
        <p:txBody>
          <a:bodyPr>
            <a:normAutofit/>
          </a:bodyPr>
          <a:lstStyle/>
          <a:p>
            <a:pPr algn="just"/>
            <a:r>
              <a:rPr lang="en-US" sz="2800" dirty="0"/>
              <a:t>A modal verb is a type of </a:t>
            </a:r>
            <a:r>
              <a:rPr lang="en-US" sz="2800" b="1" u="sng" dirty="0">
                <a:solidFill>
                  <a:srgbClr val="FFFF00"/>
                </a:solidFill>
                <a:hlinkClick r:id="rId2" tooltip="Auxiliary Verbs"/>
              </a:rPr>
              <a:t>auxiliary verb</a:t>
            </a:r>
            <a:r>
              <a:rPr lang="en-US" sz="2800" dirty="0"/>
              <a:t> that is used to express: ability, possibility, permission, prohibition or obligation... </a:t>
            </a:r>
            <a:endParaRPr lang="es-ES" sz="2800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16200000">
            <a:off x="4844380" y="2436540"/>
            <a:ext cx="6324600" cy="1828800"/>
          </a:xfrm>
        </p:spPr>
        <p:txBody>
          <a:bodyPr/>
          <a:lstStyle/>
          <a:p>
            <a:pPr algn="ctr"/>
            <a:r>
              <a:rPr lang="en-US" dirty="0"/>
              <a:t>Modal verbs</a:t>
            </a:r>
          </a:p>
        </p:txBody>
      </p:sp>
      <p:pic>
        <p:nvPicPr>
          <p:cNvPr id="1026" name="Picture 2" descr="C:\Users\dell\Desktop\MODALS 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306" y="429749"/>
            <a:ext cx="6120680" cy="3744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22316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 rot="16200000">
            <a:off x="6294543" y="2930327"/>
            <a:ext cx="340497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4400" dirty="0">
                <a:solidFill>
                  <a:srgbClr val="FFC000"/>
                </a:solidFill>
              </a:rPr>
              <a:t>PROHIBITION</a:t>
            </a:r>
          </a:p>
        </p:txBody>
      </p:sp>
      <p:sp>
        <p:nvSpPr>
          <p:cNvPr id="6" name="5 Rectángulo"/>
          <p:cNvSpPr/>
          <p:nvPr/>
        </p:nvSpPr>
        <p:spPr>
          <a:xfrm>
            <a:off x="467544" y="1612562"/>
            <a:ext cx="619268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>
                <a:solidFill>
                  <a:schemeClr val="bg1"/>
                </a:solidFill>
              </a:rPr>
              <a:t>You </a:t>
            </a:r>
            <a:r>
              <a:rPr lang="en-US" sz="2400" b="1" dirty="0">
                <a:solidFill>
                  <a:srgbClr val="FFFF00"/>
                </a:solidFill>
              </a:rPr>
              <a:t>must not drive</a:t>
            </a:r>
            <a:r>
              <a:rPr lang="en-US" sz="2400" dirty="0">
                <a:solidFill>
                  <a:schemeClr val="bg1"/>
                </a:solidFill>
              </a:rPr>
              <a:t> over the speed limit.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solidFill>
                  <a:schemeClr val="bg1"/>
                </a:solidFill>
              </a:rPr>
              <a:t>You </a:t>
            </a:r>
            <a:r>
              <a:rPr lang="en-US" sz="2400" b="1" dirty="0">
                <a:solidFill>
                  <a:srgbClr val="FFFF00"/>
                </a:solidFill>
              </a:rPr>
              <a:t>mustn’t leave</a:t>
            </a:r>
            <a:r>
              <a:rPr lang="en-US" sz="2400" dirty="0">
                <a:solidFill>
                  <a:schemeClr val="bg1"/>
                </a:solidFill>
              </a:rPr>
              <a:t> medicines where children can get them.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i="1" dirty="0">
                <a:solidFill>
                  <a:schemeClr val="bg1"/>
                </a:solidFill>
              </a:rPr>
              <a:t>What does this sign say? Oh, we </a:t>
            </a:r>
            <a:r>
              <a:rPr lang="en-US" sz="2400" i="1" dirty="0">
                <a:solidFill>
                  <a:srgbClr val="FFFF00"/>
                </a:solidFill>
              </a:rPr>
              <a:t>can't park </a:t>
            </a:r>
            <a:r>
              <a:rPr lang="en-US" sz="2400" i="1" dirty="0">
                <a:solidFill>
                  <a:schemeClr val="bg1"/>
                </a:solidFill>
              </a:rPr>
              <a:t>here.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i="1" dirty="0">
                <a:solidFill>
                  <a:schemeClr val="bg1"/>
                </a:solidFill>
              </a:rPr>
              <a:t>You </a:t>
            </a:r>
            <a:r>
              <a:rPr lang="en-US" sz="2400" i="1" dirty="0">
                <a:solidFill>
                  <a:srgbClr val="FFFF00"/>
                </a:solidFill>
              </a:rPr>
              <a:t>can't take </a:t>
            </a:r>
            <a:r>
              <a:rPr lang="en-US" sz="2400" i="1" dirty="0">
                <a:solidFill>
                  <a:schemeClr val="bg1"/>
                </a:solidFill>
              </a:rPr>
              <a:t>photos in the museum. They're really strict about it.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i="1" dirty="0">
                <a:solidFill>
                  <a:schemeClr val="bg1"/>
                </a:solidFill>
              </a:rPr>
              <a:t>Sorry, we </a:t>
            </a:r>
            <a:r>
              <a:rPr lang="en-US" sz="2400" i="1" dirty="0">
                <a:solidFill>
                  <a:srgbClr val="FFFF00"/>
                </a:solidFill>
              </a:rPr>
              <a:t>can't sell </a:t>
            </a:r>
            <a:r>
              <a:rPr lang="en-US" sz="2400" i="1" dirty="0">
                <a:solidFill>
                  <a:schemeClr val="bg1"/>
                </a:solidFill>
              </a:rPr>
              <a:t>knives to under-18s.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i="1" dirty="0">
                <a:solidFill>
                  <a:schemeClr val="bg1"/>
                </a:solidFill>
              </a:rPr>
              <a:t>Visitors </a:t>
            </a:r>
            <a:r>
              <a:rPr lang="en-US" sz="2400" i="1" dirty="0">
                <a:solidFill>
                  <a:srgbClr val="FFFF00"/>
                </a:solidFill>
              </a:rPr>
              <a:t>must not park </a:t>
            </a:r>
            <a:r>
              <a:rPr lang="en-US" sz="2400" i="1" dirty="0">
                <a:solidFill>
                  <a:schemeClr val="bg1"/>
                </a:solidFill>
              </a:rPr>
              <a:t>in the staff car park.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i="1" dirty="0">
                <a:solidFill>
                  <a:schemeClr val="bg1"/>
                </a:solidFill>
              </a:rPr>
              <a:t>Baggage </a:t>
            </a:r>
            <a:r>
              <a:rPr lang="en-US" sz="2400" i="1" dirty="0">
                <a:solidFill>
                  <a:srgbClr val="FFFF00"/>
                </a:solidFill>
              </a:rPr>
              <a:t>must not be </a:t>
            </a:r>
            <a:r>
              <a:rPr lang="en-US" sz="2400" i="1" dirty="0">
                <a:solidFill>
                  <a:schemeClr val="bg1"/>
                </a:solidFill>
              </a:rPr>
              <a:t>left unattended.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i="1" dirty="0">
                <a:solidFill>
                  <a:schemeClr val="bg1"/>
                </a:solidFill>
              </a:rPr>
              <a:t>Guests </a:t>
            </a:r>
            <a:r>
              <a:rPr lang="en-US" sz="2400" i="1" dirty="0">
                <a:solidFill>
                  <a:srgbClr val="FFFF00"/>
                </a:solidFill>
              </a:rPr>
              <a:t>must not make </a:t>
            </a:r>
            <a:r>
              <a:rPr lang="en-US" sz="2400" i="1" dirty="0">
                <a:solidFill>
                  <a:schemeClr val="bg1"/>
                </a:solidFill>
              </a:rPr>
              <a:t>noise after 10 p.m.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1835696" y="620688"/>
            <a:ext cx="3384376" cy="5847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3200" b="1" i="1" dirty="0">
                <a:solidFill>
                  <a:srgbClr val="FFC000"/>
                </a:solidFill>
              </a:rPr>
              <a:t>CAN'T-</a:t>
            </a:r>
            <a:r>
              <a:rPr lang="en-US" sz="3200" b="1" dirty="0">
                <a:solidFill>
                  <a:srgbClr val="FFC000"/>
                </a:solidFill>
              </a:rPr>
              <a:t> MUSTN’T</a:t>
            </a:r>
            <a:endParaRPr lang="es-ES" sz="32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64784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ubtítulo"/>
          <p:cNvSpPr>
            <a:spLocks noGrp="1"/>
          </p:cNvSpPr>
          <p:nvPr>
            <p:ph type="subTitle" idx="1"/>
          </p:nvPr>
        </p:nvSpPr>
        <p:spPr>
          <a:xfrm rot="16200000">
            <a:off x="5573577" y="2990714"/>
            <a:ext cx="5040560" cy="707007"/>
          </a:xfrm>
        </p:spPr>
        <p:txBody>
          <a:bodyPr>
            <a:noAutofit/>
          </a:bodyPr>
          <a:lstStyle/>
          <a:p>
            <a:r>
              <a:rPr lang="es-ES" sz="5400" b="1" dirty="0">
                <a:solidFill>
                  <a:srgbClr val="FFC000"/>
                </a:solidFill>
              </a:rPr>
              <a:t>MODAL VERBS</a:t>
            </a:r>
          </a:p>
        </p:txBody>
      </p:sp>
      <p:sp>
        <p:nvSpPr>
          <p:cNvPr id="4" name="3 Rectángulo"/>
          <p:cNvSpPr/>
          <p:nvPr/>
        </p:nvSpPr>
        <p:spPr>
          <a:xfrm>
            <a:off x="539552" y="2924944"/>
            <a:ext cx="590465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b="1" dirty="0">
                <a:solidFill>
                  <a:schemeClr val="accent1"/>
                </a:solidFill>
                <a:hlinkClick r:id="rId2"/>
              </a:rPr>
              <a:t>https://www.gingersoftware.com/content/grammar-rules/verbs/modal-verbs/</a:t>
            </a:r>
            <a:endParaRPr lang="es-ES" b="1" dirty="0">
              <a:solidFill>
                <a:schemeClr val="accent1"/>
              </a:solidFill>
            </a:endParaRPr>
          </a:p>
          <a:p>
            <a:pPr algn="ctr"/>
            <a:r>
              <a:rPr lang="es-ES" b="1" dirty="0">
                <a:solidFill>
                  <a:schemeClr val="accent1"/>
                </a:solidFill>
              </a:rPr>
              <a:t>MODALS EXPALNATION</a:t>
            </a:r>
          </a:p>
        </p:txBody>
      </p:sp>
      <p:pic>
        <p:nvPicPr>
          <p:cNvPr id="3074" name="Picture 2" descr="C:\Users\dell\Desktop\iot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0"/>
            <a:ext cx="5940694" cy="3096345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  <a:extLst/>
        </p:spPr>
      </p:pic>
      <p:sp>
        <p:nvSpPr>
          <p:cNvPr id="5" name="4 Rectángulo"/>
          <p:cNvSpPr/>
          <p:nvPr/>
        </p:nvSpPr>
        <p:spPr>
          <a:xfrm>
            <a:off x="539552" y="4005064"/>
            <a:ext cx="59046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b="1" dirty="0">
                <a:solidFill>
                  <a:schemeClr val="accent1"/>
                </a:solidFill>
                <a:hlinkClick r:id="rId4"/>
              </a:rPr>
              <a:t>https://agendaweb.org/verbs/modals-exercises.html</a:t>
            </a:r>
            <a:endParaRPr lang="es-ES" b="1" dirty="0">
              <a:solidFill>
                <a:schemeClr val="accent1"/>
              </a:solidFill>
            </a:endParaRPr>
          </a:p>
          <a:p>
            <a:pPr algn="ctr"/>
            <a:r>
              <a:rPr lang="es-ES" b="1" dirty="0">
                <a:solidFill>
                  <a:schemeClr val="accent1"/>
                </a:solidFill>
              </a:rPr>
              <a:t>MODAL VERBS EXERCISES 1</a:t>
            </a:r>
          </a:p>
        </p:txBody>
      </p:sp>
      <p:sp>
        <p:nvSpPr>
          <p:cNvPr id="6" name="5 Rectángulo"/>
          <p:cNvSpPr/>
          <p:nvPr/>
        </p:nvSpPr>
        <p:spPr>
          <a:xfrm>
            <a:off x="539552" y="4941168"/>
            <a:ext cx="590465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b="1" dirty="0">
                <a:solidFill>
                  <a:schemeClr val="accent1"/>
                </a:solidFill>
                <a:hlinkClick r:id="rId5"/>
              </a:rPr>
              <a:t>https://agendaweb.org/verbs/modals-mixed-2-exercises.html</a:t>
            </a:r>
            <a:endParaRPr lang="es-ES" b="1" dirty="0">
              <a:solidFill>
                <a:schemeClr val="accent1"/>
              </a:solidFill>
            </a:endParaRPr>
          </a:p>
          <a:p>
            <a:pPr algn="ctr"/>
            <a:r>
              <a:rPr lang="es-ES" b="1" dirty="0">
                <a:solidFill>
                  <a:schemeClr val="accent1"/>
                </a:solidFill>
              </a:rPr>
              <a:t>MODAL VERBS EXERCISES 2</a:t>
            </a:r>
          </a:p>
        </p:txBody>
      </p:sp>
      <p:sp>
        <p:nvSpPr>
          <p:cNvPr id="7" name="6 Rectángulo"/>
          <p:cNvSpPr/>
          <p:nvPr/>
        </p:nvSpPr>
        <p:spPr>
          <a:xfrm>
            <a:off x="4644008" y="6165304"/>
            <a:ext cx="208823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200" dirty="0">
                <a:solidFill>
                  <a:srgbClr val="92D050"/>
                </a:solidFill>
              </a:rPr>
              <a:t>PREPARED BY:</a:t>
            </a:r>
          </a:p>
          <a:p>
            <a:r>
              <a:rPr lang="es-ES" sz="1200" dirty="0">
                <a:solidFill>
                  <a:srgbClr val="92D050"/>
                </a:solidFill>
              </a:rPr>
              <a:t>TEACHER ANTONY VASQUEZ</a:t>
            </a:r>
          </a:p>
        </p:txBody>
      </p:sp>
    </p:spTree>
    <p:extLst>
      <p:ext uri="{BB962C8B-B14F-4D97-AF65-F5344CB8AC3E}">
        <p14:creationId xmlns:p14="http://schemas.microsoft.com/office/powerpoint/2010/main" val="26297670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dell\Desktop\modal-verbs-1-63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45773"/>
            <a:ext cx="6336704" cy="63367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68336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286342" y="260648"/>
            <a:ext cx="6324600" cy="1008112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pPr algn="l"/>
            <a:r>
              <a:rPr lang="en-US" sz="4000" dirty="0">
                <a:solidFill>
                  <a:srgbClr val="FFC000"/>
                </a:solidFill>
              </a:rPr>
              <a:t>Can, Could, Be Able To</a:t>
            </a:r>
            <a:endParaRPr lang="es-ES" sz="4000" dirty="0">
              <a:solidFill>
                <a:srgbClr val="FFC000"/>
              </a:solidFill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467544" y="1340768"/>
            <a:ext cx="612068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400" dirty="0">
                <a:solidFill>
                  <a:schemeClr val="bg1"/>
                </a:solidFill>
              </a:rPr>
              <a:t>Tom </a:t>
            </a:r>
            <a:r>
              <a:rPr lang="en-US" sz="2400" b="1" dirty="0">
                <a:solidFill>
                  <a:srgbClr val="FFFF00"/>
                </a:solidFill>
              </a:rPr>
              <a:t>can write</a:t>
            </a:r>
            <a:r>
              <a:rPr lang="en-US" sz="2400" dirty="0">
                <a:solidFill>
                  <a:schemeClr val="bg1"/>
                </a:solidFill>
              </a:rPr>
              <a:t> poetry very well.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>
                <a:solidFill>
                  <a:schemeClr val="bg1"/>
                </a:solidFill>
              </a:rPr>
              <a:t>I </a:t>
            </a:r>
            <a:r>
              <a:rPr lang="en-US" sz="2400" b="1" dirty="0">
                <a:solidFill>
                  <a:srgbClr val="FFFF00"/>
                </a:solidFill>
              </a:rPr>
              <a:t>can help</a:t>
            </a:r>
            <a:r>
              <a:rPr lang="en-US" sz="2400" dirty="0">
                <a:solidFill>
                  <a:schemeClr val="bg1"/>
                </a:solidFill>
              </a:rPr>
              <a:t> you with that next week.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>
                <a:solidFill>
                  <a:schemeClr val="bg1"/>
                </a:solidFill>
              </a:rPr>
              <a:t>Lisa </a:t>
            </a:r>
            <a:r>
              <a:rPr lang="en-US" sz="2400" dirty="0">
                <a:solidFill>
                  <a:srgbClr val="FFFF00"/>
                </a:solidFill>
              </a:rPr>
              <a:t>can’t speak </a:t>
            </a:r>
            <a:r>
              <a:rPr lang="en-US" sz="2400" dirty="0">
                <a:solidFill>
                  <a:schemeClr val="bg1"/>
                </a:solidFill>
              </a:rPr>
              <a:t>French.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>
                <a:solidFill>
                  <a:schemeClr val="bg1"/>
                </a:solidFill>
              </a:rPr>
              <a:t>Mike </a:t>
            </a:r>
            <a:r>
              <a:rPr lang="en-US" sz="2400" b="1" dirty="0">
                <a:solidFill>
                  <a:srgbClr val="FFFF00"/>
                </a:solidFill>
              </a:rPr>
              <a:t>is able to solve</a:t>
            </a:r>
            <a:r>
              <a:rPr lang="en-US" sz="2400" dirty="0">
                <a:solidFill>
                  <a:schemeClr val="bg1"/>
                </a:solidFill>
              </a:rPr>
              <a:t> complicated math equations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>
                <a:solidFill>
                  <a:schemeClr val="bg1"/>
                </a:solidFill>
              </a:rPr>
              <a:t>The support team </a:t>
            </a:r>
            <a:r>
              <a:rPr lang="en-US" sz="2400" b="1" dirty="0">
                <a:solidFill>
                  <a:srgbClr val="FFFF00"/>
                </a:solidFill>
              </a:rPr>
              <a:t>will be able to help</a:t>
            </a:r>
            <a:r>
              <a:rPr lang="en-US" sz="2400" dirty="0">
                <a:solidFill>
                  <a:schemeClr val="bg1"/>
                </a:solidFill>
              </a:rPr>
              <a:t> you in about ten minutes.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>
                <a:solidFill>
                  <a:schemeClr val="bg1"/>
                </a:solidFill>
              </a:rPr>
              <a:t>When I was a child I </a:t>
            </a:r>
            <a:r>
              <a:rPr lang="en-US" sz="2400" b="1" dirty="0">
                <a:solidFill>
                  <a:srgbClr val="FFFF00"/>
                </a:solidFill>
              </a:rPr>
              <a:t>could climb</a:t>
            </a:r>
            <a:r>
              <a:rPr lang="en-US" sz="2400" dirty="0">
                <a:solidFill>
                  <a:schemeClr val="bg1"/>
                </a:solidFill>
              </a:rPr>
              <a:t> trees.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>
                <a:solidFill>
                  <a:schemeClr val="bg1"/>
                </a:solidFill>
              </a:rPr>
              <a:t>Ten years ago my brother </a:t>
            </a:r>
            <a:r>
              <a:rPr lang="en-US" sz="2400" b="1" dirty="0">
                <a:solidFill>
                  <a:srgbClr val="FFFF00"/>
                </a:solidFill>
              </a:rPr>
              <a:t>couldn’t</a:t>
            </a:r>
            <a:r>
              <a:rPr lang="en-US" sz="2400" dirty="0">
                <a:solidFill>
                  <a:srgbClr val="FFFF00"/>
                </a:solidFill>
              </a:rPr>
              <a:t> play</a:t>
            </a:r>
            <a:r>
              <a:rPr lang="en-US" sz="2400" dirty="0">
                <a:solidFill>
                  <a:schemeClr val="bg1"/>
                </a:solidFill>
              </a:rPr>
              <a:t> the guitar.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>
                <a:solidFill>
                  <a:schemeClr val="bg1"/>
                </a:solidFill>
              </a:rPr>
              <a:t>I </a:t>
            </a:r>
            <a:r>
              <a:rPr lang="en-US" sz="2400" b="1" dirty="0">
                <a:solidFill>
                  <a:srgbClr val="FFFF00"/>
                </a:solidFill>
              </a:rPr>
              <a:t>wasn’t able to visit</a:t>
            </a:r>
            <a:r>
              <a:rPr lang="en-US" sz="2400" dirty="0">
                <a:solidFill>
                  <a:schemeClr val="bg1"/>
                </a:solidFill>
              </a:rPr>
              <a:t> her in the hospital.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>
                <a:solidFill>
                  <a:schemeClr val="bg1"/>
                </a:solidFill>
              </a:rPr>
              <a:t>He </a:t>
            </a:r>
            <a:r>
              <a:rPr lang="en-US" sz="2400" b="1" dirty="0">
                <a:solidFill>
                  <a:srgbClr val="FFFF00"/>
                </a:solidFill>
              </a:rPr>
              <a:t>hasn’t been able to get</a:t>
            </a:r>
            <a:r>
              <a:rPr lang="en-US" sz="2400" dirty="0">
                <a:solidFill>
                  <a:schemeClr val="bg1"/>
                </a:solidFill>
              </a:rPr>
              <a:t> in touch with the client yet.</a:t>
            </a:r>
          </a:p>
        </p:txBody>
      </p:sp>
      <p:sp>
        <p:nvSpPr>
          <p:cNvPr id="5" name="4 Rectángulo"/>
          <p:cNvSpPr/>
          <p:nvPr/>
        </p:nvSpPr>
        <p:spPr>
          <a:xfrm rot="16200000">
            <a:off x="6704172" y="2703040"/>
            <a:ext cx="2732095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000" dirty="0">
                <a:solidFill>
                  <a:schemeClr val="bg1"/>
                </a:solidFill>
              </a:rPr>
              <a:t>ABILITY</a:t>
            </a:r>
          </a:p>
        </p:txBody>
      </p:sp>
    </p:spTree>
    <p:extLst>
      <p:ext uri="{BB962C8B-B14F-4D97-AF65-F5344CB8AC3E}">
        <p14:creationId xmlns:p14="http://schemas.microsoft.com/office/powerpoint/2010/main" val="12788192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 rot="16200000">
            <a:off x="5874387" y="2690871"/>
            <a:ext cx="389908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5400" b="1" dirty="0">
                <a:solidFill>
                  <a:srgbClr val="FFC000"/>
                </a:solidFill>
              </a:rPr>
              <a:t>POSSIBILITY</a:t>
            </a:r>
          </a:p>
        </p:txBody>
      </p:sp>
      <p:sp>
        <p:nvSpPr>
          <p:cNvPr id="5" name="4 Rectángulo"/>
          <p:cNvSpPr/>
          <p:nvPr/>
        </p:nvSpPr>
        <p:spPr>
          <a:xfrm>
            <a:off x="539552" y="1556792"/>
            <a:ext cx="604867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>
                <a:solidFill>
                  <a:schemeClr val="bg1"/>
                </a:solidFill>
              </a:rPr>
              <a:t>You </a:t>
            </a:r>
            <a:r>
              <a:rPr lang="en-US" sz="2800" dirty="0">
                <a:solidFill>
                  <a:srgbClr val="FFFF00"/>
                </a:solidFill>
              </a:rPr>
              <a:t>can catch</a:t>
            </a:r>
            <a:r>
              <a:rPr lang="en-US" sz="2800" dirty="0">
                <a:solidFill>
                  <a:schemeClr val="bg1"/>
                </a:solidFill>
              </a:rPr>
              <a:t> that train at 10:43.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>
                <a:solidFill>
                  <a:schemeClr val="bg1"/>
                </a:solidFill>
              </a:rPr>
              <a:t>He </a:t>
            </a:r>
            <a:r>
              <a:rPr lang="en-US" sz="2800" dirty="0">
                <a:solidFill>
                  <a:srgbClr val="FFFF00"/>
                </a:solidFill>
              </a:rPr>
              <a:t>can’t see</a:t>
            </a:r>
            <a:r>
              <a:rPr lang="en-US" sz="2800" dirty="0">
                <a:solidFill>
                  <a:schemeClr val="bg1"/>
                </a:solidFill>
              </a:rPr>
              <a:t> you right now. He’s in surgery.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>
                <a:solidFill>
                  <a:schemeClr val="bg1"/>
                </a:solidFill>
              </a:rPr>
              <a:t>I </a:t>
            </a:r>
            <a:r>
              <a:rPr lang="en-US" sz="2800" b="1" dirty="0">
                <a:solidFill>
                  <a:srgbClr val="FFFF00"/>
                </a:solidFill>
              </a:rPr>
              <a:t>could fly</a:t>
            </a:r>
            <a:r>
              <a:rPr lang="en-US" sz="2800" dirty="0">
                <a:solidFill>
                  <a:schemeClr val="bg1"/>
                </a:solidFill>
              </a:rPr>
              <a:t> via Amsterdam if I leave the day before.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i="1" dirty="0">
                <a:solidFill>
                  <a:schemeClr val="bg1"/>
                </a:solidFill>
              </a:rPr>
              <a:t>It </a:t>
            </a:r>
            <a:r>
              <a:rPr lang="en-US" sz="2800" b="1" i="1" dirty="0">
                <a:solidFill>
                  <a:srgbClr val="FFFF00"/>
                </a:solidFill>
              </a:rPr>
              <a:t>could</a:t>
            </a:r>
            <a:r>
              <a:rPr lang="en-US" sz="2800" i="1" dirty="0">
                <a:solidFill>
                  <a:srgbClr val="FFFF00"/>
                </a:solidFill>
              </a:rPr>
              <a:t> rain</a:t>
            </a:r>
            <a:r>
              <a:rPr lang="en-US" sz="2800" i="1" dirty="0">
                <a:solidFill>
                  <a:schemeClr val="bg1"/>
                </a:solidFill>
              </a:rPr>
              <a:t> this afternoon.</a:t>
            </a:r>
            <a:r>
              <a:rPr lang="en-US" sz="2800" dirty="0">
                <a:solidFill>
                  <a:schemeClr val="bg1"/>
                </a:solidFill>
              </a:rPr>
              <a:t> 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i="1" dirty="0">
                <a:solidFill>
                  <a:schemeClr val="bg1"/>
                </a:solidFill>
              </a:rPr>
              <a:t>This </a:t>
            </a:r>
            <a:r>
              <a:rPr lang="en-US" sz="2800" b="1" i="1" dirty="0">
                <a:solidFill>
                  <a:srgbClr val="FFFF00"/>
                </a:solidFill>
              </a:rPr>
              <a:t>can’t</a:t>
            </a:r>
            <a:r>
              <a:rPr lang="en-US" sz="2800" i="1" dirty="0">
                <a:solidFill>
                  <a:srgbClr val="FFFF00"/>
                </a:solidFill>
              </a:rPr>
              <a:t> be</a:t>
            </a:r>
            <a:r>
              <a:rPr lang="en-US" sz="2800" i="1" dirty="0">
                <a:solidFill>
                  <a:schemeClr val="bg1"/>
                </a:solidFill>
              </a:rPr>
              <a:t> true.</a:t>
            </a:r>
            <a:r>
              <a:rPr lang="en-US" sz="2800" dirty="0">
                <a:solidFill>
                  <a:schemeClr val="bg1"/>
                </a:solidFill>
              </a:rPr>
              <a:t> 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i="1" dirty="0">
                <a:solidFill>
                  <a:schemeClr val="bg1"/>
                </a:solidFill>
              </a:rPr>
              <a:t>We </a:t>
            </a:r>
            <a:r>
              <a:rPr lang="en-US" sz="2800" b="1" i="1" dirty="0">
                <a:solidFill>
                  <a:srgbClr val="FFFF00"/>
                </a:solidFill>
              </a:rPr>
              <a:t>could</a:t>
            </a:r>
            <a:r>
              <a:rPr lang="en-US" sz="2800" i="1" dirty="0">
                <a:solidFill>
                  <a:srgbClr val="FFFF00"/>
                </a:solidFill>
              </a:rPr>
              <a:t> get </a:t>
            </a:r>
            <a:r>
              <a:rPr lang="en-US" sz="2800" i="1" dirty="0">
                <a:solidFill>
                  <a:schemeClr val="bg1"/>
                </a:solidFill>
              </a:rPr>
              <a:t>there in time if you were driving a bit faster.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>
                <a:solidFill>
                  <a:schemeClr val="bg1"/>
                </a:solidFill>
              </a:rPr>
              <a:t>Our company </a:t>
            </a:r>
            <a:r>
              <a:rPr lang="en-US" sz="2800" b="1" dirty="0">
                <a:solidFill>
                  <a:srgbClr val="FFFF00"/>
                </a:solidFill>
              </a:rPr>
              <a:t>might get</a:t>
            </a:r>
            <a:r>
              <a:rPr lang="en-US" sz="2800" dirty="0">
                <a:solidFill>
                  <a:schemeClr val="bg1"/>
                </a:solidFill>
              </a:rPr>
              <a:t> the order if the client agrees to the price.</a:t>
            </a:r>
          </a:p>
        </p:txBody>
      </p:sp>
      <p:sp>
        <p:nvSpPr>
          <p:cNvPr id="6" name="5 Rectángulo"/>
          <p:cNvSpPr/>
          <p:nvPr/>
        </p:nvSpPr>
        <p:spPr>
          <a:xfrm>
            <a:off x="683568" y="563013"/>
            <a:ext cx="5688632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solidFill>
                  <a:srgbClr val="FFC000"/>
                </a:solidFill>
              </a:rPr>
              <a:t>CAN-MAY- COULD-MIGHT</a:t>
            </a:r>
            <a:endParaRPr lang="es-ES" sz="36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92969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 rot="16200000">
            <a:off x="5724509" y="2457766"/>
            <a:ext cx="4453463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000" b="1" dirty="0">
                <a:solidFill>
                  <a:srgbClr val="FFC000"/>
                </a:solidFill>
              </a:rPr>
              <a:t>PERMISSION</a:t>
            </a:r>
          </a:p>
        </p:txBody>
      </p:sp>
      <p:sp>
        <p:nvSpPr>
          <p:cNvPr id="5" name="4 Rectángulo"/>
          <p:cNvSpPr/>
          <p:nvPr/>
        </p:nvSpPr>
        <p:spPr>
          <a:xfrm>
            <a:off x="265921" y="1628800"/>
            <a:ext cx="6525184" cy="31085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Clr>
                <a:schemeClr val="bg1"/>
              </a:buClr>
              <a:buFont typeface="+mj-lt"/>
              <a:buAutoNum type="arabicPeriod"/>
            </a:pPr>
            <a:r>
              <a:rPr lang="en-US" sz="2800" b="1" dirty="0">
                <a:solidFill>
                  <a:srgbClr val="FFFF00"/>
                </a:solidFill>
              </a:rPr>
              <a:t>Can</a:t>
            </a:r>
            <a:r>
              <a:rPr lang="en-US" sz="2800" dirty="0">
                <a:solidFill>
                  <a:schemeClr val="bg1"/>
                </a:solidFill>
              </a:rPr>
              <a:t> you </a:t>
            </a:r>
            <a:r>
              <a:rPr lang="en-US" sz="2800" b="1" dirty="0">
                <a:solidFill>
                  <a:srgbClr val="FFFF00"/>
                </a:solidFill>
              </a:rPr>
              <a:t>lend</a:t>
            </a:r>
            <a:r>
              <a:rPr lang="en-US" sz="2800" dirty="0">
                <a:solidFill>
                  <a:schemeClr val="bg1"/>
                </a:solidFill>
              </a:rPr>
              <a:t> me ten dollars , please?</a:t>
            </a:r>
          </a:p>
          <a:p>
            <a:pPr marL="342900" indent="-342900">
              <a:buClr>
                <a:schemeClr val="bg1"/>
              </a:buClr>
              <a:buFont typeface="+mj-lt"/>
              <a:buAutoNum type="arabicPeriod"/>
            </a:pPr>
            <a:r>
              <a:rPr lang="en-US" sz="2800" dirty="0">
                <a:solidFill>
                  <a:schemeClr val="bg1"/>
                </a:solidFill>
              </a:rPr>
              <a:t>You </a:t>
            </a:r>
            <a:r>
              <a:rPr lang="en-US" sz="2800" b="1" dirty="0">
                <a:solidFill>
                  <a:srgbClr val="FFFF00"/>
                </a:solidFill>
              </a:rPr>
              <a:t>can borrow</a:t>
            </a:r>
            <a:r>
              <a:rPr lang="en-US" sz="2800" dirty="0">
                <a:solidFill>
                  <a:schemeClr val="bg1"/>
                </a:solidFill>
              </a:rPr>
              <a:t> my car.</a:t>
            </a:r>
          </a:p>
          <a:p>
            <a:pPr marL="342900" indent="-342900">
              <a:buClr>
                <a:schemeClr val="bg1"/>
              </a:buClr>
              <a:buFont typeface="+mj-lt"/>
              <a:buAutoNum type="arabicPeriod"/>
            </a:pPr>
            <a:r>
              <a:rPr lang="en-US" sz="2800" b="1" dirty="0">
                <a:solidFill>
                  <a:srgbClr val="FFFF00"/>
                </a:solidFill>
              </a:rPr>
              <a:t>Could</a:t>
            </a:r>
            <a:r>
              <a:rPr lang="en-US" sz="2800" dirty="0">
                <a:solidFill>
                  <a:schemeClr val="bg1"/>
                </a:solidFill>
              </a:rPr>
              <a:t> I </a:t>
            </a:r>
            <a:r>
              <a:rPr lang="en-US" sz="2800" b="1" dirty="0">
                <a:solidFill>
                  <a:srgbClr val="FFFF00"/>
                </a:solidFill>
              </a:rPr>
              <a:t>have</a:t>
            </a:r>
            <a:r>
              <a:rPr lang="en-US" sz="2800" dirty="0">
                <a:solidFill>
                  <a:schemeClr val="bg1"/>
                </a:solidFill>
              </a:rPr>
              <a:t> your number, please?</a:t>
            </a:r>
          </a:p>
          <a:p>
            <a:pPr marL="342900" indent="-342900">
              <a:buClr>
                <a:schemeClr val="bg1"/>
              </a:buClr>
              <a:buFont typeface="+mj-lt"/>
              <a:buAutoNum type="arabicPeriod"/>
            </a:pPr>
            <a:r>
              <a:rPr lang="en-US" sz="2800" b="1" dirty="0">
                <a:solidFill>
                  <a:srgbClr val="FFFF00"/>
                </a:solidFill>
              </a:rPr>
              <a:t>Could</a:t>
            </a:r>
            <a:r>
              <a:rPr lang="en-US" sz="2800" dirty="0">
                <a:solidFill>
                  <a:schemeClr val="bg1"/>
                </a:solidFill>
              </a:rPr>
              <a:t> I </a:t>
            </a:r>
            <a:r>
              <a:rPr lang="en-US" sz="2800" b="1" dirty="0">
                <a:solidFill>
                  <a:srgbClr val="FFFF00"/>
                </a:solidFill>
              </a:rPr>
              <a:t>talk</a:t>
            </a:r>
            <a:r>
              <a:rPr lang="en-US" sz="2800" dirty="0">
                <a:solidFill>
                  <a:schemeClr val="bg1"/>
                </a:solidFill>
              </a:rPr>
              <a:t>  to your supervisor, please?</a:t>
            </a:r>
          </a:p>
          <a:p>
            <a:pPr marL="457200" indent="-457200">
              <a:buClr>
                <a:schemeClr val="bg1"/>
              </a:buClr>
              <a:buFont typeface="+mj-lt"/>
              <a:buAutoNum type="arabicPeriod"/>
            </a:pPr>
            <a:r>
              <a:rPr lang="en-US" sz="2800" b="1" i="1" dirty="0">
                <a:solidFill>
                  <a:srgbClr val="FFFF00"/>
                </a:solidFill>
              </a:rPr>
              <a:t>Could</a:t>
            </a:r>
            <a:r>
              <a:rPr lang="en-US" sz="2800" i="1" dirty="0">
                <a:solidFill>
                  <a:schemeClr val="bg1"/>
                </a:solidFill>
              </a:rPr>
              <a:t> I </a:t>
            </a:r>
            <a:r>
              <a:rPr lang="en-US" sz="2800" i="1" dirty="0">
                <a:solidFill>
                  <a:srgbClr val="FFFF00"/>
                </a:solidFill>
              </a:rPr>
              <a:t>use</a:t>
            </a:r>
            <a:r>
              <a:rPr lang="en-US" sz="2800" i="1" dirty="0">
                <a:solidFill>
                  <a:schemeClr val="bg1"/>
                </a:solidFill>
              </a:rPr>
              <a:t> your phone</a:t>
            </a:r>
            <a:r>
              <a:rPr lang="en-US" sz="2800" dirty="0">
                <a:solidFill>
                  <a:schemeClr val="bg1"/>
                </a:solidFill>
              </a:rPr>
              <a:t> , please</a:t>
            </a:r>
            <a:r>
              <a:rPr lang="en-US" sz="2800" i="1" dirty="0">
                <a:solidFill>
                  <a:schemeClr val="bg1"/>
                </a:solidFill>
              </a:rPr>
              <a:t>?</a:t>
            </a:r>
          </a:p>
          <a:p>
            <a:pPr marL="457200" indent="-457200">
              <a:buClr>
                <a:schemeClr val="bg1"/>
              </a:buClr>
              <a:buFont typeface="+mj-lt"/>
              <a:buAutoNum type="arabicPeriod"/>
            </a:pPr>
            <a:r>
              <a:rPr lang="en-US" sz="2800" b="1" i="1" dirty="0">
                <a:solidFill>
                  <a:srgbClr val="FFFF00"/>
                </a:solidFill>
              </a:rPr>
              <a:t>May</a:t>
            </a:r>
            <a:r>
              <a:rPr lang="en-US" sz="2800" i="1" dirty="0">
                <a:solidFill>
                  <a:schemeClr val="bg1"/>
                </a:solidFill>
              </a:rPr>
              <a:t> I </a:t>
            </a:r>
            <a:r>
              <a:rPr lang="en-US" sz="2800" i="1" dirty="0">
                <a:solidFill>
                  <a:srgbClr val="FFFF00"/>
                </a:solidFill>
              </a:rPr>
              <a:t>use</a:t>
            </a:r>
            <a:r>
              <a:rPr lang="en-US" sz="2800" i="1" dirty="0">
                <a:solidFill>
                  <a:schemeClr val="bg1"/>
                </a:solidFill>
              </a:rPr>
              <a:t> your phone</a:t>
            </a:r>
            <a:r>
              <a:rPr lang="en-US" sz="2800" dirty="0">
                <a:solidFill>
                  <a:schemeClr val="bg1"/>
                </a:solidFill>
              </a:rPr>
              <a:t> , please</a:t>
            </a:r>
            <a:r>
              <a:rPr lang="en-US" sz="2800" i="1" dirty="0">
                <a:solidFill>
                  <a:schemeClr val="bg1"/>
                </a:solidFill>
              </a:rPr>
              <a:t>?</a:t>
            </a:r>
          </a:p>
          <a:p>
            <a:pPr marL="457200" indent="-457200">
              <a:buClr>
                <a:schemeClr val="bg1"/>
              </a:buClr>
              <a:buFont typeface="+mj-lt"/>
              <a:buAutoNum type="arabicPeriod"/>
            </a:pPr>
            <a:r>
              <a:rPr lang="en-US" sz="2800" i="1" dirty="0">
                <a:solidFill>
                  <a:schemeClr val="bg1"/>
                </a:solidFill>
              </a:rPr>
              <a:t>Excuse me; </a:t>
            </a:r>
            <a:r>
              <a:rPr lang="en-US" sz="2800" b="1" i="1" dirty="0">
                <a:solidFill>
                  <a:srgbClr val="FFFF00"/>
                </a:solidFill>
              </a:rPr>
              <a:t>could</a:t>
            </a:r>
            <a:r>
              <a:rPr lang="en-US" sz="2800" b="1" i="1" dirty="0">
                <a:solidFill>
                  <a:schemeClr val="bg1"/>
                </a:solidFill>
              </a:rPr>
              <a:t> I</a:t>
            </a:r>
            <a:r>
              <a:rPr lang="en-US" sz="2800" i="1" dirty="0">
                <a:solidFill>
                  <a:schemeClr val="bg1"/>
                </a:solidFill>
              </a:rPr>
              <a:t> </a:t>
            </a:r>
            <a:r>
              <a:rPr lang="en-US" sz="2800" i="1" dirty="0">
                <a:solidFill>
                  <a:srgbClr val="FFFF00"/>
                </a:solidFill>
              </a:rPr>
              <a:t>sit</a:t>
            </a:r>
            <a:r>
              <a:rPr lang="en-US" sz="2800" i="1" dirty="0">
                <a:solidFill>
                  <a:schemeClr val="bg1"/>
                </a:solidFill>
              </a:rPr>
              <a:t> here, please? </a:t>
            </a:r>
          </a:p>
        </p:txBody>
      </p:sp>
      <p:sp>
        <p:nvSpPr>
          <p:cNvPr id="6" name="5 Rectángulo"/>
          <p:cNvSpPr/>
          <p:nvPr/>
        </p:nvSpPr>
        <p:spPr>
          <a:xfrm>
            <a:off x="899592" y="476672"/>
            <a:ext cx="5256584" cy="83099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4800" b="1" dirty="0">
                <a:solidFill>
                  <a:srgbClr val="FFC000"/>
                </a:solidFill>
              </a:rPr>
              <a:t>CAN-COULD-MAY</a:t>
            </a:r>
            <a:endParaRPr lang="es-ES" sz="48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03051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 rot="16200000">
            <a:off x="5953271" y="2875795"/>
            <a:ext cx="406713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5400" b="1" dirty="0">
                <a:solidFill>
                  <a:srgbClr val="FFC000"/>
                </a:solidFill>
              </a:rPr>
              <a:t>SUGGESTION</a:t>
            </a:r>
          </a:p>
        </p:txBody>
      </p:sp>
      <p:sp>
        <p:nvSpPr>
          <p:cNvPr id="6" name="5 Rectángulo"/>
          <p:cNvSpPr/>
          <p:nvPr/>
        </p:nvSpPr>
        <p:spPr>
          <a:xfrm>
            <a:off x="467544" y="1369799"/>
            <a:ext cx="6048672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400" dirty="0">
                <a:solidFill>
                  <a:schemeClr val="bg1"/>
                </a:solidFill>
              </a:rPr>
              <a:t>You </a:t>
            </a:r>
            <a:r>
              <a:rPr lang="en-US" sz="2400" b="1" dirty="0">
                <a:solidFill>
                  <a:srgbClr val="FFFF00"/>
                </a:solidFill>
              </a:rPr>
              <a:t>could take</a:t>
            </a:r>
            <a:r>
              <a:rPr lang="en-US" sz="2400" dirty="0">
                <a:solidFill>
                  <a:schemeClr val="bg1"/>
                </a:solidFill>
              </a:rPr>
              <a:t>  the tour of the castle tomorrow.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>
                <a:solidFill>
                  <a:schemeClr val="bg1"/>
                </a:solidFill>
              </a:rPr>
              <a:t>“You </a:t>
            </a:r>
            <a:r>
              <a:rPr lang="en-US" sz="2400" dirty="0">
                <a:solidFill>
                  <a:srgbClr val="FFFF00"/>
                </a:solidFill>
              </a:rPr>
              <a:t>should try</a:t>
            </a:r>
            <a:r>
              <a:rPr lang="en-US" sz="2400" dirty="0">
                <a:solidFill>
                  <a:schemeClr val="bg1"/>
                </a:solidFill>
              </a:rPr>
              <a:t> to practice English.”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“You </a:t>
            </a:r>
            <a:r>
              <a:rPr lang="en-US" sz="2400" dirty="0">
                <a:solidFill>
                  <a:srgbClr val="FFFF00"/>
                </a:solidFill>
              </a:rPr>
              <a:t>shouldn’t translate</a:t>
            </a:r>
            <a:r>
              <a:rPr lang="en-US" sz="2400" dirty="0">
                <a:solidFill>
                  <a:schemeClr val="bg1"/>
                </a:solidFill>
              </a:rPr>
              <a:t> too much.”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>
                <a:solidFill>
                  <a:schemeClr val="bg1"/>
                </a:solidFill>
              </a:rPr>
              <a:t>“You </a:t>
            </a:r>
            <a:r>
              <a:rPr lang="en-US" sz="2400" dirty="0">
                <a:solidFill>
                  <a:srgbClr val="FFFF00"/>
                </a:solidFill>
              </a:rPr>
              <a:t>ought to read </a:t>
            </a:r>
            <a:r>
              <a:rPr lang="en-US" sz="2400" dirty="0">
                <a:solidFill>
                  <a:schemeClr val="bg1"/>
                </a:solidFill>
              </a:rPr>
              <a:t>more.” (</a:t>
            </a:r>
            <a:r>
              <a:rPr lang="en-US" sz="2400" dirty="0">
                <a:solidFill>
                  <a:schemeClr val="accent1"/>
                </a:solidFill>
              </a:rPr>
              <a:t>SHOULD</a:t>
            </a:r>
            <a:r>
              <a:rPr lang="en-US" sz="2400" dirty="0">
                <a:solidFill>
                  <a:schemeClr val="bg1"/>
                </a:solidFill>
              </a:rPr>
              <a:t>)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>
                <a:solidFill>
                  <a:schemeClr val="bg1"/>
                </a:solidFill>
              </a:rPr>
              <a:t>You </a:t>
            </a:r>
            <a:r>
              <a:rPr lang="en-US" sz="2400" b="1" dirty="0">
                <a:solidFill>
                  <a:srgbClr val="FFFF00"/>
                </a:solidFill>
              </a:rPr>
              <a:t>may </a:t>
            </a:r>
            <a:r>
              <a:rPr lang="en-US" sz="2400" b="1" dirty="0">
                <a:solidFill>
                  <a:schemeClr val="bg1"/>
                </a:solidFill>
              </a:rPr>
              <a:t>as well </a:t>
            </a:r>
            <a:r>
              <a:rPr lang="en-US" sz="2400" b="1" dirty="0">
                <a:solidFill>
                  <a:srgbClr val="FFFF00"/>
                </a:solidFill>
              </a:rPr>
              <a:t>come</a:t>
            </a:r>
            <a:r>
              <a:rPr lang="en-US" sz="2400" dirty="0">
                <a:solidFill>
                  <a:schemeClr val="bg1"/>
                </a:solidFill>
              </a:rPr>
              <a:t> inside. John will be home soon.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>
                <a:solidFill>
                  <a:schemeClr val="bg1"/>
                </a:solidFill>
              </a:rPr>
              <a:t>We </a:t>
            </a:r>
            <a:r>
              <a:rPr lang="en-US" sz="2400" b="1" dirty="0">
                <a:solidFill>
                  <a:srgbClr val="FFFF00"/>
                </a:solidFill>
              </a:rPr>
              <a:t>might </a:t>
            </a:r>
            <a:r>
              <a:rPr lang="en-US" sz="2400" b="1" dirty="0">
                <a:solidFill>
                  <a:schemeClr val="bg1"/>
                </a:solidFill>
              </a:rPr>
              <a:t>as well </a:t>
            </a:r>
            <a:r>
              <a:rPr lang="en-US" sz="2400" b="1" dirty="0">
                <a:solidFill>
                  <a:srgbClr val="FFFF00"/>
                </a:solidFill>
              </a:rPr>
              <a:t>take</a:t>
            </a:r>
            <a:r>
              <a:rPr lang="en-US" sz="2400" dirty="0">
                <a:solidFill>
                  <a:schemeClr val="bg1"/>
                </a:solidFill>
              </a:rPr>
              <a:t> Friday off. There’s no work to be done anyway.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>
                <a:solidFill>
                  <a:schemeClr val="bg1"/>
                </a:solidFill>
              </a:rPr>
              <a:t>You </a:t>
            </a:r>
            <a:r>
              <a:rPr lang="en-US" sz="2400" b="1" dirty="0">
                <a:solidFill>
                  <a:srgbClr val="FFFF00"/>
                </a:solidFill>
              </a:rPr>
              <a:t>might like </a:t>
            </a:r>
            <a:r>
              <a:rPr lang="en-US" sz="2400" b="1" dirty="0">
                <a:solidFill>
                  <a:schemeClr val="bg1"/>
                </a:solidFill>
              </a:rPr>
              <a:t>to try</a:t>
            </a:r>
            <a:r>
              <a:rPr lang="en-US" sz="2400" dirty="0">
                <a:solidFill>
                  <a:schemeClr val="bg1"/>
                </a:solidFill>
              </a:rPr>
              <a:t> the salmon fillet. It’s our special today.</a:t>
            </a:r>
          </a:p>
          <a:p>
            <a:pPr marL="342900" indent="-342900">
              <a:buClr>
                <a:schemeClr val="bg1"/>
              </a:buClr>
              <a:buFont typeface="+mj-lt"/>
              <a:buAutoNum type="arabicPeriod"/>
            </a:pPr>
            <a:r>
              <a:rPr lang="en-US" sz="2400" b="1" dirty="0">
                <a:solidFill>
                  <a:srgbClr val="FFFF00"/>
                </a:solidFill>
              </a:rPr>
              <a:t>Shall</a:t>
            </a:r>
            <a:r>
              <a:rPr lang="en-US" sz="2400" dirty="0">
                <a:solidFill>
                  <a:srgbClr val="FFFF00"/>
                </a:solidFill>
              </a:rPr>
              <a:t> we </a:t>
            </a:r>
            <a:r>
              <a:rPr lang="en-US" sz="2400" b="1" dirty="0">
                <a:solidFill>
                  <a:srgbClr val="FFFF00"/>
                </a:solidFill>
              </a:rPr>
              <a:t>go</a:t>
            </a:r>
            <a:r>
              <a:rPr lang="en-US" sz="2400" dirty="0">
                <a:solidFill>
                  <a:schemeClr val="bg1"/>
                </a:solidFill>
              </a:rPr>
              <a:t> for a walk?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>
                <a:solidFill>
                  <a:schemeClr val="bg1"/>
                </a:solidFill>
              </a:rPr>
              <a:t>You </a:t>
            </a:r>
            <a:r>
              <a:rPr lang="en-US" sz="2400" b="1" dirty="0">
                <a:solidFill>
                  <a:srgbClr val="FFFF00"/>
                </a:solidFill>
              </a:rPr>
              <a:t>ought to have</a:t>
            </a:r>
            <a:r>
              <a:rPr lang="en-US" sz="2400" dirty="0">
                <a:solidFill>
                  <a:schemeClr val="bg1"/>
                </a:solidFill>
              </a:rPr>
              <a:t> your car serviced before the winter.</a:t>
            </a:r>
          </a:p>
        </p:txBody>
      </p:sp>
      <p:sp>
        <p:nvSpPr>
          <p:cNvPr id="7" name="6 Rectángulo"/>
          <p:cNvSpPr/>
          <p:nvPr/>
        </p:nvSpPr>
        <p:spPr>
          <a:xfrm>
            <a:off x="683568" y="385144"/>
            <a:ext cx="5544616" cy="107721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rgbClr val="FFC000"/>
                </a:solidFill>
              </a:rPr>
              <a:t>SHOULD-COULD-OUGHT TO-</a:t>
            </a:r>
          </a:p>
          <a:p>
            <a:pPr algn="ctr"/>
            <a:r>
              <a:rPr lang="en-US" sz="3200" b="1" dirty="0">
                <a:solidFill>
                  <a:srgbClr val="FFC000"/>
                </a:solidFill>
              </a:rPr>
              <a:t>MIGHT-SHALL WE-MAY</a:t>
            </a:r>
            <a:endParaRPr lang="es-ES" sz="32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76825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51520" y="1268760"/>
            <a:ext cx="633670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Clr>
                <a:schemeClr val="bg1"/>
              </a:buClr>
              <a:buFont typeface="+mj-lt"/>
              <a:buAutoNum type="arabicPeriod"/>
            </a:pPr>
            <a:r>
              <a:rPr lang="en-US" sz="2400" b="1" i="1" dirty="0">
                <a:solidFill>
                  <a:srgbClr val="FFFF00"/>
                </a:solidFill>
              </a:rPr>
              <a:t>Could</a:t>
            </a:r>
            <a:r>
              <a:rPr lang="en-US" sz="2400" i="1" dirty="0">
                <a:solidFill>
                  <a:schemeClr val="bg1"/>
                </a:solidFill>
              </a:rPr>
              <a:t> you just sit down and listen!</a:t>
            </a:r>
          </a:p>
          <a:p>
            <a:pPr marL="457200" indent="-457200">
              <a:buClr>
                <a:schemeClr val="bg1"/>
              </a:buClr>
              <a:buFont typeface="+mj-lt"/>
              <a:buAutoNum type="arabicPeriod"/>
            </a:pPr>
            <a:r>
              <a:rPr lang="en-US" sz="2400" b="1" i="1" dirty="0">
                <a:solidFill>
                  <a:srgbClr val="FFFF00"/>
                </a:solidFill>
              </a:rPr>
              <a:t>Could</a:t>
            </a:r>
            <a:r>
              <a:rPr lang="en-US" sz="2400" i="1" dirty="0">
                <a:solidFill>
                  <a:srgbClr val="FFC000"/>
                </a:solidFill>
              </a:rPr>
              <a:t> </a:t>
            </a:r>
            <a:r>
              <a:rPr lang="en-US" sz="2400" i="1" dirty="0">
                <a:solidFill>
                  <a:schemeClr val="bg1"/>
                </a:solidFill>
              </a:rPr>
              <a:t>you call back later</a:t>
            </a:r>
            <a:r>
              <a:rPr lang="en-US" sz="2400" dirty="0">
                <a:solidFill>
                  <a:schemeClr val="bg1"/>
                </a:solidFill>
              </a:rPr>
              <a:t>, please</a:t>
            </a:r>
            <a:r>
              <a:rPr lang="en-US" sz="2400" i="1" dirty="0">
                <a:solidFill>
                  <a:schemeClr val="bg1"/>
                </a:solidFill>
              </a:rPr>
              <a:t>? </a:t>
            </a:r>
          </a:p>
          <a:p>
            <a:pPr marL="457200" indent="-457200">
              <a:buClr>
                <a:schemeClr val="bg1"/>
              </a:buClr>
              <a:buFont typeface="+mj-lt"/>
              <a:buAutoNum type="arabicPeriod"/>
            </a:pPr>
            <a:r>
              <a:rPr lang="en-US" sz="2400" b="1" i="1" dirty="0">
                <a:solidFill>
                  <a:srgbClr val="FFFF00"/>
                </a:solidFill>
              </a:rPr>
              <a:t>Could</a:t>
            </a:r>
            <a:r>
              <a:rPr lang="en-US" sz="2400" b="1" i="1" dirty="0">
                <a:solidFill>
                  <a:schemeClr val="bg1"/>
                </a:solidFill>
              </a:rPr>
              <a:t> I</a:t>
            </a:r>
            <a:r>
              <a:rPr lang="en-US" sz="2400" i="1" dirty="0">
                <a:solidFill>
                  <a:schemeClr val="bg1"/>
                </a:solidFill>
              </a:rPr>
              <a:t> have your attention, sir? </a:t>
            </a:r>
          </a:p>
          <a:p>
            <a:pPr marL="457200" indent="-457200">
              <a:buClr>
                <a:schemeClr val="bg1"/>
              </a:buClr>
              <a:buFont typeface="+mj-lt"/>
              <a:buAutoNum type="arabicPeriod"/>
            </a:pPr>
            <a:r>
              <a:rPr lang="en-US" sz="2400" b="1" i="1" dirty="0">
                <a:solidFill>
                  <a:srgbClr val="FFFF00"/>
                </a:solidFill>
              </a:rPr>
              <a:t>May</a:t>
            </a:r>
            <a:r>
              <a:rPr lang="en-US" sz="2400" b="1" i="1" dirty="0">
                <a:solidFill>
                  <a:srgbClr val="FFC000"/>
                </a:solidFill>
              </a:rPr>
              <a:t> </a:t>
            </a:r>
            <a:r>
              <a:rPr lang="en-US" sz="2400" b="1" i="1" dirty="0">
                <a:solidFill>
                  <a:schemeClr val="bg1"/>
                </a:solidFill>
              </a:rPr>
              <a:t>I</a:t>
            </a:r>
            <a:r>
              <a:rPr lang="en-US" sz="2400" i="1" dirty="0">
                <a:solidFill>
                  <a:schemeClr val="bg1"/>
                </a:solidFill>
              </a:rPr>
              <a:t> make an appointment for Tuesday?</a:t>
            </a:r>
          </a:p>
          <a:p>
            <a:pPr marL="457200" indent="-457200">
              <a:buClr>
                <a:schemeClr val="bg1"/>
              </a:buClr>
              <a:buFont typeface="+mj-lt"/>
              <a:buAutoNum type="arabicPeriod"/>
            </a:pPr>
            <a:r>
              <a:rPr lang="en-US" sz="2400" b="1" i="1" dirty="0">
                <a:solidFill>
                  <a:srgbClr val="FFFF00"/>
                </a:solidFill>
              </a:rPr>
              <a:t>May</a:t>
            </a:r>
            <a:r>
              <a:rPr lang="en-US" sz="2400" b="1" i="1" dirty="0">
                <a:solidFill>
                  <a:schemeClr val="bg1"/>
                </a:solidFill>
              </a:rPr>
              <a:t> I</a:t>
            </a:r>
            <a:r>
              <a:rPr lang="en-US" sz="2400" i="1" dirty="0">
                <a:solidFill>
                  <a:schemeClr val="bg1"/>
                </a:solidFill>
              </a:rPr>
              <a:t> begin? </a:t>
            </a:r>
          </a:p>
          <a:p>
            <a:pPr marL="457200" indent="-457200">
              <a:buClr>
                <a:schemeClr val="bg1"/>
              </a:buClr>
              <a:buFont typeface="+mj-lt"/>
              <a:buAutoNum type="arabicPeriod"/>
            </a:pPr>
            <a:r>
              <a:rPr lang="en-US" sz="2400" b="1" i="1" dirty="0">
                <a:solidFill>
                  <a:srgbClr val="FFFF00"/>
                </a:solidFill>
              </a:rPr>
              <a:t>May</a:t>
            </a:r>
            <a:r>
              <a:rPr lang="en-US" sz="2400" b="1" i="1" dirty="0">
                <a:solidFill>
                  <a:schemeClr val="bg1"/>
                </a:solidFill>
              </a:rPr>
              <a:t> I</a:t>
            </a:r>
            <a:r>
              <a:rPr lang="en-US" sz="2400" i="1" dirty="0">
                <a:solidFill>
                  <a:schemeClr val="bg1"/>
                </a:solidFill>
              </a:rPr>
              <a:t> have a glass of water, please?</a:t>
            </a:r>
            <a:r>
              <a:rPr lang="en-US" sz="2400" dirty="0">
                <a:solidFill>
                  <a:schemeClr val="bg1"/>
                </a:solidFill>
              </a:rPr>
              <a:t> </a:t>
            </a:r>
          </a:p>
          <a:p>
            <a:pPr marL="457200" indent="-457200">
              <a:buClr>
                <a:schemeClr val="bg1"/>
              </a:buClr>
              <a:buFont typeface="+mj-lt"/>
              <a:buAutoNum type="arabicPeriod"/>
            </a:pPr>
            <a:r>
              <a:rPr lang="en-US" sz="2400" b="1" i="1" dirty="0">
                <a:solidFill>
                  <a:srgbClr val="FFFF00"/>
                </a:solidFill>
              </a:rPr>
              <a:t>Could</a:t>
            </a:r>
            <a:r>
              <a:rPr lang="en-US" sz="2400" b="1" i="1" dirty="0">
                <a:solidFill>
                  <a:srgbClr val="FFC000"/>
                </a:solidFill>
              </a:rPr>
              <a:t> </a:t>
            </a:r>
            <a:r>
              <a:rPr lang="en-US" sz="2400" b="1" i="1" dirty="0">
                <a:solidFill>
                  <a:schemeClr val="bg1"/>
                </a:solidFill>
              </a:rPr>
              <a:t>you</a:t>
            </a:r>
            <a:r>
              <a:rPr lang="en-US" sz="2400" i="1" dirty="0">
                <a:solidFill>
                  <a:schemeClr val="bg1"/>
                </a:solidFill>
              </a:rPr>
              <a:t> tell me the way to the town center, please? </a:t>
            </a:r>
          </a:p>
          <a:p>
            <a:pPr marL="571500" indent="-571500">
              <a:buClr>
                <a:schemeClr val="bg1"/>
              </a:buClr>
              <a:buFont typeface="+mj-lt"/>
              <a:buAutoNum type="arabicPeriod"/>
            </a:pPr>
            <a:r>
              <a:rPr lang="en-US" sz="2400" b="1" i="1" dirty="0">
                <a:solidFill>
                  <a:srgbClr val="FFFF00"/>
                </a:solidFill>
              </a:rPr>
              <a:t>Can</a:t>
            </a:r>
            <a:r>
              <a:rPr lang="en-US" sz="2400" i="1" dirty="0">
                <a:solidFill>
                  <a:schemeClr val="bg1"/>
                </a:solidFill>
              </a:rPr>
              <a:t> you call back later, please? </a:t>
            </a:r>
          </a:p>
          <a:p>
            <a:pPr marL="571500" indent="-571500">
              <a:buClr>
                <a:schemeClr val="bg1"/>
              </a:buClr>
              <a:buFont typeface="+mj-lt"/>
              <a:buAutoNum type="arabicPeriod"/>
            </a:pPr>
            <a:r>
              <a:rPr lang="en-US" sz="2400" b="1" i="1" dirty="0">
                <a:solidFill>
                  <a:srgbClr val="FFFF00"/>
                </a:solidFill>
              </a:rPr>
              <a:t>Can</a:t>
            </a:r>
            <a:r>
              <a:rPr lang="en-US" sz="2400" b="1" i="1" dirty="0">
                <a:solidFill>
                  <a:schemeClr val="bg1"/>
                </a:solidFill>
              </a:rPr>
              <a:t> I</a:t>
            </a:r>
            <a:r>
              <a:rPr lang="en-US" sz="2400" i="1" dirty="0">
                <a:solidFill>
                  <a:schemeClr val="bg1"/>
                </a:solidFill>
              </a:rPr>
              <a:t> borrow your pen, please? </a:t>
            </a:r>
          </a:p>
          <a:p>
            <a:pPr marL="571500" indent="-571500">
              <a:buClr>
                <a:schemeClr val="bg1"/>
              </a:buClr>
              <a:buFont typeface="+mj-lt"/>
              <a:buAutoNum type="arabicPeriod"/>
            </a:pPr>
            <a:r>
              <a:rPr lang="en-US" sz="2400" b="1" i="1" dirty="0">
                <a:solidFill>
                  <a:srgbClr val="FFFF00"/>
                </a:solidFill>
              </a:rPr>
              <a:t>Can</a:t>
            </a:r>
            <a:r>
              <a:rPr lang="en-US" sz="2400" b="1" i="1" dirty="0">
                <a:solidFill>
                  <a:schemeClr val="bg1"/>
                </a:solidFill>
              </a:rPr>
              <a:t> I</a:t>
            </a:r>
            <a:r>
              <a:rPr lang="en-US" sz="2400" i="1" dirty="0">
                <a:solidFill>
                  <a:schemeClr val="bg1"/>
                </a:solidFill>
              </a:rPr>
              <a:t> use your bathroom, please? </a:t>
            </a:r>
          </a:p>
          <a:p>
            <a:pPr marL="571500" indent="-571500">
              <a:buClr>
                <a:schemeClr val="bg1"/>
              </a:buClr>
              <a:buFont typeface="+mj-lt"/>
              <a:buAutoNum type="arabicPeriod"/>
            </a:pPr>
            <a:r>
              <a:rPr lang="en-US" sz="2400" b="1" dirty="0">
                <a:solidFill>
                  <a:srgbClr val="FFFF00"/>
                </a:solidFill>
              </a:rPr>
              <a:t>Will</a:t>
            </a:r>
            <a:r>
              <a:rPr lang="en-US" sz="2400" dirty="0">
                <a:solidFill>
                  <a:srgbClr val="FFC000"/>
                </a:solidFill>
              </a:rPr>
              <a:t> </a:t>
            </a:r>
            <a:r>
              <a:rPr lang="en-US" sz="2400" dirty="0">
                <a:solidFill>
                  <a:schemeClr val="bg1"/>
                </a:solidFill>
              </a:rPr>
              <a:t>you please </a:t>
            </a:r>
            <a:r>
              <a:rPr lang="en-US" sz="2400" b="1" dirty="0">
                <a:solidFill>
                  <a:schemeClr val="bg1"/>
                </a:solidFill>
              </a:rPr>
              <a:t>take</a:t>
            </a:r>
            <a:r>
              <a:rPr lang="en-US" sz="2400" dirty="0">
                <a:solidFill>
                  <a:schemeClr val="bg1"/>
                </a:solidFill>
              </a:rPr>
              <a:t> the trash out?</a:t>
            </a:r>
          </a:p>
          <a:p>
            <a:pPr marL="571500" indent="-571500">
              <a:buClr>
                <a:schemeClr val="bg1"/>
              </a:buClr>
              <a:buFont typeface="+mj-lt"/>
              <a:buAutoNum type="arabicPeriod"/>
            </a:pPr>
            <a:r>
              <a:rPr lang="en-US" sz="2400" b="1" dirty="0">
                <a:solidFill>
                  <a:srgbClr val="FFFF00"/>
                </a:solidFill>
              </a:rPr>
              <a:t>Would</a:t>
            </a:r>
            <a:r>
              <a:rPr lang="en-US" sz="2400" dirty="0">
                <a:solidFill>
                  <a:srgbClr val="FFC000"/>
                </a:solidFill>
              </a:rPr>
              <a:t> </a:t>
            </a:r>
            <a:r>
              <a:rPr lang="en-US" sz="2400" dirty="0">
                <a:solidFill>
                  <a:schemeClr val="bg1"/>
                </a:solidFill>
              </a:rPr>
              <a:t>you </a:t>
            </a:r>
            <a:r>
              <a:rPr lang="en-US" sz="2400" b="1" dirty="0">
                <a:solidFill>
                  <a:schemeClr val="bg1"/>
                </a:solidFill>
              </a:rPr>
              <a:t>mind</a:t>
            </a:r>
            <a:r>
              <a:rPr lang="en-US" sz="2400" dirty="0">
                <a:solidFill>
                  <a:schemeClr val="bg1"/>
                </a:solidFill>
              </a:rPr>
              <a:t> if I sit here?</a:t>
            </a:r>
          </a:p>
        </p:txBody>
      </p:sp>
      <p:sp>
        <p:nvSpPr>
          <p:cNvPr id="5" name="4 Rectángulo"/>
          <p:cNvSpPr/>
          <p:nvPr/>
        </p:nvSpPr>
        <p:spPr>
          <a:xfrm rot="16200000">
            <a:off x="6173574" y="2736506"/>
            <a:ext cx="3272050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000" b="1" dirty="0">
                <a:solidFill>
                  <a:srgbClr val="FFC000"/>
                </a:solidFill>
              </a:rPr>
              <a:t>REQUEST</a:t>
            </a:r>
          </a:p>
        </p:txBody>
      </p:sp>
      <p:sp>
        <p:nvSpPr>
          <p:cNvPr id="6" name="5 Rectángulo"/>
          <p:cNvSpPr/>
          <p:nvPr/>
        </p:nvSpPr>
        <p:spPr>
          <a:xfrm>
            <a:off x="615354" y="332656"/>
            <a:ext cx="5609036" cy="5847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>
            <a:spAutoFit/>
          </a:bodyPr>
          <a:lstStyle/>
          <a:p>
            <a:r>
              <a:rPr lang="en-US" sz="3200" b="1" i="1" dirty="0">
                <a:solidFill>
                  <a:srgbClr val="FFC000"/>
                </a:solidFill>
              </a:rPr>
              <a:t>COULD-MAY-CAN-WILL-WOULD</a:t>
            </a:r>
            <a:r>
              <a:rPr lang="en-US" sz="3200" i="1" dirty="0">
                <a:solidFill>
                  <a:srgbClr val="FFC000"/>
                </a:solidFill>
              </a:rPr>
              <a:t> </a:t>
            </a:r>
            <a:endParaRPr lang="es-ES" sz="32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02265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 rot="16200000">
            <a:off x="6065851" y="2793432"/>
            <a:ext cx="366985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5400" b="1" dirty="0">
                <a:solidFill>
                  <a:srgbClr val="FFC000"/>
                </a:solidFill>
              </a:rPr>
              <a:t>NECESSITY </a:t>
            </a:r>
          </a:p>
        </p:txBody>
      </p:sp>
      <p:sp>
        <p:nvSpPr>
          <p:cNvPr id="5" name="4 Rectángulo"/>
          <p:cNvSpPr/>
          <p:nvPr/>
        </p:nvSpPr>
        <p:spPr>
          <a:xfrm>
            <a:off x="179512" y="1124744"/>
            <a:ext cx="662473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>
                <a:solidFill>
                  <a:schemeClr val="bg1"/>
                </a:solidFill>
              </a:rPr>
              <a:t>You </a:t>
            </a:r>
            <a:r>
              <a:rPr lang="en-US" sz="2400" b="1" dirty="0">
                <a:solidFill>
                  <a:srgbClr val="FFFF00"/>
                </a:solidFill>
              </a:rPr>
              <a:t>must have</a:t>
            </a:r>
            <a:r>
              <a:rPr lang="en-US" sz="2400" dirty="0">
                <a:solidFill>
                  <a:schemeClr val="bg1"/>
                </a:solidFill>
              </a:rPr>
              <a:t> a passport to cross the border.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solidFill>
                  <a:schemeClr val="bg1"/>
                </a:solidFill>
              </a:rPr>
              <a:t>Elisabeth </a:t>
            </a:r>
            <a:r>
              <a:rPr lang="en-US" sz="2400" b="1" dirty="0">
                <a:solidFill>
                  <a:srgbClr val="FFFF00"/>
                </a:solidFill>
              </a:rPr>
              <a:t>has to apply</a:t>
            </a:r>
            <a:r>
              <a:rPr lang="en-US" sz="2400" dirty="0">
                <a:solidFill>
                  <a:schemeClr val="bg1"/>
                </a:solidFill>
              </a:rPr>
              <a:t> for her visa by March 10th.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solidFill>
                  <a:schemeClr val="bg1"/>
                </a:solidFill>
              </a:rPr>
              <a:t>I </a:t>
            </a:r>
            <a:r>
              <a:rPr lang="en-US" sz="2400" b="1" dirty="0">
                <a:solidFill>
                  <a:srgbClr val="FFFF00"/>
                </a:solidFill>
              </a:rPr>
              <a:t>need to drop </a:t>
            </a:r>
            <a:r>
              <a:rPr lang="en-US" sz="2400" b="1" dirty="0">
                <a:solidFill>
                  <a:schemeClr val="bg1"/>
                </a:solidFill>
              </a:rPr>
              <a:t>by</a:t>
            </a:r>
            <a:r>
              <a:rPr lang="en-US" sz="2400" dirty="0">
                <a:solidFill>
                  <a:schemeClr val="bg1"/>
                </a:solidFill>
              </a:rPr>
              <a:t> his room to pick up a book.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solidFill>
                  <a:schemeClr val="bg1"/>
                </a:solidFill>
              </a:rPr>
              <a:t>I </a:t>
            </a:r>
            <a:r>
              <a:rPr lang="en-US" sz="2400" b="1" dirty="0">
                <a:solidFill>
                  <a:srgbClr val="FFFF00"/>
                </a:solidFill>
              </a:rPr>
              <a:t>had to work</a:t>
            </a:r>
            <a:r>
              <a:rPr lang="en-US" sz="2400" dirty="0">
                <a:solidFill>
                  <a:schemeClr val="bg1"/>
                </a:solidFill>
              </a:rPr>
              <a:t> late last night.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solidFill>
                  <a:schemeClr val="bg1"/>
                </a:solidFill>
              </a:rPr>
              <a:t>I </a:t>
            </a:r>
            <a:r>
              <a:rPr lang="en-US" sz="2400" b="1" dirty="0">
                <a:solidFill>
                  <a:srgbClr val="FFFF00"/>
                </a:solidFill>
              </a:rPr>
              <a:t>needed to drink</a:t>
            </a:r>
            <a:r>
              <a:rPr lang="en-US" sz="2400" dirty="0">
                <a:solidFill>
                  <a:schemeClr val="bg1"/>
                </a:solidFill>
              </a:rPr>
              <a:t> a few cups of coffee in order to stay awake.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solidFill>
                  <a:schemeClr val="bg1"/>
                </a:solidFill>
              </a:rPr>
              <a:t>You </a:t>
            </a:r>
            <a:r>
              <a:rPr lang="en-US" sz="2400" b="1" dirty="0">
                <a:solidFill>
                  <a:srgbClr val="FFFF00"/>
                </a:solidFill>
              </a:rPr>
              <a:t>don’t have to park</a:t>
            </a:r>
            <a:r>
              <a:rPr lang="en-US" sz="2400" dirty="0">
                <a:solidFill>
                  <a:schemeClr val="bg1"/>
                </a:solidFill>
              </a:rPr>
              <a:t> the car. The hotel valet will do it for you.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solidFill>
                  <a:schemeClr val="bg1"/>
                </a:solidFill>
              </a:rPr>
              <a:t>Tim </a:t>
            </a:r>
            <a:r>
              <a:rPr lang="en-US" sz="2400" b="1" dirty="0">
                <a:solidFill>
                  <a:srgbClr val="FFFF00"/>
                </a:solidFill>
              </a:rPr>
              <a:t>doesn’t have to go</a:t>
            </a:r>
            <a:r>
              <a:rPr lang="en-US" sz="2400" dirty="0">
                <a:solidFill>
                  <a:schemeClr val="bg1"/>
                </a:solidFill>
              </a:rPr>
              <a:t> to school today. It’s a holiday.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solidFill>
                  <a:schemeClr val="bg1"/>
                </a:solidFill>
              </a:rPr>
              <a:t>You </a:t>
            </a:r>
            <a:r>
              <a:rPr lang="en-US" sz="2400" b="1" dirty="0">
                <a:solidFill>
                  <a:srgbClr val="FFFF00"/>
                </a:solidFill>
              </a:rPr>
              <a:t>didn’t have to shout</a:t>
            </a:r>
            <a:r>
              <a:rPr lang="en-US" sz="2400" dirty="0">
                <a:solidFill>
                  <a:schemeClr val="bg1"/>
                </a:solidFill>
              </a:rPr>
              <a:t>. Everyone could hear you.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solidFill>
                  <a:schemeClr val="bg1"/>
                </a:solidFill>
              </a:rPr>
              <a:t>You </a:t>
            </a:r>
            <a:r>
              <a:rPr lang="en-US" sz="2400" b="1" dirty="0">
                <a:solidFill>
                  <a:srgbClr val="FFFF00"/>
                </a:solidFill>
              </a:rPr>
              <a:t>needn’t worry</a:t>
            </a:r>
            <a:r>
              <a:rPr lang="en-US" sz="2400" dirty="0">
                <a:solidFill>
                  <a:schemeClr val="bg1"/>
                </a:solidFill>
              </a:rPr>
              <a:t> about me. I’ll be fine.</a:t>
            </a:r>
          </a:p>
        </p:txBody>
      </p:sp>
      <p:sp>
        <p:nvSpPr>
          <p:cNvPr id="6" name="5 Rectángulo"/>
          <p:cNvSpPr/>
          <p:nvPr/>
        </p:nvSpPr>
        <p:spPr>
          <a:xfrm>
            <a:off x="899592" y="476672"/>
            <a:ext cx="5184576" cy="5847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rgbClr val="FFC000"/>
                </a:solidFill>
              </a:rPr>
              <a:t>MUST-HAVE TO-NEED TO </a:t>
            </a:r>
            <a:endParaRPr lang="es-ES" sz="32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04993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323528" y="1268760"/>
            <a:ext cx="633670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i="1" dirty="0">
                <a:solidFill>
                  <a:schemeClr val="bg1"/>
                </a:solidFill>
              </a:rPr>
              <a:t>We </a:t>
            </a:r>
            <a:r>
              <a:rPr lang="en-US" sz="2400" i="1" dirty="0">
                <a:solidFill>
                  <a:srgbClr val="FFFF00"/>
                </a:solidFill>
              </a:rPr>
              <a:t>have to wear </a:t>
            </a:r>
            <a:r>
              <a:rPr lang="en-US" sz="2400" i="1" dirty="0">
                <a:solidFill>
                  <a:schemeClr val="bg1"/>
                </a:solidFill>
              </a:rPr>
              <a:t>a uniform when we're working in reception.</a:t>
            </a:r>
            <a:endParaRPr lang="en-US" sz="2400" dirty="0">
              <a:solidFill>
                <a:schemeClr val="bg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i="1" dirty="0">
                <a:solidFill>
                  <a:schemeClr val="bg1"/>
                </a:solidFill>
              </a:rPr>
              <a:t>When do we </a:t>
            </a:r>
            <a:r>
              <a:rPr lang="en-US" sz="2400" i="1" dirty="0">
                <a:solidFill>
                  <a:srgbClr val="FFFF00"/>
                </a:solidFill>
              </a:rPr>
              <a:t>have to hand in</a:t>
            </a:r>
            <a:r>
              <a:rPr lang="en-US" sz="2400" i="1" dirty="0">
                <a:solidFill>
                  <a:schemeClr val="bg1"/>
                </a:solidFill>
              </a:rPr>
              <a:t> our homework?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i="1" dirty="0">
                <a:solidFill>
                  <a:schemeClr val="bg1"/>
                </a:solidFill>
              </a:rPr>
              <a:t>Al </a:t>
            </a:r>
            <a:r>
              <a:rPr lang="en-US" sz="2400" i="1" dirty="0">
                <a:solidFill>
                  <a:srgbClr val="FFFF00"/>
                </a:solidFill>
              </a:rPr>
              <a:t>has to work </a:t>
            </a:r>
            <a:r>
              <a:rPr lang="en-US" sz="2400" i="1" dirty="0">
                <a:solidFill>
                  <a:schemeClr val="bg1"/>
                </a:solidFill>
              </a:rPr>
              <a:t>tomorrow so he can't come.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i="1" dirty="0">
                <a:solidFill>
                  <a:schemeClr val="bg1"/>
                </a:solidFill>
              </a:rPr>
              <a:t>I </a:t>
            </a:r>
            <a:r>
              <a:rPr lang="en-US" sz="2400" i="1" dirty="0">
                <a:solidFill>
                  <a:srgbClr val="FFFF00"/>
                </a:solidFill>
              </a:rPr>
              <a:t>must phone </a:t>
            </a:r>
            <a:r>
              <a:rPr lang="en-US" sz="2400" i="1" dirty="0">
                <a:solidFill>
                  <a:schemeClr val="bg1"/>
                </a:solidFill>
              </a:rPr>
              <a:t>my dad. It's his birthday today.</a:t>
            </a:r>
            <a:endParaRPr lang="en-US" sz="2400" dirty="0">
              <a:solidFill>
                <a:schemeClr val="bg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i="1" dirty="0">
                <a:solidFill>
                  <a:schemeClr val="bg1"/>
                </a:solidFill>
              </a:rPr>
              <a:t>You </a:t>
            </a:r>
            <a:r>
              <a:rPr lang="en-US" sz="2400" i="1" dirty="0">
                <a:solidFill>
                  <a:srgbClr val="FFFF00"/>
                </a:solidFill>
              </a:rPr>
              <a:t>must hand in </a:t>
            </a:r>
            <a:r>
              <a:rPr lang="en-US" sz="2400" i="1" dirty="0">
                <a:solidFill>
                  <a:schemeClr val="bg1"/>
                </a:solidFill>
              </a:rPr>
              <a:t>your homework on Tuesday.</a:t>
            </a:r>
            <a:endParaRPr lang="en-US" sz="2400" dirty="0">
              <a:solidFill>
                <a:schemeClr val="bg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i="1" dirty="0">
                <a:solidFill>
                  <a:schemeClr val="bg1"/>
                </a:solidFill>
              </a:rPr>
              <a:t>Seat belts </a:t>
            </a:r>
            <a:r>
              <a:rPr lang="en-US" sz="2400" i="1" dirty="0">
                <a:solidFill>
                  <a:srgbClr val="FFFF00"/>
                </a:solidFill>
              </a:rPr>
              <a:t>must be worn </a:t>
            </a:r>
            <a:r>
              <a:rPr lang="en-US" sz="2400" i="1" dirty="0">
                <a:solidFill>
                  <a:schemeClr val="bg1"/>
                </a:solidFill>
              </a:rPr>
              <a:t>by all passengers.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i="1" dirty="0">
                <a:solidFill>
                  <a:schemeClr val="bg1"/>
                </a:solidFill>
              </a:rPr>
              <a:t>I </a:t>
            </a:r>
            <a:r>
              <a:rPr lang="en-US" sz="2400" i="1" dirty="0">
                <a:solidFill>
                  <a:srgbClr val="FFFF00"/>
                </a:solidFill>
              </a:rPr>
              <a:t>had to pay</a:t>
            </a:r>
            <a:r>
              <a:rPr lang="en-US" sz="2400" i="1" dirty="0">
                <a:solidFill>
                  <a:schemeClr val="bg1"/>
                </a:solidFill>
              </a:rPr>
              <a:t> £85 to renew my passport last week.</a:t>
            </a:r>
            <a:endParaRPr lang="es-ES" sz="2400" dirty="0">
              <a:solidFill>
                <a:schemeClr val="bg1"/>
              </a:solidFill>
            </a:endParaRPr>
          </a:p>
        </p:txBody>
      </p:sp>
      <p:sp>
        <p:nvSpPr>
          <p:cNvPr id="5" name="4 Rectángulo"/>
          <p:cNvSpPr/>
          <p:nvPr/>
        </p:nvSpPr>
        <p:spPr>
          <a:xfrm rot="16200000">
            <a:off x="6458748" y="2674950"/>
            <a:ext cx="315285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4400" b="1" dirty="0">
                <a:solidFill>
                  <a:srgbClr val="FFC000"/>
                </a:solidFill>
              </a:rPr>
              <a:t>OBLIGATION</a:t>
            </a:r>
          </a:p>
        </p:txBody>
      </p:sp>
      <p:sp>
        <p:nvSpPr>
          <p:cNvPr id="6" name="5 Rectángulo"/>
          <p:cNvSpPr/>
          <p:nvPr/>
        </p:nvSpPr>
        <p:spPr>
          <a:xfrm>
            <a:off x="1331640" y="332656"/>
            <a:ext cx="3902992" cy="76944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>
            <a:spAutoFit/>
          </a:bodyPr>
          <a:lstStyle/>
          <a:p>
            <a:r>
              <a:rPr lang="en-US" sz="4400" b="1" dirty="0">
                <a:solidFill>
                  <a:srgbClr val="FFC000"/>
                </a:solidFill>
              </a:rPr>
              <a:t>HAVE TO-MUST </a:t>
            </a:r>
            <a:endParaRPr lang="es-ES" sz="44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01055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adrícula">
  <a:themeElements>
    <a:clrScheme name="Cuadrícula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Cuadrícula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Cuadrícula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1356</TotalTime>
  <Words>195</Words>
  <Application>Microsoft Office PowerPoint</Application>
  <PresentationFormat>นำเสนอทางหน้าจอ (4:3)</PresentationFormat>
  <Paragraphs>95</Paragraphs>
  <Slides>11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3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11</vt:i4>
      </vt:variant>
    </vt:vector>
  </HeadingPairs>
  <TitlesOfParts>
    <vt:vector size="15" baseType="lpstr">
      <vt:lpstr>Franklin Gothic Medium</vt:lpstr>
      <vt:lpstr>Wingdings</vt:lpstr>
      <vt:lpstr>Wingdings 2</vt:lpstr>
      <vt:lpstr>Cuadrícula</vt:lpstr>
      <vt:lpstr>Modal verbs</vt:lpstr>
      <vt:lpstr>งานนำเสนอ PowerPoint</vt:lpstr>
      <vt:lpstr>Can, Could, Be Able To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Modal verbs</dc:title>
  <dc:creator>dell</dc:creator>
  <cp:lastModifiedBy>keaw glass</cp:lastModifiedBy>
  <cp:revision>19</cp:revision>
  <dcterms:created xsi:type="dcterms:W3CDTF">2020-05-07T00:54:03Z</dcterms:created>
  <dcterms:modified xsi:type="dcterms:W3CDTF">2020-12-05T12:52:12Z</dcterms:modified>
</cp:coreProperties>
</file>