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570F41C-4320-498F-8EEE-B3F1C14D971D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D090729-742A-475B-9B03-6F93F4CBC191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ingersoftware.com/content/grammar-rules/verbs/auxiliary-or-helping-verb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ingersoftware.com/content/grammar-rules/verbs/modal-verb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gendaweb.org/verbs/modals-mixed-2-exercises.html" TargetMode="External"/><Relationship Id="rId4" Type="http://schemas.openxmlformats.org/officeDocument/2006/relationships/hyperlink" Target="https://agendaweb.org/verbs/modals-exercise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6306" y="4365104"/>
            <a:ext cx="6120680" cy="182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A modal verb is a type of </a:t>
            </a:r>
            <a:r>
              <a:rPr lang="en-US" sz="2800" b="1" u="sng" dirty="0">
                <a:solidFill>
                  <a:srgbClr val="FFFF00"/>
                </a:solidFill>
                <a:hlinkClick r:id="rId2" tooltip="Auxiliary Verbs"/>
              </a:rPr>
              <a:t>auxiliary verb</a:t>
            </a:r>
            <a:r>
              <a:rPr lang="en-US" sz="2800" dirty="0"/>
              <a:t> that is used to express: ability, possibility, permission, prohibition or obligation... </a:t>
            </a:r>
            <a:endParaRPr lang="es-ES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6200000">
            <a:off x="4844380" y="2436540"/>
            <a:ext cx="6324600" cy="1828800"/>
          </a:xfrm>
        </p:spPr>
        <p:txBody>
          <a:bodyPr/>
          <a:lstStyle/>
          <a:p>
            <a:pPr algn="ctr"/>
            <a:r>
              <a:rPr lang="en-US" dirty="0"/>
              <a:t>Modal verbs</a:t>
            </a:r>
          </a:p>
        </p:txBody>
      </p:sp>
      <p:pic>
        <p:nvPicPr>
          <p:cNvPr id="1026" name="Picture 2" descr="C:\Users\dell\Desktop\MODALS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06" y="429749"/>
            <a:ext cx="612068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23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200000">
            <a:off x="6294543" y="2930327"/>
            <a:ext cx="3404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solidFill>
                  <a:srgbClr val="FFC000"/>
                </a:solidFill>
              </a:rPr>
              <a:t>PROHIBITION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7544" y="1612562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must not drive</a:t>
            </a:r>
            <a:r>
              <a:rPr lang="en-US" sz="2400" dirty="0">
                <a:solidFill>
                  <a:schemeClr val="bg1"/>
                </a:solidFill>
              </a:rPr>
              <a:t> over the speed limit.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mustn’t leave</a:t>
            </a:r>
            <a:r>
              <a:rPr lang="en-US" sz="2400" dirty="0">
                <a:solidFill>
                  <a:schemeClr val="bg1"/>
                </a:solidFill>
              </a:rPr>
              <a:t> medicines where children can get them.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What does this sign say? Oh, we </a:t>
            </a:r>
            <a:r>
              <a:rPr lang="en-US" sz="2400" i="1" dirty="0">
                <a:solidFill>
                  <a:srgbClr val="FFFF00"/>
                </a:solidFill>
              </a:rPr>
              <a:t>can't park </a:t>
            </a:r>
            <a:r>
              <a:rPr lang="en-US" sz="2400" i="1" dirty="0">
                <a:solidFill>
                  <a:schemeClr val="bg1"/>
                </a:solidFill>
              </a:rPr>
              <a:t>here.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You </a:t>
            </a:r>
            <a:r>
              <a:rPr lang="en-US" sz="2400" i="1" dirty="0">
                <a:solidFill>
                  <a:srgbClr val="FFFF00"/>
                </a:solidFill>
              </a:rPr>
              <a:t>can't take </a:t>
            </a:r>
            <a:r>
              <a:rPr lang="en-US" sz="2400" i="1" dirty="0">
                <a:solidFill>
                  <a:schemeClr val="bg1"/>
                </a:solidFill>
              </a:rPr>
              <a:t>photos in the museum. They're really strict about it.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Sorry, we </a:t>
            </a:r>
            <a:r>
              <a:rPr lang="en-US" sz="2400" i="1" dirty="0">
                <a:solidFill>
                  <a:srgbClr val="FFFF00"/>
                </a:solidFill>
              </a:rPr>
              <a:t>can't sell </a:t>
            </a:r>
            <a:r>
              <a:rPr lang="en-US" sz="2400" i="1" dirty="0">
                <a:solidFill>
                  <a:schemeClr val="bg1"/>
                </a:solidFill>
              </a:rPr>
              <a:t>knives to under-18s.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Visitors </a:t>
            </a:r>
            <a:r>
              <a:rPr lang="en-US" sz="2400" i="1" dirty="0">
                <a:solidFill>
                  <a:srgbClr val="FFFF00"/>
                </a:solidFill>
              </a:rPr>
              <a:t>must not park </a:t>
            </a:r>
            <a:r>
              <a:rPr lang="en-US" sz="2400" i="1" dirty="0">
                <a:solidFill>
                  <a:schemeClr val="bg1"/>
                </a:solidFill>
              </a:rPr>
              <a:t>in the staff car park.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Baggage </a:t>
            </a:r>
            <a:r>
              <a:rPr lang="en-US" sz="2400" i="1" dirty="0">
                <a:solidFill>
                  <a:srgbClr val="FFFF00"/>
                </a:solidFill>
              </a:rPr>
              <a:t>must not be </a:t>
            </a:r>
            <a:r>
              <a:rPr lang="en-US" sz="2400" i="1" dirty="0">
                <a:solidFill>
                  <a:schemeClr val="bg1"/>
                </a:solidFill>
              </a:rPr>
              <a:t>left unattended.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Guests </a:t>
            </a:r>
            <a:r>
              <a:rPr lang="en-US" sz="2400" i="1" dirty="0">
                <a:solidFill>
                  <a:srgbClr val="FFFF00"/>
                </a:solidFill>
              </a:rPr>
              <a:t>must not make </a:t>
            </a:r>
            <a:r>
              <a:rPr lang="en-US" sz="2400" i="1" dirty="0">
                <a:solidFill>
                  <a:schemeClr val="bg1"/>
                </a:solidFill>
              </a:rPr>
              <a:t>noise after 10 p.m.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835696" y="620688"/>
            <a:ext cx="338437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FFC000"/>
                </a:solidFill>
              </a:rPr>
              <a:t>CAN'T-</a:t>
            </a:r>
            <a:r>
              <a:rPr lang="en-US" sz="3200" b="1" dirty="0">
                <a:solidFill>
                  <a:srgbClr val="FFC000"/>
                </a:solidFill>
              </a:rPr>
              <a:t> MUSTN’T</a:t>
            </a:r>
            <a:endParaRPr lang="es-E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47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 rot="16200000">
            <a:off x="5573577" y="2990714"/>
            <a:ext cx="5040560" cy="707007"/>
          </a:xfrm>
        </p:spPr>
        <p:txBody>
          <a:bodyPr>
            <a:noAutofit/>
          </a:bodyPr>
          <a:lstStyle/>
          <a:p>
            <a:r>
              <a:rPr lang="es-ES" sz="5400" b="1" dirty="0">
                <a:solidFill>
                  <a:srgbClr val="FFC000"/>
                </a:solidFill>
              </a:rPr>
              <a:t>MODAL VERBS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39552" y="2924944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/>
                </a:solidFill>
                <a:hlinkClick r:id="rId2"/>
              </a:rPr>
              <a:t>https://www.gingersoftware.com/content/grammar-rules/verbs/modal-verbs/</a:t>
            </a:r>
            <a:endParaRPr lang="es-ES" b="1" dirty="0">
              <a:solidFill>
                <a:schemeClr val="accent1"/>
              </a:solidFill>
            </a:endParaRPr>
          </a:p>
          <a:p>
            <a:pPr algn="ctr"/>
            <a:r>
              <a:rPr lang="es-ES" b="1" dirty="0">
                <a:solidFill>
                  <a:schemeClr val="accent1"/>
                </a:solidFill>
              </a:rPr>
              <a:t>MODALS EXPALNATION</a:t>
            </a:r>
          </a:p>
        </p:txBody>
      </p:sp>
      <p:pic>
        <p:nvPicPr>
          <p:cNvPr id="3074" name="Picture 2" descr="C:\Users\dell\Desktop\io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5940694" cy="309634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5" name="4 Rectángulo"/>
          <p:cNvSpPr/>
          <p:nvPr/>
        </p:nvSpPr>
        <p:spPr>
          <a:xfrm>
            <a:off x="539552" y="4005064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/>
                </a:solidFill>
                <a:hlinkClick r:id="rId4"/>
              </a:rPr>
              <a:t>https://agendaweb.org/verbs/modals-exercises.html</a:t>
            </a:r>
            <a:endParaRPr lang="es-ES" b="1" dirty="0">
              <a:solidFill>
                <a:schemeClr val="accent1"/>
              </a:solidFill>
            </a:endParaRPr>
          </a:p>
          <a:p>
            <a:pPr algn="ctr"/>
            <a:r>
              <a:rPr lang="es-ES" b="1" dirty="0">
                <a:solidFill>
                  <a:schemeClr val="accent1"/>
                </a:solidFill>
              </a:rPr>
              <a:t>MODAL VERBS EXERCISES 1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39552" y="4941168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/>
                </a:solidFill>
                <a:hlinkClick r:id="rId5"/>
              </a:rPr>
              <a:t>https://agendaweb.org/verbs/modals-mixed-2-exercises.html</a:t>
            </a:r>
            <a:endParaRPr lang="es-ES" b="1" dirty="0">
              <a:solidFill>
                <a:schemeClr val="accent1"/>
              </a:solidFill>
            </a:endParaRPr>
          </a:p>
          <a:p>
            <a:pPr algn="ctr"/>
            <a:r>
              <a:rPr lang="es-ES" b="1" dirty="0">
                <a:solidFill>
                  <a:schemeClr val="accent1"/>
                </a:solidFill>
              </a:rPr>
              <a:t>MODAL VERBS EXERCISES 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44008" y="6165304"/>
            <a:ext cx="20882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92D050"/>
                </a:solidFill>
              </a:rPr>
              <a:t>PREPARED BY:</a:t>
            </a:r>
          </a:p>
          <a:p>
            <a:r>
              <a:rPr lang="es-ES" sz="1200" dirty="0">
                <a:solidFill>
                  <a:srgbClr val="92D050"/>
                </a:solidFill>
              </a:rPr>
              <a:t>TEACHER ANTONY VASQUEZ</a:t>
            </a:r>
          </a:p>
        </p:txBody>
      </p:sp>
    </p:spTree>
    <p:extLst>
      <p:ext uri="{BB962C8B-B14F-4D97-AF65-F5344CB8AC3E}">
        <p14:creationId xmlns:p14="http://schemas.microsoft.com/office/powerpoint/2010/main" val="262976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modal-verbs-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5773"/>
            <a:ext cx="6336704" cy="633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83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86342" y="260648"/>
            <a:ext cx="6324600" cy="10081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l"/>
            <a:r>
              <a:rPr lang="en-US" sz="4000" dirty="0">
                <a:solidFill>
                  <a:srgbClr val="FFC000"/>
                </a:solidFill>
              </a:rPr>
              <a:t>Can, Could, Be Able To</a:t>
            </a:r>
            <a:endParaRPr lang="es-ES" sz="4000" dirty="0">
              <a:solidFill>
                <a:srgbClr val="FFC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1340768"/>
            <a:ext cx="61206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Tom </a:t>
            </a:r>
            <a:r>
              <a:rPr lang="en-US" sz="2400" b="1" dirty="0">
                <a:solidFill>
                  <a:srgbClr val="FFFF00"/>
                </a:solidFill>
              </a:rPr>
              <a:t>can write</a:t>
            </a:r>
            <a:r>
              <a:rPr lang="en-US" sz="2400" dirty="0">
                <a:solidFill>
                  <a:schemeClr val="bg1"/>
                </a:solidFill>
              </a:rPr>
              <a:t> poetry very well.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 </a:t>
            </a:r>
            <a:r>
              <a:rPr lang="en-US" sz="2400" b="1" dirty="0">
                <a:solidFill>
                  <a:srgbClr val="FFFF00"/>
                </a:solidFill>
              </a:rPr>
              <a:t>can help</a:t>
            </a:r>
            <a:r>
              <a:rPr lang="en-US" sz="2400" dirty="0">
                <a:solidFill>
                  <a:schemeClr val="bg1"/>
                </a:solidFill>
              </a:rPr>
              <a:t> you with that next week.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Lisa </a:t>
            </a:r>
            <a:r>
              <a:rPr lang="en-US" sz="2400" dirty="0">
                <a:solidFill>
                  <a:srgbClr val="FFFF00"/>
                </a:solidFill>
              </a:rPr>
              <a:t>can’t speak </a:t>
            </a:r>
            <a:r>
              <a:rPr lang="en-US" sz="2400" dirty="0">
                <a:solidFill>
                  <a:schemeClr val="bg1"/>
                </a:solidFill>
              </a:rPr>
              <a:t>French.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Mike </a:t>
            </a:r>
            <a:r>
              <a:rPr lang="en-US" sz="2400" b="1" dirty="0">
                <a:solidFill>
                  <a:srgbClr val="FFFF00"/>
                </a:solidFill>
              </a:rPr>
              <a:t>is able to solve</a:t>
            </a:r>
            <a:r>
              <a:rPr lang="en-US" sz="2400" dirty="0">
                <a:solidFill>
                  <a:schemeClr val="bg1"/>
                </a:solidFill>
              </a:rPr>
              <a:t> complicated math equations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The support team </a:t>
            </a:r>
            <a:r>
              <a:rPr lang="en-US" sz="2400" b="1" dirty="0">
                <a:solidFill>
                  <a:srgbClr val="FFFF00"/>
                </a:solidFill>
              </a:rPr>
              <a:t>will be able to help</a:t>
            </a:r>
            <a:r>
              <a:rPr lang="en-US" sz="2400" dirty="0">
                <a:solidFill>
                  <a:schemeClr val="bg1"/>
                </a:solidFill>
              </a:rPr>
              <a:t> you in about ten minutes.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When I was a child I </a:t>
            </a:r>
            <a:r>
              <a:rPr lang="en-US" sz="2400" b="1" dirty="0">
                <a:solidFill>
                  <a:srgbClr val="FFFF00"/>
                </a:solidFill>
              </a:rPr>
              <a:t>could climb</a:t>
            </a:r>
            <a:r>
              <a:rPr lang="en-US" sz="2400" dirty="0">
                <a:solidFill>
                  <a:schemeClr val="bg1"/>
                </a:solidFill>
              </a:rPr>
              <a:t> trees.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Ten years ago my brother </a:t>
            </a:r>
            <a:r>
              <a:rPr lang="en-US" sz="2400" b="1" dirty="0">
                <a:solidFill>
                  <a:srgbClr val="FFFF00"/>
                </a:solidFill>
              </a:rPr>
              <a:t>couldn’t</a:t>
            </a:r>
            <a:r>
              <a:rPr lang="en-US" sz="2400" dirty="0">
                <a:solidFill>
                  <a:srgbClr val="FFFF00"/>
                </a:solidFill>
              </a:rPr>
              <a:t> play</a:t>
            </a:r>
            <a:r>
              <a:rPr lang="en-US" sz="2400" dirty="0">
                <a:solidFill>
                  <a:schemeClr val="bg1"/>
                </a:solidFill>
              </a:rPr>
              <a:t> the guitar.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 </a:t>
            </a:r>
            <a:r>
              <a:rPr lang="en-US" sz="2400" b="1" dirty="0">
                <a:solidFill>
                  <a:srgbClr val="FFFF00"/>
                </a:solidFill>
              </a:rPr>
              <a:t>wasn’t able to visit</a:t>
            </a:r>
            <a:r>
              <a:rPr lang="en-US" sz="2400" dirty="0">
                <a:solidFill>
                  <a:schemeClr val="bg1"/>
                </a:solidFill>
              </a:rPr>
              <a:t> her in the hospital.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He </a:t>
            </a:r>
            <a:r>
              <a:rPr lang="en-US" sz="2400" b="1" dirty="0">
                <a:solidFill>
                  <a:srgbClr val="FFFF00"/>
                </a:solidFill>
              </a:rPr>
              <a:t>hasn’t been able to get</a:t>
            </a:r>
            <a:r>
              <a:rPr lang="en-US" sz="2400" dirty="0">
                <a:solidFill>
                  <a:schemeClr val="bg1"/>
                </a:solidFill>
              </a:rPr>
              <a:t> in touch with the client yet.</a:t>
            </a:r>
          </a:p>
        </p:txBody>
      </p:sp>
      <p:sp>
        <p:nvSpPr>
          <p:cNvPr id="5" name="4 Rectángulo"/>
          <p:cNvSpPr/>
          <p:nvPr/>
        </p:nvSpPr>
        <p:spPr>
          <a:xfrm rot="16200000">
            <a:off x="6704172" y="2703040"/>
            <a:ext cx="2732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</a:rPr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127881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200000">
            <a:off x="5874387" y="2690871"/>
            <a:ext cx="38990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>
                <a:solidFill>
                  <a:srgbClr val="FFC000"/>
                </a:solidFill>
              </a:rPr>
              <a:t>POSSIBILITY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9552" y="1556792"/>
            <a:ext cx="60486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You </a:t>
            </a:r>
            <a:r>
              <a:rPr lang="en-US" sz="2800" dirty="0">
                <a:solidFill>
                  <a:srgbClr val="FFFF00"/>
                </a:solidFill>
              </a:rPr>
              <a:t>can catch</a:t>
            </a:r>
            <a:r>
              <a:rPr lang="en-US" sz="2800" dirty="0">
                <a:solidFill>
                  <a:schemeClr val="bg1"/>
                </a:solidFill>
              </a:rPr>
              <a:t> that train at 10:43.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He </a:t>
            </a:r>
            <a:r>
              <a:rPr lang="en-US" sz="2800" dirty="0">
                <a:solidFill>
                  <a:srgbClr val="FFFF00"/>
                </a:solidFill>
              </a:rPr>
              <a:t>can’t see</a:t>
            </a:r>
            <a:r>
              <a:rPr lang="en-US" sz="2800" dirty="0">
                <a:solidFill>
                  <a:schemeClr val="bg1"/>
                </a:solidFill>
              </a:rPr>
              <a:t> you right now. He’s in surgery.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 </a:t>
            </a:r>
            <a:r>
              <a:rPr lang="en-US" sz="2800" b="1" dirty="0">
                <a:solidFill>
                  <a:srgbClr val="FFFF00"/>
                </a:solidFill>
              </a:rPr>
              <a:t>could fly</a:t>
            </a:r>
            <a:r>
              <a:rPr lang="en-US" sz="2800" dirty="0">
                <a:solidFill>
                  <a:schemeClr val="bg1"/>
                </a:solidFill>
              </a:rPr>
              <a:t> via Amsterdam if I leave the day before.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>
                <a:solidFill>
                  <a:schemeClr val="bg1"/>
                </a:solidFill>
              </a:rPr>
              <a:t>It </a:t>
            </a:r>
            <a:r>
              <a:rPr lang="en-US" sz="2800" b="1" i="1" dirty="0">
                <a:solidFill>
                  <a:srgbClr val="FFFF00"/>
                </a:solidFill>
              </a:rPr>
              <a:t>could</a:t>
            </a:r>
            <a:r>
              <a:rPr lang="en-US" sz="2800" i="1" dirty="0">
                <a:solidFill>
                  <a:srgbClr val="FFFF00"/>
                </a:solidFill>
              </a:rPr>
              <a:t> rain</a:t>
            </a:r>
            <a:r>
              <a:rPr lang="en-US" sz="2800" i="1" dirty="0">
                <a:solidFill>
                  <a:schemeClr val="bg1"/>
                </a:solidFill>
              </a:rPr>
              <a:t> this afternoon.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>
                <a:solidFill>
                  <a:schemeClr val="bg1"/>
                </a:solidFill>
              </a:rPr>
              <a:t>This </a:t>
            </a:r>
            <a:r>
              <a:rPr lang="en-US" sz="2800" b="1" i="1" dirty="0">
                <a:solidFill>
                  <a:srgbClr val="FFFF00"/>
                </a:solidFill>
              </a:rPr>
              <a:t>can’t</a:t>
            </a:r>
            <a:r>
              <a:rPr lang="en-US" sz="2800" i="1" dirty="0">
                <a:solidFill>
                  <a:srgbClr val="FFFF00"/>
                </a:solidFill>
              </a:rPr>
              <a:t> be</a:t>
            </a:r>
            <a:r>
              <a:rPr lang="en-US" sz="2800" i="1" dirty="0">
                <a:solidFill>
                  <a:schemeClr val="bg1"/>
                </a:solidFill>
              </a:rPr>
              <a:t> true.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>
                <a:solidFill>
                  <a:schemeClr val="bg1"/>
                </a:solidFill>
              </a:rPr>
              <a:t>We </a:t>
            </a:r>
            <a:r>
              <a:rPr lang="en-US" sz="2800" b="1" i="1" dirty="0">
                <a:solidFill>
                  <a:srgbClr val="FFFF00"/>
                </a:solidFill>
              </a:rPr>
              <a:t>could</a:t>
            </a:r>
            <a:r>
              <a:rPr lang="en-US" sz="2800" i="1" dirty="0">
                <a:solidFill>
                  <a:srgbClr val="FFFF00"/>
                </a:solidFill>
              </a:rPr>
              <a:t> get </a:t>
            </a:r>
            <a:r>
              <a:rPr lang="en-US" sz="2800" i="1" dirty="0">
                <a:solidFill>
                  <a:schemeClr val="bg1"/>
                </a:solidFill>
              </a:rPr>
              <a:t>there in time if you were driving a bit faster.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Our company </a:t>
            </a:r>
            <a:r>
              <a:rPr lang="en-US" sz="2800" b="1" dirty="0">
                <a:solidFill>
                  <a:srgbClr val="FFFF00"/>
                </a:solidFill>
              </a:rPr>
              <a:t>might get</a:t>
            </a:r>
            <a:r>
              <a:rPr lang="en-US" sz="2800" dirty="0">
                <a:solidFill>
                  <a:schemeClr val="bg1"/>
                </a:solidFill>
              </a:rPr>
              <a:t> the order if the client agrees to the price.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83568" y="563013"/>
            <a:ext cx="568863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CAN-MAY- COULD-MIGHT</a:t>
            </a:r>
            <a:endParaRPr lang="es-E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29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200000">
            <a:off x="5724509" y="2457766"/>
            <a:ext cx="44534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b="1" dirty="0">
                <a:solidFill>
                  <a:srgbClr val="FFC000"/>
                </a:solidFill>
              </a:rPr>
              <a:t>PERMISSION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65921" y="1628800"/>
            <a:ext cx="6525184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2800" b="1" dirty="0">
                <a:solidFill>
                  <a:srgbClr val="FFFF00"/>
                </a:solidFill>
              </a:rPr>
              <a:t>Can</a:t>
            </a:r>
            <a:r>
              <a:rPr lang="en-US" sz="2800" dirty="0">
                <a:solidFill>
                  <a:schemeClr val="bg1"/>
                </a:solidFill>
              </a:rPr>
              <a:t> you </a:t>
            </a:r>
            <a:r>
              <a:rPr lang="en-US" sz="2800" b="1" dirty="0">
                <a:solidFill>
                  <a:srgbClr val="FFFF00"/>
                </a:solidFill>
              </a:rPr>
              <a:t>lend</a:t>
            </a:r>
            <a:r>
              <a:rPr lang="en-US" sz="2800" dirty="0">
                <a:solidFill>
                  <a:schemeClr val="bg1"/>
                </a:solidFill>
              </a:rPr>
              <a:t> me ten dollars , please?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You </a:t>
            </a:r>
            <a:r>
              <a:rPr lang="en-US" sz="2800" b="1" dirty="0">
                <a:solidFill>
                  <a:srgbClr val="FFFF00"/>
                </a:solidFill>
              </a:rPr>
              <a:t>can borrow</a:t>
            </a:r>
            <a:r>
              <a:rPr lang="en-US" sz="2800" dirty="0">
                <a:solidFill>
                  <a:schemeClr val="bg1"/>
                </a:solidFill>
              </a:rPr>
              <a:t> my car.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2800" b="1" dirty="0">
                <a:solidFill>
                  <a:srgbClr val="FFFF00"/>
                </a:solidFill>
              </a:rPr>
              <a:t>Could</a:t>
            </a:r>
            <a:r>
              <a:rPr lang="en-US" sz="2800" dirty="0">
                <a:solidFill>
                  <a:schemeClr val="bg1"/>
                </a:solidFill>
              </a:rPr>
              <a:t> I </a:t>
            </a:r>
            <a:r>
              <a:rPr lang="en-US" sz="2800" b="1" dirty="0">
                <a:solidFill>
                  <a:srgbClr val="FFFF00"/>
                </a:solidFill>
              </a:rPr>
              <a:t>have</a:t>
            </a:r>
            <a:r>
              <a:rPr lang="en-US" sz="2800" dirty="0">
                <a:solidFill>
                  <a:schemeClr val="bg1"/>
                </a:solidFill>
              </a:rPr>
              <a:t> your number, please?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2800" b="1" dirty="0">
                <a:solidFill>
                  <a:srgbClr val="FFFF00"/>
                </a:solidFill>
              </a:rPr>
              <a:t>Could</a:t>
            </a:r>
            <a:r>
              <a:rPr lang="en-US" sz="2800" dirty="0">
                <a:solidFill>
                  <a:schemeClr val="bg1"/>
                </a:solidFill>
              </a:rPr>
              <a:t> I </a:t>
            </a:r>
            <a:r>
              <a:rPr lang="en-US" sz="2800" b="1" dirty="0">
                <a:solidFill>
                  <a:srgbClr val="FFFF00"/>
                </a:solidFill>
              </a:rPr>
              <a:t>talk</a:t>
            </a:r>
            <a:r>
              <a:rPr lang="en-US" sz="2800" dirty="0">
                <a:solidFill>
                  <a:schemeClr val="bg1"/>
                </a:solidFill>
              </a:rPr>
              <a:t>  to your supervisor, please?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800" b="1" i="1" dirty="0">
                <a:solidFill>
                  <a:srgbClr val="FFFF00"/>
                </a:solidFill>
              </a:rPr>
              <a:t>Could</a:t>
            </a:r>
            <a:r>
              <a:rPr lang="en-US" sz="2800" i="1" dirty="0">
                <a:solidFill>
                  <a:schemeClr val="bg1"/>
                </a:solidFill>
              </a:rPr>
              <a:t> I </a:t>
            </a:r>
            <a:r>
              <a:rPr lang="en-US" sz="2800" i="1" dirty="0">
                <a:solidFill>
                  <a:srgbClr val="FFFF00"/>
                </a:solidFill>
              </a:rPr>
              <a:t>use</a:t>
            </a:r>
            <a:r>
              <a:rPr lang="en-US" sz="2800" i="1" dirty="0">
                <a:solidFill>
                  <a:schemeClr val="bg1"/>
                </a:solidFill>
              </a:rPr>
              <a:t> your phone</a:t>
            </a:r>
            <a:r>
              <a:rPr lang="en-US" sz="2800" dirty="0">
                <a:solidFill>
                  <a:schemeClr val="bg1"/>
                </a:solidFill>
              </a:rPr>
              <a:t> , please</a:t>
            </a:r>
            <a:r>
              <a:rPr lang="en-US" sz="2800" i="1" dirty="0">
                <a:solidFill>
                  <a:schemeClr val="bg1"/>
                </a:solidFill>
              </a:rPr>
              <a:t>?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800" b="1" i="1" dirty="0">
                <a:solidFill>
                  <a:srgbClr val="FFFF00"/>
                </a:solidFill>
              </a:rPr>
              <a:t>May</a:t>
            </a:r>
            <a:r>
              <a:rPr lang="en-US" sz="2800" i="1" dirty="0">
                <a:solidFill>
                  <a:schemeClr val="bg1"/>
                </a:solidFill>
              </a:rPr>
              <a:t> I </a:t>
            </a:r>
            <a:r>
              <a:rPr lang="en-US" sz="2800" i="1" dirty="0">
                <a:solidFill>
                  <a:srgbClr val="FFFF00"/>
                </a:solidFill>
              </a:rPr>
              <a:t>use</a:t>
            </a:r>
            <a:r>
              <a:rPr lang="en-US" sz="2800" i="1" dirty="0">
                <a:solidFill>
                  <a:schemeClr val="bg1"/>
                </a:solidFill>
              </a:rPr>
              <a:t> your phone</a:t>
            </a:r>
            <a:r>
              <a:rPr lang="en-US" sz="2800" dirty="0">
                <a:solidFill>
                  <a:schemeClr val="bg1"/>
                </a:solidFill>
              </a:rPr>
              <a:t> , please</a:t>
            </a:r>
            <a:r>
              <a:rPr lang="en-US" sz="2800" i="1" dirty="0">
                <a:solidFill>
                  <a:schemeClr val="bg1"/>
                </a:solidFill>
              </a:rPr>
              <a:t>?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800" i="1" dirty="0">
                <a:solidFill>
                  <a:schemeClr val="bg1"/>
                </a:solidFill>
              </a:rPr>
              <a:t>Excuse me; </a:t>
            </a:r>
            <a:r>
              <a:rPr lang="en-US" sz="2800" b="1" i="1" dirty="0">
                <a:solidFill>
                  <a:srgbClr val="FFFF00"/>
                </a:solidFill>
              </a:rPr>
              <a:t>could</a:t>
            </a:r>
            <a:r>
              <a:rPr lang="en-US" sz="2800" b="1" i="1" dirty="0">
                <a:solidFill>
                  <a:schemeClr val="bg1"/>
                </a:solidFill>
              </a:rPr>
              <a:t> I</a:t>
            </a:r>
            <a:r>
              <a:rPr lang="en-US" sz="2800" i="1" dirty="0">
                <a:solidFill>
                  <a:schemeClr val="bg1"/>
                </a:solidFill>
              </a:rPr>
              <a:t> </a:t>
            </a:r>
            <a:r>
              <a:rPr lang="en-US" sz="2800" i="1" dirty="0">
                <a:solidFill>
                  <a:srgbClr val="FFFF00"/>
                </a:solidFill>
              </a:rPr>
              <a:t>sit</a:t>
            </a:r>
            <a:r>
              <a:rPr lang="en-US" sz="2800" i="1" dirty="0">
                <a:solidFill>
                  <a:schemeClr val="bg1"/>
                </a:solidFill>
              </a:rPr>
              <a:t> here, please?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99592" y="476672"/>
            <a:ext cx="5256584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C000"/>
                </a:solidFill>
              </a:rPr>
              <a:t>CAN-COULD-MAY</a:t>
            </a:r>
            <a:endParaRPr lang="es-ES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200000">
            <a:off x="5953271" y="2875795"/>
            <a:ext cx="40671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>
                <a:solidFill>
                  <a:srgbClr val="FFC000"/>
                </a:solidFill>
              </a:rPr>
              <a:t>SUGGESTION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7544" y="1369799"/>
            <a:ext cx="604867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could take</a:t>
            </a:r>
            <a:r>
              <a:rPr lang="en-US" sz="2400" dirty="0">
                <a:solidFill>
                  <a:schemeClr val="bg1"/>
                </a:solidFill>
              </a:rPr>
              <a:t>  the tour of the castle tomorrow.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“You </a:t>
            </a:r>
            <a:r>
              <a:rPr lang="en-US" sz="2400" dirty="0">
                <a:solidFill>
                  <a:srgbClr val="FFFF00"/>
                </a:solidFill>
              </a:rPr>
              <a:t>should try</a:t>
            </a:r>
            <a:r>
              <a:rPr lang="en-US" sz="2400" dirty="0">
                <a:solidFill>
                  <a:schemeClr val="bg1"/>
                </a:solidFill>
              </a:rPr>
              <a:t> to practice English.”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“You </a:t>
            </a:r>
            <a:r>
              <a:rPr lang="en-US" sz="2400" dirty="0">
                <a:solidFill>
                  <a:srgbClr val="FFFF00"/>
                </a:solidFill>
              </a:rPr>
              <a:t>shouldn’t translate</a:t>
            </a:r>
            <a:r>
              <a:rPr lang="en-US" sz="2400" dirty="0">
                <a:solidFill>
                  <a:schemeClr val="bg1"/>
                </a:solidFill>
              </a:rPr>
              <a:t> too much.”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“You </a:t>
            </a:r>
            <a:r>
              <a:rPr lang="en-US" sz="2400" dirty="0">
                <a:solidFill>
                  <a:srgbClr val="FFFF00"/>
                </a:solidFill>
              </a:rPr>
              <a:t>ought to read </a:t>
            </a:r>
            <a:r>
              <a:rPr lang="en-US" sz="2400" dirty="0">
                <a:solidFill>
                  <a:schemeClr val="bg1"/>
                </a:solidFill>
              </a:rPr>
              <a:t>more.” (</a:t>
            </a:r>
            <a:r>
              <a:rPr lang="en-US" sz="2400" dirty="0">
                <a:solidFill>
                  <a:schemeClr val="accent1"/>
                </a:solidFill>
              </a:rPr>
              <a:t>SHOULD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may </a:t>
            </a:r>
            <a:r>
              <a:rPr lang="en-US" sz="2400" b="1" dirty="0">
                <a:solidFill>
                  <a:schemeClr val="bg1"/>
                </a:solidFill>
              </a:rPr>
              <a:t>as well </a:t>
            </a:r>
            <a:r>
              <a:rPr lang="en-US" sz="2400" b="1" dirty="0">
                <a:solidFill>
                  <a:srgbClr val="FFFF00"/>
                </a:solidFill>
              </a:rPr>
              <a:t>come</a:t>
            </a:r>
            <a:r>
              <a:rPr lang="en-US" sz="2400" dirty="0">
                <a:solidFill>
                  <a:schemeClr val="bg1"/>
                </a:solidFill>
              </a:rPr>
              <a:t> inside. John will be home soon.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We </a:t>
            </a:r>
            <a:r>
              <a:rPr lang="en-US" sz="2400" b="1" dirty="0">
                <a:solidFill>
                  <a:srgbClr val="FFFF00"/>
                </a:solidFill>
              </a:rPr>
              <a:t>might </a:t>
            </a:r>
            <a:r>
              <a:rPr lang="en-US" sz="2400" b="1" dirty="0">
                <a:solidFill>
                  <a:schemeClr val="bg1"/>
                </a:solidFill>
              </a:rPr>
              <a:t>as well </a:t>
            </a:r>
            <a:r>
              <a:rPr lang="en-US" sz="2400" b="1" dirty="0">
                <a:solidFill>
                  <a:srgbClr val="FFFF00"/>
                </a:solidFill>
              </a:rPr>
              <a:t>take</a:t>
            </a:r>
            <a:r>
              <a:rPr lang="en-US" sz="2400" dirty="0">
                <a:solidFill>
                  <a:schemeClr val="bg1"/>
                </a:solidFill>
              </a:rPr>
              <a:t> Friday off. There’s no work to be done anyway.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might like </a:t>
            </a:r>
            <a:r>
              <a:rPr lang="en-US" sz="2400" b="1" dirty="0">
                <a:solidFill>
                  <a:schemeClr val="bg1"/>
                </a:solidFill>
              </a:rPr>
              <a:t>to try</a:t>
            </a:r>
            <a:r>
              <a:rPr lang="en-US" sz="2400" dirty="0">
                <a:solidFill>
                  <a:schemeClr val="bg1"/>
                </a:solidFill>
              </a:rPr>
              <a:t> the salmon fillet. It’s our special today.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Shall</a:t>
            </a:r>
            <a:r>
              <a:rPr lang="en-US" sz="2400" dirty="0">
                <a:solidFill>
                  <a:srgbClr val="FFFF00"/>
                </a:solidFill>
              </a:rPr>
              <a:t> we </a:t>
            </a:r>
            <a:r>
              <a:rPr lang="en-US" sz="2400" b="1" dirty="0">
                <a:solidFill>
                  <a:srgbClr val="FFFF00"/>
                </a:solidFill>
              </a:rPr>
              <a:t>go</a:t>
            </a:r>
            <a:r>
              <a:rPr lang="en-US" sz="2400" dirty="0">
                <a:solidFill>
                  <a:schemeClr val="bg1"/>
                </a:solidFill>
              </a:rPr>
              <a:t> for a walk?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ought to have</a:t>
            </a:r>
            <a:r>
              <a:rPr lang="en-US" sz="2400" dirty="0">
                <a:solidFill>
                  <a:schemeClr val="bg1"/>
                </a:solidFill>
              </a:rPr>
              <a:t> your car serviced before the winter.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83568" y="385144"/>
            <a:ext cx="5544616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</a:rPr>
              <a:t>SHOULD-COULD-OUGHT TO-</a:t>
            </a:r>
          </a:p>
          <a:p>
            <a:pPr algn="ctr"/>
            <a:r>
              <a:rPr lang="en-US" sz="3200" b="1" dirty="0">
                <a:solidFill>
                  <a:srgbClr val="FFC000"/>
                </a:solidFill>
              </a:rPr>
              <a:t>MIGHT-SHALL WE-MAY</a:t>
            </a:r>
            <a:endParaRPr lang="es-E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8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268760"/>
            <a:ext cx="63367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Could</a:t>
            </a:r>
            <a:r>
              <a:rPr lang="en-US" sz="2400" i="1" dirty="0">
                <a:solidFill>
                  <a:schemeClr val="bg1"/>
                </a:solidFill>
              </a:rPr>
              <a:t> you just sit down and listen!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Could</a:t>
            </a:r>
            <a:r>
              <a:rPr lang="en-US" sz="2400" i="1" dirty="0">
                <a:solidFill>
                  <a:srgbClr val="FFC000"/>
                </a:solidFill>
              </a:rPr>
              <a:t> </a:t>
            </a:r>
            <a:r>
              <a:rPr lang="en-US" sz="2400" i="1" dirty="0">
                <a:solidFill>
                  <a:schemeClr val="bg1"/>
                </a:solidFill>
              </a:rPr>
              <a:t>you call back later</a:t>
            </a:r>
            <a:r>
              <a:rPr lang="en-US" sz="2400" dirty="0">
                <a:solidFill>
                  <a:schemeClr val="bg1"/>
                </a:solidFill>
              </a:rPr>
              <a:t>, please</a:t>
            </a:r>
            <a:r>
              <a:rPr lang="en-US" sz="2400" i="1" dirty="0">
                <a:solidFill>
                  <a:schemeClr val="bg1"/>
                </a:solidFill>
              </a:rPr>
              <a:t>? 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Could</a:t>
            </a:r>
            <a:r>
              <a:rPr lang="en-US" sz="2400" b="1" i="1" dirty="0">
                <a:solidFill>
                  <a:schemeClr val="bg1"/>
                </a:solidFill>
              </a:rPr>
              <a:t> I</a:t>
            </a:r>
            <a:r>
              <a:rPr lang="en-US" sz="2400" i="1" dirty="0">
                <a:solidFill>
                  <a:schemeClr val="bg1"/>
                </a:solidFill>
              </a:rPr>
              <a:t> have your attention, sir? 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May</a:t>
            </a:r>
            <a:r>
              <a:rPr lang="en-US" sz="2400" b="1" i="1" dirty="0">
                <a:solidFill>
                  <a:srgbClr val="FFC000"/>
                </a:solidFill>
              </a:rPr>
              <a:t> </a:t>
            </a:r>
            <a:r>
              <a:rPr lang="en-US" sz="2400" b="1" i="1" dirty="0">
                <a:solidFill>
                  <a:schemeClr val="bg1"/>
                </a:solidFill>
              </a:rPr>
              <a:t>I</a:t>
            </a:r>
            <a:r>
              <a:rPr lang="en-US" sz="2400" i="1" dirty="0">
                <a:solidFill>
                  <a:schemeClr val="bg1"/>
                </a:solidFill>
              </a:rPr>
              <a:t> make an appointment for Tuesday?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May</a:t>
            </a:r>
            <a:r>
              <a:rPr lang="en-US" sz="2400" b="1" i="1" dirty="0">
                <a:solidFill>
                  <a:schemeClr val="bg1"/>
                </a:solidFill>
              </a:rPr>
              <a:t> I</a:t>
            </a:r>
            <a:r>
              <a:rPr lang="en-US" sz="2400" i="1" dirty="0">
                <a:solidFill>
                  <a:schemeClr val="bg1"/>
                </a:solidFill>
              </a:rPr>
              <a:t> begin? 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May</a:t>
            </a:r>
            <a:r>
              <a:rPr lang="en-US" sz="2400" b="1" i="1" dirty="0">
                <a:solidFill>
                  <a:schemeClr val="bg1"/>
                </a:solidFill>
              </a:rPr>
              <a:t> I</a:t>
            </a:r>
            <a:r>
              <a:rPr lang="en-US" sz="2400" i="1" dirty="0">
                <a:solidFill>
                  <a:schemeClr val="bg1"/>
                </a:solidFill>
              </a:rPr>
              <a:t> have a glass of water, please?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marL="457200" indent="-4572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Could</a:t>
            </a:r>
            <a:r>
              <a:rPr lang="en-US" sz="2400" b="1" i="1" dirty="0">
                <a:solidFill>
                  <a:srgbClr val="FFC000"/>
                </a:solidFill>
              </a:rPr>
              <a:t> </a:t>
            </a:r>
            <a:r>
              <a:rPr lang="en-US" sz="2400" b="1" i="1" dirty="0">
                <a:solidFill>
                  <a:schemeClr val="bg1"/>
                </a:solidFill>
              </a:rPr>
              <a:t>you</a:t>
            </a:r>
            <a:r>
              <a:rPr lang="en-US" sz="2400" i="1" dirty="0">
                <a:solidFill>
                  <a:schemeClr val="bg1"/>
                </a:solidFill>
              </a:rPr>
              <a:t> tell me the way to the town center, please? </a:t>
            </a:r>
          </a:p>
          <a:p>
            <a:pPr marL="571500" indent="-5715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Can</a:t>
            </a:r>
            <a:r>
              <a:rPr lang="en-US" sz="2400" i="1" dirty="0">
                <a:solidFill>
                  <a:schemeClr val="bg1"/>
                </a:solidFill>
              </a:rPr>
              <a:t> you call back later, please? </a:t>
            </a:r>
          </a:p>
          <a:p>
            <a:pPr marL="571500" indent="-5715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Can</a:t>
            </a:r>
            <a:r>
              <a:rPr lang="en-US" sz="2400" b="1" i="1" dirty="0">
                <a:solidFill>
                  <a:schemeClr val="bg1"/>
                </a:solidFill>
              </a:rPr>
              <a:t> I</a:t>
            </a:r>
            <a:r>
              <a:rPr lang="en-US" sz="2400" i="1" dirty="0">
                <a:solidFill>
                  <a:schemeClr val="bg1"/>
                </a:solidFill>
              </a:rPr>
              <a:t> borrow your pen, please? </a:t>
            </a:r>
          </a:p>
          <a:p>
            <a:pPr marL="571500" indent="-571500">
              <a:buClr>
                <a:schemeClr val="bg1"/>
              </a:buClr>
              <a:buFont typeface="+mj-lt"/>
              <a:buAutoNum type="arabicPeriod"/>
            </a:pPr>
            <a:r>
              <a:rPr lang="en-US" sz="2400" b="1" i="1" dirty="0">
                <a:solidFill>
                  <a:srgbClr val="FFFF00"/>
                </a:solidFill>
              </a:rPr>
              <a:t>Can</a:t>
            </a:r>
            <a:r>
              <a:rPr lang="en-US" sz="2400" b="1" i="1" dirty="0">
                <a:solidFill>
                  <a:schemeClr val="bg1"/>
                </a:solidFill>
              </a:rPr>
              <a:t> I</a:t>
            </a:r>
            <a:r>
              <a:rPr lang="en-US" sz="2400" i="1" dirty="0">
                <a:solidFill>
                  <a:schemeClr val="bg1"/>
                </a:solidFill>
              </a:rPr>
              <a:t> use your bathroom, please? </a:t>
            </a:r>
          </a:p>
          <a:p>
            <a:pPr marL="571500" indent="-571500">
              <a:buClr>
                <a:schemeClr val="bg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Will</a:t>
            </a:r>
            <a:r>
              <a:rPr lang="en-US" sz="2400" dirty="0">
                <a:solidFill>
                  <a:srgbClr val="FFC000"/>
                </a:solidFill>
              </a:rPr>
              <a:t> </a:t>
            </a:r>
            <a:r>
              <a:rPr lang="en-US" sz="2400" dirty="0">
                <a:solidFill>
                  <a:schemeClr val="bg1"/>
                </a:solidFill>
              </a:rPr>
              <a:t>you please </a:t>
            </a:r>
            <a:r>
              <a:rPr lang="en-US" sz="2400" b="1" dirty="0">
                <a:solidFill>
                  <a:schemeClr val="bg1"/>
                </a:solidFill>
              </a:rPr>
              <a:t>take</a:t>
            </a:r>
            <a:r>
              <a:rPr lang="en-US" sz="2400" dirty="0">
                <a:solidFill>
                  <a:schemeClr val="bg1"/>
                </a:solidFill>
              </a:rPr>
              <a:t> the trash out?</a:t>
            </a:r>
          </a:p>
          <a:p>
            <a:pPr marL="571500" indent="-571500">
              <a:buClr>
                <a:schemeClr val="bg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Would</a:t>
            </a:r>
            <a:r>
              <a:rPr lang="en-US" sz="2400" dirty="0">
                <a:solidFill>
                  <a:srgbClr val="FFC000"/>
                </a:solidFill>
              </a:rPr>
              <a:t> </a:t>
            </a: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chemeClr val="bg1"/>
                </a:solidFill>
              </a:rPr>
              <a:t>mind</a:t>
            </a:r>
            <a:r>
              <a:rPr lang="en-US" sz="2400" dirty="0">
                <a:solidFill>
                  <a:schemeClr val="bg1"/>
                </a:solidFill>
              </a:rPr>
              <a:t> if I sit here?</a:t>
            </a:r>
          </a:p>
        </p:txBody>
      </p:sp>
      <p:sp>
        <p:nvSpPr>
          <p:cNvPr id="5" name="4 Rectángulo"/>
          <p:cNvSpPr/>
          <p:nvPr/>
        </p:nvSpPr>
        <p:spPr>
          <a:xfrm rot="16200000">
            <a:off x="6173574" y="2736506"/>
            <a:ext cx="32720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b="1" dirty="0">
                <a:solidFill>
                  <a:srgbClr val="FFC000"/>
                </a:solidFill>
              </a:rPr>
              <a:t>REQUEST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15354" y="332656"/>
            <a:ext cx="560903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C000"/>
                </a:solidFill>
              </a:rPr>
              <a:t>COULD-MAY-CAN-WILL-WOULD</a:t>
            </a:r>
            <a:r>
              <a:rPr lang="en-US" sz="3200" i="1" dirty="0">
                <a:solidFill>
                  <a:srgbClr val="FFC000"/>
                </a:solidFill>
              </a:rPr>
              <a:t> </a:t>
            </a:r>
            <a:endParaRPr lang="es-E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2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200000">
            <a:off x="6065851" y="2793432"/>
            <a:ext cx="36698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>
                <a:solidFill>
                  <a:srgbClr val="FFC000"/>
                </a:solidFill>
              </a:rPr>
              <a:t>NECESSITY 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1124744"/>
            <a:ext cx="66247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must have</a:t>
            </a:r>
            <a:r>
              <a:rPr lang="en-US" sz="2400" dirty="0">
                <a:solidFill>
                  <a:schemeClr val="bg1"/>
                </a:solidFill>
              </a:rPr>
              <a:t> a passport to cross the border.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Elisabeth </a:t>
            </a:r>
            <a:r>
              <a:rPr lang="en-US" sz="2400" b="1" dirty="0">
                <a:solidFill>
                  <a:srgbClr val="FFFF00"/>
                </a:solidFill>
              </a:rPr>
              <a:t>has to apply</a:t>
            </a:r>
            <a:r>
              <a:rPr lang="en-US" sz="2400" dirty="0">
                <a:solidFill>
                  <a:schemeClr val="bg1"/>
                </a:solidFill>
              </a:rPr>
              <a:t> for her visa by March 10th.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 </a:t>
            </a:r>
            <a:r>
              <a:rPr lang="en-US" sz="2400" b="1" dirty="0">
                <a:solidFill>
                  <a:srgbClr val="FFFF00"/>
                </a:solidFill>
              </a:rPr>
              <a:t>need to drop </a:t>
            </a:r>
            <a:r>
              <a:rPr lang="en-US" sz="2400" b="1" dirty="0">
                <a:solidFill>
                  <a:schemeClr val="bg1"/>
                </a:solidFill>
              </a:rPr>
              <a:t>by</a:t>
            </a:r>
            <a:r>
              <a:rPr lang="en-US" sz="2400" dirty="0">
                <a:solidFill>
                  <a:schemeClr val="bg1"/>
                </a:solidFill>
              </a:rPr>
              <a:t> his room to pick up a book.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 </a:t>
            </a:r>
            <a:r>
              <a:rPr lang="en-US" sz="2400" b="1" dirty="0">
                <a:solidFill>
                  <a:srgbClr val="FFFF00"/>
                </a:solidFill>
              </a:rPr>
              <a:t>had to work</a:t>
            </a:r>
            <a:r>
              <a:rPr lang="en-US" sz="2400" dirty="0">
                <a:solidFill>
                  <a:schemeClr val="bg1"/>
                </a:solidFill>
              </a:rPr>
              <a:t> late last night.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 </a:t>
            </a:r>
            <a:r>
              <a:rPr lang="en-US" sz="2400" b="1" dirty="0">
                <a:solidFill>
                  <a:srgbClr val="FFFF00"/>
                </a:solidFill>
              </a:rPr>
              <a:t>needed to drink</a:t>
            </a:r>
            <a:r>
              <a:rPr lang="en-US" sz="2400" dirty="0">
                <a:solidFill>
                  <a:schemeClr val="bg1"/>
                </a:solidFill>
              </a:rPr>
              <a:t> a few cups of coffee in order to stay awake.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don’t have to park</a:t>
            </a:r>
            <a:r>
              <a:rPr lang="en-US" sz="2400" dirty="0">
                <a:solidFill>
                  <a:schemeClr val="bg1"/>
                </a:solidFill>
              </a:rPr>
              <a:t> the car. The hotel valet will do it for you.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Tim </a:t>
            </a:r>
            <a:r>
              <a:rPr lang="en-US" sz="2400" b="1" dirty="0">
                <a:solidFill>
                  <a:srgbClr val="FFFF00"/>
                </a:solidFill>
              </a:rPr>
              <a:t>doesn’t have to go</a:t>
            </a:r>
            <a:r>
              <a:rPr lang="en-US" sz="2400" dirty="0">
                <a:solidFill>
                  <a:schemeClr val="bg1"/>
                </a:solidFill>
              </a:rPr>
              <a:t> to school today. It’s a holiday.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didn’t have to shout</a:t>
            </a:r>
            <a:r>
              <a:rPr lang="en-US" sz="2400" dirty="0">
                <a:solidFill>
                  <a:schemeClr val="bg1"/>
                </a:solidFill>
              </a:rPr>
              <a:t>. Everyone could hear you.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You </a:t>
            </a:r>
            <a:r>
              <a:rPr lang="en-US" sz="2400" b="1" dirty="0">
                <a:solidFill>
                  <a:srgbClr val="FFFF00"/>
                </a:solidFill>
              </a:rPr>
              <a:t>needn’t worry</a:t>
            </a:r>
            <a:r>
              <a:rPr lang="en-US" sz="2400" dirty="0">
                <a:solidFill>
                  <a:schemeClr val="bg1"/>
                </a:solidFill>
              </a:rPr>
              <a:t> about me. I’ll be fine.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99592" y="476672"/>
            <a:ext cx="518457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</a:rPr>
              <a:t>MUST-HAVE TO-NEED TO </a:t>
            </a:r>
            <a:endParaRPr lang="es-E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9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268760"/>
            <a:ext cx="63367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We </a:t>
            </a:r>
            <a:r>
              <a:rPr lang="en-US" sz="2400" i="1" dirty="0">
                <a:solidFill>
                  <a:srgbClr val="FFFF00"/>
                </a:solidFill>
              </a:rPr>
              <a:t>have to wear </a:t>
            </a:r>
            <a:r>
              <a:rPr lang="en-US" sz="2400" i="1" dirty="0">
                <a:solidFill>
                  <a:schemeClr val="bg1"/>
                </a:solidFill>
              </a:rPr>
              <a:t>a uniform when we're working in reception.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When do we </a:t>
            </a:r>
            <a:r>
              <a:rPr lang="en-US" sz="2400" i="1" dirty="0">
                <a:solidFill>
                  <a:srgbClr val="FFFF00"/>
                </a:solidFill>
              </a:rPr>
              <a:t>have to hand in</a:t>
            </a:r>
            <a:r>
              <a:rPr lang="en-US" sz="2400" i="1" dirty="0">
                <a:solidFill>
                  <a:schemeClr val="bg1"/>
                </a:solidFill>
              </a:rPr>
              <a:t> our homework?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Al </a:t>
            </a:r>
            <a:r>
              <a:rPr lang="en-US" sz="2400" i="1" dirty="0">
                <a:solidFill>
                  <a:srgbClr val="FFFF00"/>
                </a:solidFill>
              </a:rPr>
              <a:t>has to work </a:t>
            </a:r>
            <a:r>
              <a:rPr lang="en-US" sz="2400" i="1" dirty="0">
                <a:solidFill>
                  <a:schemeClr val="bg1"/>
                </a:solidFill>
              </a:rPr>
              <a:t>tomorrow so he can't come.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I </a:t>
            </a:r>
            <a:r>
              <a:rPr lang="en-US" sz="2400" i="1" dirty="0">
                <a:solidFill>
                  <a:srgbClr val="FFFF00"/>
                </a:solidFill>
              </a:rPr>
              <a:t>must phone </a:t>
            </a:r>
            <a:r>
              <a:rPr lang="en-US" sz="2400" i="1" dirty="0">
                <a:solidFill>
                  <a:schemeClr val="bg1"/>
                </a:solidFill>
              </a:rPr>
              <a:t>my dad. It's his birthday today.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You </a:t>
            </a:r>
            <a:r>
              <a:rPr lang="en-US" sz="2400" i="1" dirty="0">
                <a:solidFill>
                  <a:srgbClr val="FFFF00"/>
                </a:solidFill>
              </a:rPr>
              <a:t>must hand in </a:t>
            </a:r>
            <a:r>
              <a:rPr lang="en-US" sz="2400" i="1" dirty="0">
                <a:solidFill>
                  <a:schemeClr val="bg1"/>
                </a:solidFill>
              </a:rPr>
              <a:t>your homework on Tuesday.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Seat belts </a:t>
            </a:r>
            <a:r>
              <a:rPr lang="en-US" sz="2400" i="1" dirty="0">
                <a:solidFill>
                  <a:srgbClr val="FFFF00"/>
                </a:solidFill>
              </a:rPr>
              <a:t>must be worn </a:t>
            </a:r>
            <a:r>
              <a:rPr lang="en-US" sz="2400" i="1" dirty="0">
                <a:solidFill>
                  <a:schemeClr val="bg1"/>
                </a:solidFill>
              </a:rPr>
              <a:t>by all passengers.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>
                <a:solidFill>
                  <a:schemeClr val="bg1"/>
                </a:solidFill>
              </a:rPr>
              <a:t>I </a:t>
            </a:r>
            <a:r>
              <a:rPr lang="en-US" sz="2400" i="1" dirty="0">
                <a:solidFill>
                  <a:srgbClr val="FFFF00"/>
                </a:solidFill>
              </a:rPr>
              <a:t>had to pay</a:t>
            </a:r>
            <a:r>
              <a:rPr lang="en-US" sz="2400" i="1" dirty="0">
                <a:solidFill>
                  <a:schemeClr val="bg1"/>
                </a:solidFill>
              </a:rPr>
              <a:t> £85 to renew my passport last week.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 rot="16200000">
            <a:off x="6458748" y="2674950"/>
            <a:ext cx="3152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>
                <a:solidFill>
                  <a:srgbClr val="FFC000"/>
                </a:solidFill>
              </a:rPr>
              <a:t>OBLIGATION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331640" y="332656"/>
            <a:ext cx="3902992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</a:rPr>
              <a:t>HAVE TO-MUST </a:t>
            </a:r>
            <a:endParaRPr lang="es-ES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05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1356</TotalTime>
  <Words>195</Words>
  <Application>Microsoft Office PowerPoint</Application>
  <PresentationFormat>นำเสนอทางหน้าจอ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5" baseType="lpstr">
      <vt:lpstr>Franklin Gothic Medium</vt:lpstr>
      <vt:lpstr>Wingdings</vt:lpstr>
      <vt:lpstr>Wingdings 2</vt:lpstr>
      <vt:lpstr>Cuadrícula</vt:lpstr>
      <vt:lpstr>Modal verbs</vt:lpstr>
      <vt:lpstr>งานนำเสนอ PowerPoint</vt:lpstr>
      <vt:lpstr>Can, Could, Be Able To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dell</dc:creator>
  <cp:lastModifiedBy>keaw glass</cp:lastModifiedBy>
  <cp:revision>19</cp:revision>
  <dcterms:created xsi:type="dcterms:W3CDTF">2020-05-07T00:54:03Z</dcterms:created>
  <dcterms:modified xsi:type="dcterms:W3CDTF">2020-12-05T12:52:12Z</dcterms:modified>
</cp:coreProperties>
</file>