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6D85"/>
    <a:srgbClr val="EDA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4E26FD8-33B1-4977-ACC4-6AA0438DD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7BE4233-7004-44FE-8A62-2C98FABA8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DD0BAE0-80F3-4715-96C4-B40FA1CC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AD0FD98-1F40-4335-A6A2-1EF2A1454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FFBEAE9-0BF3-44BC-BB6D-07C1630D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1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D39F655-469B-4133-AA3B-FAEED37A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664420C-DBF3-4466-A74C-7B0CABC3C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A6DD615-DCBB-4F9D-B2BA-F687DAAB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07DA05C-64B1-4CC8-AF6F-FCC8CA62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05CC559-021E-42EE-B222-FA84D399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2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72E264B8-A5E2-4226-AB9D-BB955A8B1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2D48A48-F255-47C8-BD9C-242935722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97C999F-E1CE-4AFA-8D41-469A1333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3733F75-45DA-49D8-B02B-9046F721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AC1DE27-39CA-41C3-B44A-063C486C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FF53CBF-5F6C-4AD5-8B6B-36301AEA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7939F7-BFE5-42A5-A92A-CE886C28C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184B256-FD85-41E9-B027-A2F01200A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D1FFA0E-AA39-4744-879A-949E60C0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4124345-DF02-41AE-AF9E-DD39C18F0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0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9C1BAA-49EB-418D-8DF2-3FFCC1D31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001951E-5ED1-47A5-8AF3-8EA0C09CB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1F70CC2-F0E5-4A8B-8236-C73411F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689125A-2BDE-410D-98E1-67A19C30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8834FC3-F591-459C-A10A-ACB2879E3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3B92C9C-E49D-4E68-A2A4-DFE4A955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27BF405-9C63-4727-813D-1EC6D4B56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53DD9A8-AF40-49DC-944A-82A4B8D9C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C139A68-64CD-4E12-BF80-8BB39FF0A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AC21A84-8784-4F53-801D-3E92EB04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384E7B5-0A86-4FF7-A373-F09459AE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3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F19C113-5DA9-4EDA-8FC8-142D1A746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F07B0A8F-CFA8-4AC8-9078-ECC7955AD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FD9691AE-70B1-4E03-BB21-26D609C4D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AB928CD-FC60-4C84-97D5-C0AB1D7B1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B7681821-A491-4E3B-A1CF-67664626F7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D077C545-3ADC-4C7C-9E8B-0C580185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BA90C4C0-7285-45D5-9FF9-11BFD9E2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7BAD1C58-DCF6-4B23-B2D8-958E1988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7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3EB92FF-0A85-4B8C-8FCE-F022C279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59F96D3-F585-48B4-A2B9-AECBC8D00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2662BD8A-3731-4447-A943-2C69F144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C74FC20E-CFCF-4FE0-9428-0498DDAE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6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EC690C18-55AB-4867-AFC5-7A679338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6FF3227C-0EC8-45FD-A230-87149361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226FF6C-BE21-4482-9B12-3D2895C66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6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022354A-95B5-4432-8010-EEEB25ED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C94EB04-2800-4E5E-8A49-B7BB855F7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7CDD61E-59E4-46B9-BCDE-F4B5458DF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7EF4127-C188-4A59-9948-5C57ED62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4F627A-5774-46BF-8719-50D9A0DD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FBE0CE9-337A-4569-AE9D-AC9138DF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2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0DAB658-0E69-41D2-A594-51B6A225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BFDF224F-6682-4919-A389-E8899879F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869AC68-DF1D-408A-B0A2-E5C2419CA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9DAE128-BF20-4497-B70E-2B881E0C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156CD72-A365-4AE7-876C-809D563A4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13994CB-42BD-48A4-AB6C-EF2E3D0A9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1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5932AFB1-2304-4C42-A50B-3C18B918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2AF3206-2736-4D0F-B469-4397A05BB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DF9274C-266B-4453-A2FE-35360FD536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C87F-F8D5-4433-B3F8-789D69EB815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C725CBA-96D6-4B3F-AB75-52D86BF96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DC6A1B-FE1E-4B42-A8E0-589C98FE3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E864B-739B-419F-BDCB-AE9FBE2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SKg_ysMy0U" TargetMode="External"/><Relationship Id="rId2" Type="http://schemas.openxmlformats.org/officeDocument/2006/relationships/hyperlink" Target="https://www.youtube.com/watch?v=8xqbOUAXh8A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BE1B0F3-3580-4A3A-86F8-A20CAB78B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97"/>
          <a:stretch/>
        </p:blipFill>
        <p:spPr>
          <a:xfrm>
            <a:off x="1614311" y="0"/>
            <a:ext cx="9092687" cy="246543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CBB90BA-398E-4D10-8E5C-AB0182F08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29"/>
          <a:stretch/>
        </p:blipFill>
        <p:spPr>
          <a:xfrm>
            <a:off x="1549656" y="4128639"/>
            <a:ext cx="9092687" cy="2729720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20B4512-2EA3-4CE0-B491-921361950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94017"/>
            <a:ext cx="9144000" cy="4650908"/>
          </a:xfrm>
        </p:spPr>
        <p:txBody>
          <a:bodyPr>
            <a:normAutofit/>
          </a:bodyPr>
          <a:lstStyle/>
          <a:p>
            <a:r>
              <a:rPr lang="th-TH" sz="4800" dirty="0">
                <a:solidFill>
                  <a:srgbClr val="786D85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การบูรณาการ</a:t>
            </a:r>
            <a:br>
              <a:rPr lang="th-TH" sz="5400" dirty="0">
                <a:latin typeface="Prompt Bold" panose="00000800000000000000" pitchFamily="2" charset="-34"/>
                <a:cs typeface="Prompt Bold" panose="00000800000000000000" pitchFamily="2" charset="-34"/>
              </a:rPr>
            </a:br>
            <a:r>
              <a:rPr lang="th-TH" sz="4800" dirty="0">
                <a:solidFill>
                  <a:srgbClr val="EDA430"/>
                </a:solidFill>
                <a:latin typeface="Prompt ExtraLight" panose="00000300000000000000" pitchFamily="2" charset="-34"/>
                <a:cs typeface="Prompt ExtraLight" panose="00000300000000000000" pitchFamily="2" charset="-34"/>
              </a:rPr>
              <a:t>ผลงานดนตรีร่วมกับงานศิลป์</a:t>
            </a:r>
            <a:br>
              <a:rPr lang="th-TH" sz="7200" dirty="0">
                <a:latin typeface="Prompt Bold" panose="00000800000000000000" pitchFamily="2" charset="-34"/>
                <a:cs typeface="Prompt Bold" panose="00000800000000000000" pitchFamily="2" charset="-34"/>
              </a:rPr>
            </a:br>
            <a:br>
              <a:rPr lang="th-TH" sz="7200" dirty="0">
                <a:latin typeface="Prompt Bold" panose="00000800000000000000" pitchFamily="2" charset="-34"/>
                <a:cs typeface="Prompt Bold" panose="00000800000000000000" pitchFamily="2" charset="-34"/>
              </a:rPr>
            </a:br>
            <a:endParaRPr lang="en-US" sz="7200" dirty="0"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14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FC3004A-093F-4A1C-A174-9D6ADD3A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เทคนิคที่ 2: ระบายสีไล่เฉดสีจากเข้ม – อ่อน</a:t>
            </a:r>
            <a:endParaRPr lang="en-US" sz="40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8EBD516-B03F-4B17-9EBB-376EC53F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4976" cy="4351338"/>
          </a:xfrm>
        </p:spPr>
        <p:txBody>
          <a:bodyPr>
            <a:normAutofit fontScale="92500"/>
          </a:bodyPr>
          <a:lstStyle/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>
                <a:latin typeface="Prompt ExtraLight" panose="00000300000000000000" pitchFamily="2" charset="-34"/>
                <a:cs typeface="Prompt ExtraLight" panose="00000300000000000000" pitchFamily="2" charset="-34"/>
              </a:rPr>
              <a:t>	</a:t>
            </a:r>
            <a:r>
              <a:rPr lang="th-TH" sz="2400" b="0" i="0" dirty="0"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เทคนิคในการระบายสีน้ำด้วยการไล่เฉดสีจากสีเข้มไปอ่อน หรือจากอ่อนไปเข้ม เป็นเทคนิคที่จะทำให้ภาพออกมามิติมากขึ้น ซึ่งมีวิธีการที่ไม่ยากมากโดยก่อนอื่นเลยเราต้องลงปาดสีแรกก่อนในจุดที่ต้องการในภาพ แล้วจากนั้นให้ล้างสีที่ติดพู่กันออกก่อนแล้วจึงนำไปจุ่มสีที่ 2 แล้วทำการปาดสีที่ 2 ทับลงไประหว่างสีแรกตรงรอยต่อ หากเราต้องการจะไล่เฉดสีจากเข้มไปอ่อนก็ต้องเพิ่มน้ำลงไปในจำนวนที่เท่ากัน ในทางตรงกันข้ามหากจะระบายสีน้ำไล่เฉดสีจากอ่อนไปเข้มก็ต้องบีบสีเพิ่มความเข้มลงไปในจำนวนที่เท่ากันทุกครั้งเช่นกัน ที่สำคัญคือสีต้องไม่แห้งต้องมีน้ำหล่อเลี้ยงอยู่เสมอ</a:t>
            </a:r>
            <a:endParaRPr lang="en-US" sz="2400" dirty="0"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pic>
        <p:nvPicPr>
          <p:cNvPr id="6146" name="Picture 2" descr="ระบายสีน้ำ">
            <a:extLst>
              <a:ext uri="{FF2B5EF4-FFF2-40B4-BE49-F238E27FC236}">
                <a16:creationId xmlns:a16="http://schemas.microsoft.com/office/drawing/2014/main" id="{7BB755D3-2197-471C-9707-9FA88BC62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9068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04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02601AB-EAE9-4107-9B9F-A352D5A3A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1325563"/>
          </a:xfrm>
        </p:spPr>
        <p:txBody>
          <a:bodyPr>
            <a:normAutofit/>
          </a:bodyPr>
          <a:lstStyle/>
          <a:p>
            <a:r>
              <a:rPr lang="th-TH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เทคนิคที่ 3: ระบายสีน้ำแบบเปียกบนพื้นที่เปียก (</a:t>
            </a:r>
            <a:r>
              <a:rPr lang="en-US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Wet on Wet)</a:t>
            </a:r>
            <a:endParaRPr lang="en-US" sz="40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7627946-0127-4B54-B86D-67356A10F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694" y="1978025"/>
            <a:ext cx="6450106" cy="4351338"/>
          </a:xfrm>
        </p:spPr>
        <p:txBody>
          <a:bodyPr>
            <a:normAutofit fontScale="92500" lnSpcReduction="10000"/>
          </a:bodyPr>
          <a:lstStyle/>
          <a:p>
            <a:pPr marL="0" indent="0" algn="thaiDist">
              <a:lnSpc>
                <a:spcPct val="110000"/>
              </a:lnSpc>
              <a:buNone/>
            </a:pPr>
            <a:r>
              <a:rPr lang="th-TH" sz="2400" dirty="0">
                <a:latin typeface="Prompt ExtraLight" panose="00000300000000000000" pitchFamily="2" charset="-34"/>
                <a:cs typeface="Prompt ExtraLight" panose="00000300000000000000" pitchFamily="2" charset="-34"/>
              </a:rPr>
              <a:t>	</a:t>
            </a:r>
            <a:r>
              <a:rPr lang="th-TH" sz="2400" b="0" i="0" dirty="0"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เป็นเทคนิคการระบายสีน้ำที่ต้องใช้สีที่ผสมน้ำแล้วลงไปบนกระดาษที่เปียกชุ่มน้ำไว้แล้ว โดยส่วนใหญ่แล้วเทคนิคนี้จะใช้สำหรับระบายภาพต้องการให้รู้สึกถึงความชุ่มชื้น อุดมสมบูรณ์ เช่น ท้องฟ้า แม่น้ำ ทะเล เป็นต้น ซึ่งวิธีในการระบายนั้นเริ่มจากการสร้างพื้นที่ที่เปียกน้ำบนภาพก่อน ด้วยการใช้พู่กันจุ่มน้ำแล้วปาดลงบนกระดาษ จากนั้นใช้พู่กันจุ่มสีแรกให้ชุ่มแล้วหยดสีลงไปเท่าที่ต้องการอย่างบรรจงที่สุด แล้วใช้พู่กันล้างน้ำก่อนแล้วนำไปจุ่มสีที่ 2 แล้วหยดลงไปในพื้นที่ที่เปียกน้ำอีกครั้ง ปล่อยให้สีได้ผสมกันจนเข้ากันได้ดี ถ้าสีมากไปหรือเลอะกระดาษก็ให้ใช้ทิชชูซับลงเบา ๆ ได้เช่นกัน แล้วรอให้แห้ง ก็จะได้ภาพที่ออกมาสวยงามตามต้องการแล้ว</a:t>
            </a:r>
            <a:endParaRPr lang="en-US" sz="2400" dirty="0"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pic>
        <p:nvPicPr>
          <p:cNvPr id="7170" name="Picture 2" descr="ระบายสีน้ำ">
            <a:extLst>
              <a:ext uri="{FF2B5EF4-FFF2-40B4-BE49-F238E27FC236}">
                <a16:creationId xmlns:a16="http://schemas.microsoft.com/office/drawing/2014/main" id="{0B916EAF-AC43-40A5-BBE2-F6A2501D4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5152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54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3B9D478-9168-430E-9CD6-9B0753FC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9595"/>
            <a:ext cx="10515600" cy="1325563"/>
          </a:xfrm>
        </p:spPr>
        <p:txBody>
          <a:bodyPr>
            <a:normAutofit/>
          </a:bodyPr>
          <a:lstStyle/>
          <a:p>
            <a:r>
              <a:rPr lang="th-TH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เทคนิคที่ 4: ระบายสีน้ำแบบเปียกบนพื้นที่แห้ง (</a:t>
            </a:r>
            <a:r>
              <a:rPr lang="en-US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Wet on Dry)</a:t>
            </a:r>
            <a:endParaRPr lang="en-US" sz="40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E5C2FE0-7FD6-4847-B69C-B3F282A57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072" y="1960095"/>
            <a:ext cx="6037728" cy="4351338"/>
          </a:xfrm>
        </p:spPr>
        <p:txBody>
          <a:bodyPr>
            <a:normAutofit fontScale="92500"/>
          </a:bodyPr>
          <a:lstStyle/>
          <a:p>
            <a:pPr marL="0" indent="0" algn="thaiDist">
              <a:lnSpc>
                <a:spcPct val="110000"/>
              </a:lnSpc>
              <a:buNone/>
            </a:pPr>
            <a:r>
              <a:rPr lang="th-TH" sz="2400" b="0" i="0" dirty="0"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	เป็นเทคนิคที่หลายคนนิยมใช้กันมากที่สุด เพราะเป็นเทคนิคที่ทำให้ภาพมีลวดลายที่สวย </a:t>
            </a:r>
            <a:br>
              <a:rPr lang="th-TH" sz="2400" b="0" i="0" dirty="0"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</a:br>
            <a:r>
              <a:rPr lang="th-TH" sz="2400" b="0" i="0" dirty="0"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สร้างแสงเงาของภาพได้ดี ซึ่งสีได้จากการระบายจะออกมาเรียบเนียน ส่วนใหญ่มักจะระบายภาพที่เป็นวัตถุพื้นผิวเรียบ เช่น พื้นถนน ผนังกำแพงตึก ผนังบ้าน เป็นต้น การระบายสีน้ำเทคนิคนี้จะเริ่มจากการปาดสีแรกลงบนกระดาษไปก่อนแล้วรอให้สีแห้งสนิท แล้วจึงปาดสีที่ 2 ทับลงไป ซึ่งสีที่ 2 นั้นเราจะต้องเลือกเฉดสีที่มีความเข้มกว่าสีแรกเสมอ เพื่อให้มีการแบ่งชั้นสีอย่างชัดเจน และเราสามารถใช้น้ำเบลอขอบสีเพื่อให้ดูนุ่มนวลลงได้ตามต้องการ</a:t>
            </a:r>
            <a:endParaRPr lang="en-US" sz="2400" dirty="0"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B1EFBC8-CDD4-41E8-AEA5-F14E2F2E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009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4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FB3CD03-E6A7-4513-8838-508F6F31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669"/>
            <a:ext cx="10515600" cy="1325563"/>
          </a:xfrm>
        </p:spPr>
        <p:txBody>
          <a:bodyPr>
            <a:normAutofit/>
          </a:bodyPr>
          <a:lstStyle/>
          <a:p>
            <a:r>
              <a:rPr lang="th-TH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เทคนิคที่ 5: ระบายสีน้ำแบบแห้งบนพื้นที่แห้ง </a:t>
            </a:r>
            <a:br>
              <a:rPr lang="th-TH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en-US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Dry on Dry)</a:t>
            </a:r>
            <a:endParaRPr lang="en-US" sz="40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B6B3008-E91D-42F0-A29D-AA26E6864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329" y="1942169"/>
            <a:ext cx="5961530" cy="4351338"/>
          </a:xfrm>
        </p:spPr>
        <p:txBody>
          <a:bodyPr>
            <a:normAutofit/>
          </a:bodyPr>
          <a:lstStyle/>
          <a:p>
            <a:pPr marL="0" indent="0" algn="thaiDist">
              <a:lnSpc>
                <a:spcPct val="100000"/>
              </a:lnSpc>
              <a:buNone/>
            </a:pPr>
            <a:r>
              <a:rPr lang="th-TH" sz="2400" dirty="0">
                <a:latin typeface="Prompt ExtraLight" panose="00000300000000000000" pitchFamily="2" charset="-34"/>
                <a:cs typeface="Prompt ExtraLight" panose="00000300000000000000" pitchFamily="2" charset="-34"/>
              </a:rPr>
              <a:t>	</a:t>
            </a:r>
            <a:r>
              <a:rPr lang="th-TH" sz="2400" b="0" i="0" dirty="0"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เป็นเทคนิคการระบายสีน้ำที่ใช้น้ำผสมสีเข้าไปให้น้อยที่สุดหรือจะไม่ผสมน้ำเลยก็ได้ แล้วระบายลงบนกระดาษที่แห้งตามต้องการได้เลย โดยสีได้นั้นจะมีลักษณะที่ขรุขระ หยาบ ไม่เรียบ ซึ่งจะเหมาะสำหรับการระบายภาพพื้นดิน ภูเขา หน้าผา หิน ทางเดินที่ขรุขระ เป็นต้น หรือจะใช้ในการเก็บรายละเอียดของภาพเล็ก ๆ น้อย ๆ </a:t>
            </a:r>
            <a:br>
              <a:rPr lang="th-TH" sz="2400" b="0" i="0" dirty="0"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</a:br>
            <a:r>
              <a:rPr lang="th-TH" sz="2400" b="0" i="0" dirty="0"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ในขั้นตอนสุดท้ายของการระบายสีน้ำก็ได้เช่นกัน</a:t>
            </a:r>
            <a:endParaRPr lang="en-US" sz="2400" dirty="0"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FE7D101-734E-4FCE-B409-935A92F7E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788" y="1721226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37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6D09B46-0F2C-4F66-B621-6FE892DE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47" y="180629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solidFill>
                  <a:srgbClr val="786D85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How to draw clouds with </a:t>
            </a:r>
            <a:r>
              <a:rPr lang="en-US" sz="6000" dirty="0">
                <a:solidFill>
                  <a:srgbClr val="EDA43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watercolors</a:t>
            </a:r>
            <a:endParaRPr lang="en-US" dirty="0">
              <a:solidFill>
                <a:srgbClr val="EDA430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E3A6808-5AF8-4FFD-8B49-4418408E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26142"/>
            <a:ext cx="10515600" cy="9444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latin typeface="Prompt ExtraLight" panose="00000300000000000000" pitchFamily="2" charset="-34"/>
                <a:cs typeface="Prompt ExtraLight" panose="00000300000000000000" pitchFamily="2" charset="-34"/>
                <a:hlinkClick r:id="rId2"/>
              </a:rPr>
              <a:t>https://www.youtube.com/watch?v=8xqbOUAXh8A</a:t>
            </a:r>
            <a:endParaRPr lang="th-TH" dirty="0"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  <a:p>
            <a:pPr marL="0" indent="0" algn="ctr">
              <a:buNone/>
            </a:pPr>
            <a:r>
              <a:rPr lang="en-US" dirty="0">
                <a:latin typeface="Prompt ExtraLight" panose="00000300000000000000" pitchFamily="2" charset="-34"/>
                <a:cs typeface="Prompt ExtraLight" panose="00000300000000000000" pitchFamily="2" charset="-34"/>
                <a:hlinkClick r:id="rId3"/>
              </a:rPr>
              <a:t>https://www.youtube.com/watch?v=PSKg_ysMy0U</a:t>
            </a:r>
            <a:endParaRPr lang="th-TH" dirty="0"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  <a:p>
            <a:pPr marL="0" indent="0">
              <a:buNone/>
            </a:pPr>
            <a:endParaRPr lang="en-US" dirty="0"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:a16="http://schemas.microsoft.com/office/drawing/2014/main" id="{CE2AD97F-6E60-432E-A9A6-9D87DF8885A0}"/>
              </a:ext>
            </a:extLst>
          </p:cNvPr>
          <p:cNvSpPr/>
          <p:nvPr/>
        </p:nvSpPr>
        <p:spPr>
          <a:xfrm>
            <a:off x="1125071" y="3505200"/>
            <a:ext cx="9941859" cy="148814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92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7D957260-C287-4310-9563-E6F0A31E911C}"/>
              </a:ext>
            </a:extLst>
          </p:cNvPr>
          <p:cNvSpPr/>
          <p:nvPr/>
        </p:nvSpPr>
        <p:spPr>
          <a:xfrm>
            <a:off x="759758" y="1823103"/>
            <a:ext cx="3980329" cy="3211793"/>
          </a:xfrm>
          <a:prstGeom prst="rect">
            <a:avLst/>
          </a:prstGeom>
          <a:solidFill>
            <a:srgbClr val="78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305819-2A1B-4543-ACD2-9EEE28B5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670" y="1823103"/>
            <a:ext cx="3554506" cy="3063875"/>
          </a:xfrm>
        </p:spPr>
        <p:txBody>
          <a:bodyPr>
            <a:norm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การสร้าง</a:t>
            </a:r>
            <a:br>
              <a:rPr lang="th-TH" dirty="0">
                <a:solidFill>
                  <a:schemeClr val="bg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</a:br>
            <a:r>
              <a:rPr lang="th-TH" dirty="0">
                <a:solidFill>
                  <a:schemeClr val="bg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เนื้อเพลง</a:t>
            </a:r>
            <a:br>
              <a:rPr lang="th-TH" dirty="0">
                <a:solidFill>
                  <a:schemeClr val="bg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</a:br>
            <a:r>
              <a:rPr lang="th-TH" dirty="0">
                <a:solidFill>
                  <a:schemeClr val="bg1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ให้สัมพันธ์กับรูปภาพ</a:t>
            </a:r>
            <a:endParaRPr lang="en-US" dirty="0">
              <a:solidFill>
                <a:schemeClr val="bg1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pic>
        <p:nvPicPr>
          <p:cNvPr id="8194" name="Picture 2" descr="ไม่มีคำอธิบายรูปภาพ">
            <a:extLst>
              <a:ext uri="{FF2B5EF4-FFF2-40B4-BE49-F238E27FC236}">
                <a16:creationId xmlns:a16="http://schemas.microsoft.com/office/drawing/2014/main" id="{526451BB-4E1F-48FF-8FA8-34F16145A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8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24AEA8F-4160-40DE-969E-9540F9FB3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2D0C9F4-05FA-438A-B5F0-2F02A59EC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B30175E-B4D5-47C2-8AB0-868301FE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1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7EBD320-9E24-44EE-B873-07616FE0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Prompt Bold" panose="00000800000000000000" pitchFamily="2" charset="-34"/>
                <a:cs typeface="Prompt Bold" panose="00000800000000000000" pitchFamily="2" charset="-34"/>
              </a:rPr>
              <a:t>รู้จักกับศิลปินผลงาน </a:t>
            </a:r>
            <a:r>
              <a:rPr lang="th-TH" dirty="0">
                <a:solidFill>
                  <a:srgbClr val="0070C0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คนหัวเมฆ</a:t>
            </a:r>
            <a:endParaRPr lang="en-US" dirty="0">
              <a:solidFill>
                <a:srgbClr val="0070C0"/>
              </a:solidFill>
              <a:latin typeface="Prompt Bold" panose="00000800000000000000" pitchFamily="2" charset="-34"/>
              <a:cs typeface="Prompt Bold" panose="00000800000000000000" pitchFamily="2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E60CE9D-77C7-4471-93C9-0BE7B0122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7964" y="1825625"/>
            <a:ext cx="70958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0" dirty="0">
                <a:solidFill>
                  <a:srgbClr val="262626"/>
                </a:solidFill>
                <a:effectLst/>
                <a:latin typeface="Prompt Bold" panose="00000800000000000000" pitchFamily="2" charset="-34"/>
                <a:cs typeface="Prompt Bold" panose="00000800000000000000" pitchFamily="2" charset="-34"/>
              </a:rPr>
              <a:t>Art of </a:t>
            </a:r>
            <a:r>
              <a:rPr lang="en-US" sz="2000" b="1" i="0" dirty="0" err="1">
                <a:solidFill>
                  <a:srgbClr val="262626"/>
                </a:solidFill>
                <a:effectLst/>
                <a:latin typeface="Prompt Bold" panose="00000800000000000000" pitchFamily="2" charset="-34"/>
                <a:cs typeface="Prompt Bold" panose="00000800000000000000" pitchFamily="2" charset="-34"/>
              </a:rPr>
              <a:t>Hongtae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Prompt Bold" panose="00000800000000000000" pitchFamily="2" charset="-34"/>
                <a:cs typeface="Prompt Bold" panose="00000800000000000000" pitchFamily="2" charset="-34"/>
              </a:rPr>
              <a:t> </a:t>
            </a:r>
            <a:r>
              <a:rPr lang="th-TH" sz="2000" b="0" i="0" dirty="0">
                <a:solidFill>
                  <a:srgbClr val="262626"/>
                </a:solidFill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หรือ ‘ฮ่องเต้’ กน</a:t>
            </a:r>
            <a:r>
              <a:rPr lang="th-TH" sz="2000" b="0" i="0" dirty="0" err="1">
                <a:solidFill>
                  <a:srgbClr val="262626"/>
                </a:solidFill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ต์</a:t>
            </a:r>
            <a:r>
              <a:rPr lang="th-TH" sz="2000" b="0" i="0" dirty="0">
                <a:solidFill>
                  <a:srgbClr val="262626"/>
                </a:solidFill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ธร </a:t>
            </a:r>
            <a:r>
              <a:rPr lang="th-TH" sz="2000" b="0" i="0" dirty="0" err="1">
                <a:solidFill>
                  <a:srgbClr val="262626"/>
                </a:solidFill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เตโชฬาร</a:t>
            </a:r>
            <a:r>
              <a:rPr lang="th-TH" sz="2000" b="0" i="0" dirty="0">
                <a:solidFill>
                  <a:srgbClr val="262626"/>
                </a:solidFill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 </a:t>
            </a:r>
            <a:r>
              <a:rPr lang="th-TH" sz="2000" dirty="0">
                <a:solidFill>
                  <a:srgbClr val="262626"/>
                </a:solidFill>
                <a:latin typeface="Prompt ExtraLight" panose="00000300000000000000" pitchFamily="2" charset="-34"/>
                <a:cs typeface="Prompt ExtraLight" panose="00000300000000000000" pitchFamily="2" charset="-34"/>
              </a:rPr>
              <a:t>	</a:t>
            </a:r>
          </a:p>
          <a:p>
            <a:pPr marL="0" indent="0" algn="thaiDist">
              <a:buNone/>
            </a:pPr>
            <a:r>
              <a:rPr lang="th-TH" sz="2000" b="0" i="0" dirty="0">
                <a:solidFill>
                  <a:srgbClr val="262626"/>
                </a:solidFill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	คือศิลปินผู้ที่ลมหายใจเข้าออก 24 ชั่วโมงคือการทำงานศิลปะ แม่ของเขาเล่าว่าเขาเริ่มจับดินสอวาดรูปบนผนังบ้านตั้งแต่อายุ 2 ขวบ และด้วยการสนับสนุนจากครอบครัวและคุณครู สังคม ทองมี ที่เป็นครูสอนศิลปะคนแรกของเขา ทำให้เขาได้เริ่มใช้ความสามารถทางศิลปะ อีกทั้งยังชนะการประกวดรางวัลการวาดภาพจากนิทรรศการแสดงศิลปะนานาชาติที่ประเทศญี่ปุ่น และสร้างชื่อเสียงให้กับประเทศไทยในขณะที่มีอายุเพียง 4 ปีเท่านั้น</a:t>
            </a:r>
          </a:p>
          <a:p>
            <a:pPr marL="0" indent="0" algn="thaiDist">
              <a:buNone/>
            </a:pPr>
            <a:r>
              <a:rPr lang="th-TH" sz="2000" b="0" i="0" dirty="0">
                <a:solidFill>
                  <a:srgbClr val="262626"/>
                </a:solidFill>
                <a:effectLst/>
                <a:latin typeface="Prompt Bold" panose="00000800000000000000" pitchFamily="2" charset="-34"/>
                <a:cs typeface="Prompt Bold" panose="00000800000000000000" pitchFamily="2" charset="-34"/>
              </a:rPr>
              <a:t>จุดเปลี่ยนในการทำงานศิลปะของ 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Prompt Bold" panose="00000800000000000000" pitchFamily="2" charset="-34"/>
                <a:cs typeface="Prompt Bold" panose="00000800000000000000" pitchFamily="2" charset="-34"/>
              </a:rPr>
              <a:t>Art of </a:t>
            </a:r>
            <a:r>
              <a:rPr lang="en-US" sz="2000" b="0" i="0" dirty="0" err="1">
                <a:solidFill>
                  <a:srgbClr val="262626"/>
                </a:solidFill>
                <a:effectLst/>
                <a:latin typeface="Prompt Bold" panose="00000800000000000000" pitchFamily="2" charset="-34"/>
                <a:cs typeface="Prompt Bold" panose="00000800000000000000" pitchFamily="2" charset="-34"/>
              </a:rPr>
              <a:t>Hongtae</a:t>
            </a:r>
            <a:r>
              <a:rPr lang="en-US" sz="2000" b="0" i="0" dirty="0">
                <a:solidFill>
                  <a:srgbClr val="262626"/>
                </a:solidFill>
                <a:effectLst/>
                <a:latin typeface="Prompt Bold" panose="00000800000000000000" pitchFamily="2" charset="-34"/>
                <a:cs typeface="Prompt Bold" panose="00000800000000000000" pitchFamily="2" charset="-34"/>
              </a:rPr>
              <a:t> </a:t>
            </a:r>
            <a:endParaRPr lang="th-TH" sz="2000" b="0" i="0" dirty="0">
              <a:solidFill>
                <a:srgbClr val="262626"/>
              </a:solidFill>
              <a:effectLst/>
              <a:latin typeface="Prompt Bold" panose="00000800000000000000" pitchFamily="2" charset="-34"/>
              <a:cs typeface="Prompt Bold" panose="00000800000000000000" pitchFamily="2" charset="-34"/>
            </a:endParaRPr>
          </a:p>
          <a:p>
            <a:pPr marL="0" indent="0" algn="thaiDist">
              <a:buNone/>
            </a:pPr>
            <a:r>
              <a:rPr lang="th-TH" sz="2000" dirty="0">
                <a:solidFill>
                  <a:srgbClr val="262626"/>
                </a:solidFill>
                <a:latin typeface="Prompt Bold" panose="00000800000000000000" pitchFamily="2" charset="-34"/>
                <a:cs typeface="Prompt Bold" panose="00000800000000000000" pitchFamily="2" charset="-34"/>
              </a:rPr>
              <a:t>	</a:t>
            </a:r>
            <a:r>
              <a:rPr lang="th-TH" sz="2000" b="0" i="0" dirty="0">
                <a:solidFill>
                  <a:srgbClr val="262626"/>
                </a:solidFill>
                <a:effectLst/>
                <a:latin typeface="Prompt ExtraLight" panose="00000300000000000000" pitchFamily="2" charset="-34"/>
                <a:cs typeface="Prompt ExtraLight" panose="00000300000000000000" pitchFamily="2" charset="-34"/>
              </a:rPr>
              <a:t>เกิดขึ้นเมื่อ 2 ปีที่แล้ว เนื่องจากภาวะพังหลังการอกหักที่ไม่อาจบอกใครได้ เขาจึงได้สร้างคาแรคเตอร์หนึ่งที่ก่อร่างสร้างขึ้นจากเศษเสี้ยวของหัวใจที่แตกสลาย เพื่อถ่ายทอดความรู้สึกของตัวเอง โดยตั้งชื่อว่า “คนหัวเมฆ” ซึ่งเป็นตัวละครผู้ชายที่มีหัวปกคลุมด้วยเมฆตลอดเวลา</a:t>
            </a:r>
            <a:endParaRPr lang="en-US" sz="2000" dirty="0"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7E0DD15-6496-4BF2-A944-E4381A1128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D68D835-D1BE-4F6C-A79B-04BB62316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24" y="1825625"/>
            <a:ext cx="31485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4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56917B6-26F5-4CD0-A098-257B9AD9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02CE48D-CF23-4AB3-B9DE-04F853F2C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F2F515D-6494-49B4-B0DA-F182DCE25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968" y="871681"/>
            <a:ext cx="9092687" cy="51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144B0EC-4328-4886-9D92-6CE363C3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86B9A8A4-242E-4700-8999-1BBF580D6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428" y="865043"/>
            <a:ext cx="10843143" cy="53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3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73A14F-86B2-4D03-A3B1-1BFA5C0F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54E9FBF4-6BC3-411D-91A4-EA52A80A9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9054" y="-420255"/>
            <a:ext cx="5458691" cy="7278255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98DCB44-32DB-4FAC-8C8D-233F0439B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" y="-189610"/>
            <a:ext cx="5347855" cy="713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3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8D33C0F-05F1-4D92-81A9-9C9E5154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0EBE793-E058-4A43-8637-8CF32684A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FA3E500-2F22-48CF-9B59-FA1B8B01D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4223"/>
            <a:ext cx="5521138" cy="736151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AB9B816-F408-4792-9E92-CD1E0587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788" y="2938"/>
            <a:ext cx="6804212" cy="687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8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7AB411A-B2D6-4400-BE60-6512E67CB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6490D97-C685-459A-944F-A06DE877C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13BF1FC-CE28-4EA5-86BD-0638D5D0C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6626"/>
            <a:ext cx="12192000" cy="810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0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224A3A2-F8C8-45B3-91D5-F0B00399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6461403-1BC8-4E6C-8B1D-5FAB2D54A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ระบายสีน้ำ">
            <a:extLst>
              <a:ext uri="{FF2B5EF4-FFF2-40B4-BE49-F238E27FC236}">
                <a16:creationId xmlns:a16="http://schemas.microsoft.com/office/drawing/2014/main" id="{27DBD16B-95B0-489E-86A5-BDE2C84A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71500"/>
            <a:ext cx="8572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99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6350991-ED44-4FD8-9129-23EE90BF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เทคนิคที่ 1 ระบายสีน้ำแบบฉาบเรียบ (</a:t>
            </a:r>
            <a:r>
              <a:rPr lang="en-US" sz="4000" b="0" i="0" dirty="0">
                <a:solidFill>
                  <a:srgbClr val="2E3192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Flat Wash)</a:t>
            </a:r>
            <a:endParaRPr lang="en-US" sz="40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0EA0995-3681-40F3-B471-0294F930F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7128" y="1825625"/>
            <a:ext cx="6306671" cy="4351338"/>
          </a:xfrm>
        </p:spPr>
        <p:txBody>
          <a:bodyPr>
            <a:normAutofit fontScale="92500" lnSpcReduction="20000"/>
          </a:bodyPr>
          <a:lstStyle/>
          <a:p>
            <a:pPr marL="0" indent="0" algn="thaiDist">
              <a:lnSpc>
                <a:spcPct val="150000"/>
              </a:lnSpc>
              <a:buNone/>
            </a:pPr>
            <a:r>
              <a:rPr lang="th-TH" sz="2000" dirty="0">
                <a:latin typeface="Prompt ExtraLight" panose="00000300000000000000" pitchFamily="2" charset="-34"/>
                <a:cs typeface="Prompt ExtraLight" panose="00000300000000000000" pitchFamily="2" charset="-34"/>
              </a:rPr>
              <a:t>	การระบายสีน้ำแบบฉาบเรียบในขั้นตอนแรกคือการต้องผสมสีใหม่พอเหมาะพอดี เนื้อสีที่ผสมกันต้องไม่หนืดและไม่เหลวจนเกินไป สามารถตรวจเช็กได้ง่าย ๆ ด้วยการนำพู่กันจุ่มสีแล้วนำไปป้ายลงในกระดาษที่ไม่ใช้แล้วเพื่อทดสอบว่าเข้มข้นให้พอเหมาะกับที่ต้องการ หากได้ความเข้มข้นตามที่ต้องการแล้วก็สามารถลงสีจริงได้เลย โดยเริ่มจากการใช้พู่กันจุ่มสีน้ำแล้วนำมาปาดลงบนภาพที่วาดไว้หนึ่งครั้ง แล้วครั้งต่อไปก็ใช้พู่กันจุ่มสีน้ำแล้วปาดไปในทิศทางเดียวกันเรื่อย ๆ จนเต็มภาพ อาจจะปาดสีน้ำให้มีเหลื่อมกันได้เพื่อเป็นการเก็บรายละเอียดที่เป็นรอยต่อให้ดูเรียบเนียนขึ้น เราก็จะได้ภาพระบายสีน้ำที่สวย ดูดี ตามที่เราต้องการแล้ว</a:t>
            </a:r>
            <a:endParaRPr lang="en-US" sz="2000" dirty="0"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D4882F1-689F-43B6-B37F-C72D14D35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629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3512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1017</Words>
  <Application>Microsoft Office PowerPoint</Application>
  <PresentationFormat>แบบจอกว้าง</PresentationFormat>
  <Paragraphs>20</Paragraphs>
  <Slides>16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prompt</vt:lpstr>
      <vt:lpstr>Prompt Bold</vt:lpstr>
      <vt:lpstr>Prompt ExtraLight</vt:lpstr>
      <vt:lpstr>ธีมของ Office</vt:lpstr>
      <vt:lpstr>การบูรณาการ ผลงานดนตรีร่วมกับงานศิลป์  </vt:lpstr>
      <vt:lpstr>รู้จักกับศิลปินผลงาน คนหัวเมฆ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เทคนิคที่ 1 ระบายสีน้ำแบบฉาบเรียบ (Flat Wash)</vt:lpstr>
      <vt:lpstr>เทคนิคที่ 2: ระบายสีไล่เฉดสีจากเข้ม – อ่อน</vt:lpstr>
      <vt:lpstr>เทคนิคที่ 3: ระบายสีน้ำแบบเปียกบนพื้นที่เปียก (Wet on Wet)</vt:lpstr>
      <vt:lpstr>เทคนิคที่ 4: ระบายสีน้ำแบบเปียกบนพื้นที่แห้ง (Wet on Dry)</vt:lpstr>
      <vt:lpstr>เทคนิคที่ 5: ระบายสีน้ำแบบแห้งบนพื้นที่แห้ง  (Dry on Dry)</vt:lpstr>
      <vt:lpstr>How to draw clouds with watercolors</vt:lpstr>
      <vt:lpstr>การสร้าง เนื้อเพลง ให้สัมพันธ์กับรูปภาพ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การบูรณาการ ผลงานดนตรี</dc:title>
  <dc:creator>Ponchai Dokmai</dc:creator>
  <cp:lastModifiedBy>Ponchai Dokmai</cp:lastModifiedBy>
  <cp:revision>7</cp:revision>
  <dcterms:created xsi:type="dcterms:W3CDTF">2024-08-25T07:49:24Z</dcterms:created>
  <dcterms:modified xsi:type="dcterms:W3CDTF">2025-03-17T09:48:40Z</dcterms:modified>
</cp:coreProperties>
</file>