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5061FF3-890D-F073-E45C-4D31018847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3010DC5E-B367-777B-B32F-3890C7E71D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36F28517-0535-D1FC-CB23-08A0808DD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9D760-9CE1-4630-83EF-C0770269126C}" type="datetimeFigureOut">
              <a:rPr lang="th-TH" smtClean="0"/>
              <a:t>08/02/67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5952C71A-A348-B8EF-0A8A-B88EBA6B8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22B50309-246D-17E4-54CC-1C49E4112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3D13B-908B-47A5-BB68-FC8C075027A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4067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16328C1-ED34-90BE-C16D-5A4277B83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DFEA1130-AF5F-27D5-40C1-7C0C3C9BD6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93538690-E74C-2AEF-CEA1-743FE92E1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9D760-9CE1-4630-83EF-C0770269126C}" type="datetimeFigureOut">
              <a:rPr lang="th-TH" smtClean="0"/>
              <a:t>08/02/67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D4798FE2-2FE3-AC70-D7F3-C5DDD01D1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05CE6A30-ACE5-5C67-91B5-D92F1CF4C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3D13B-908B-47A5-BB68-FC8C075027A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34505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8EB568EA-61BB-BFDD-E39E-506FFB1BE2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34979045-9B8A-E135-EF02-01F9385B09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E2855C1F-526B-613E-7E4A-AD535BA03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9D760-9CE1-4630-83EF-C0770269126C}" type="datetimeFigureOut">
              <a:rPr lang="th-TH" smtClean="0"/>
              <a:t>08/02/67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2C832514-2FC2-E758-4046-40A0C5FB2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34B36821-0A88-4A61-DEA4-16A7AEBEC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3D13B-908B-47A5-BB68-FC8C075027A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58244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635CD2B-0DF0-DEFC-ECEA-76F3CF98C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68833DFC-9232-1E38-2921-DB38AD099B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A4B58A47-0038-E379-7BCA-6AA496DA8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9D760-9CE1-4630-83EF-C0770269126C}" type="datetimeFigureOut">
              <a:rPr lang="th-TH" smtClean="0"/>
              <a:t>08/02/67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E02A17A9-DF0C-4C1E-0BA9-AE8CC9FEF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B0673713-E5B3-F909-5EB4-1A4BE2EE0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3D13B-908B-47A5-BB68-FC8C075027A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46319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1146D13-B977-D08B-A3F8-E03C4539A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E8195526-C593-5512-AAE5-76346E3050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56BE1BF2-155A-35FF-C9A3-1EA902CA9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9D760-9CE1-4630-83EF-C0770269126C}" type="datetimeFigureOut">
              <a:rPr lang="th-TH" smtClean="0"/>
              <a:t>08/02/67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0A4AB7D0-D8D8-25B6-982D-9F781CB39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FFE347C6-3199-6E3E-3400-2DBDBB050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3D13B-908B-47A5-BB68-FC8C075027A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45431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9861D1A-B291-27BE-08FF-FEB2EE662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A017A9FF-188F-618E-C5DB-B63C5140B5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F3A9B047-ED11-2733-403C-4FBB8E379E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E7E43A0A-969B-8C84-EE55-619EE50C1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9D760-9CE1-4630-83EF-C0770269126C}" type="datetimeFigureOut">
              <a:rPr lang="th-TH" smtClean="0"/>
              <a:t>08/02/67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95C41859-BB34-357B-7047-684F49872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47B0D557-A3AE-D0E6-9357-332A1A3F1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3D13B-908B-47A5-BB68-FC8C075027A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79677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896EF29-9224-F874-0832-F3CD2B41C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D8DEAC8B-74BD-DB5E-66BB-AF1F00B072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B06B9666-FD7E-E471-8776-90C1B8F03B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F9AFD8FA-0786-5025-46D3-68D4CA4A96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50C7FDEB-F912-63E1-C297-409DA77460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2EB65DCA-69CE-34ED-57AF-9D269865E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9D760-9CE1-4630-83EF-C0770269126C}" type="datetimeFigureOut">
              <a:rPr lang="th-TH" smtClean="0"/>
              <a:t>08/02/67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DF92CE06-16F8-23CD-0C50-BA928EE53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0DF161FC-1CE7-146C-75F6-1F74A8A8B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3D13B-908B-47A5-BB68-FC8C075027A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35888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FB97EF9-EB68-1477-F736-0C3C659D3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8FE68A3C-3B7C-9E11-3A83-42DCF89E4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9D760-9CE1-4630-83EF-C0770269126C}" type="datetimeFigureOut">
              <a:rPr lang="th-TH" smtClean="0"/>
              <a:t>08/02/67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1E8A7E95-A7D0-24B3-EE8F-84DEF4A7C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E6CDFD0F-829A-5296-6BB7-A3AC1E093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3D13B-908B-47A5-BB68-FC8C075027A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07762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D674D640-5E85-8490-5C7D-931E835F7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9D760-9CE1-4630-83EF-C0770269126C}" type="datetimeFigureOut">
              <a:rPr lang="th-TH" smtClean="0"/>
              <a:t>08/02/67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7DEED15C-A2AF-A216-C157-D5E22E495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598008C2-5418-9862-996D-562EFB3A7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3D13B-908B-47A5-BB68-FC8C075027A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92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E55733E-0AD9-BFBA-5D9A-BA6D85BE1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F4F13742-CCDA-DFC9-387B-8A76CDE139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92CE415E-C809-8B26-3032-210DFD444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D0DB9C05-47EA-54AD-183E-C8C36C893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9D760-9CE1-4630-83EF-C0770269126C}" type="datetimeFigureOut">
              <a:rPr lang="th-TH" smtClean="0"/>
              <a:t>08/02/67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506F0479-2AC7-F8BD-653E-F4EFF860A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4DCC96BB-2105-D064-039A-7FFA96F86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3D13B-908B-47A5-BB68-FC8C075027A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25369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2BE3E26-EA30-59BA-5900-4288DA19B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17D12EC9-3964-75F8-F2C0-88D9FF5A83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C4AC34E7-360C-8A14-0F44-71208F208A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FD36A4A5-F68F-E469-D6A7-30CBBCB13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9D760-9CE1-4630-83EF-C0770269126C}" type="datetimeFigureOut">
              <a:rPr lang="th-TH" smtClean="0"/>
              <a:t>08/02/67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C79AE8F9-EAB9-FEB8-6417-8280A9C29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45A6AF65-4446-DF65-30AA-2290C6841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3D13B-908B-47A5-BB68-FC8C075027A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73642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9131B39F-F4A0-63CB-3C2B-86489E552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E19567DE-C8ED-CEC8-6E65-2F22D01F64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4A641E88-17B5-F356-788D-4B15B87574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9D760-9CE1-4630-83EF-C0770269126C}" type="datetimeFigureOut">
              <a:rPr lang="th-TH" smtClean="0"/>
              <a:t>08/02/67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62A5EE1B-6A46-2FE6-445D-619BAFCC83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059F33C4-A612-7A7E-643C-E9AAD66543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3D13B-908B-47A5-BB68-FC8C075027A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2155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583A340-B9D1-5597-FC3C-31082D01E3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3317" y="1631576"/>
            <a:ext cx="9144000" cy="2868705"/>
          </a:xfrm>
        </p:spPr>
        <p:txBody>
          <a:bodyPr>
            <a:normAutofit fontScale="90000"/>
          </a:bodyPr>
          <a:lstStyle/>
          <a:p>
            <a:r>
              <a:rPr lang="th-TH" sz="23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ประโยครวม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B087592A-9E19-3C0D-D379-9F2F2F373FAF}"/>
              </a:ext>
            </a:extLst>
          </p:cNvPr>
          <p:cNvSpPr/>
          <p:nvPr/>
        </p:nvSpPr>
        <p:spPr>
          <a:xfrm rot="16200000" flipH="1" flipV="1">
            <a:off x="-5327707" y="884832"/>
            <a:ext cx="12546970" cy="1891553"/>
          </a:xfrm>
          <a:custGeom>
            <a:avLst/>
            <a:gdLst>
              <a:gd name="connsiteX0" fmla="*/ 4722495 w 4722494"/>
              <a:gd name="connsiteY0" fmla="*/ 1293051 h 1293051"/>
              <a:gd name="connsiteX1" fmla="*/ 3891525 w 4722494"/>
              <a:gd name="connsiteY1" fmla="*/ 183656 h 1293051"/>
              <a:gd name="connsiteX2" fmla="*/ 3425381 w 4722494"/>
              <a:gd name="connsiteY2" fmla="*/ 26768 h 1293051"/>
              <a:gd name="connsiteX3" fmla="*/ 2970438 w 4722494"/>
              <a:gd name="connsiteY3" fmla="*/ 267239 h 1293051"/>
              <a:gd name="connsiteX4" fmla="*/ 2227612 w 4722494"/>
              <a:gd name="connsiteY4" fmla="*/ 543174 h 1293051"/>
              <a:gd name="connsiteX5" fmla="*/ 1399851 w 4722494"/>
              <a:gd name="connsiteY5" fmla="*/ 542544 h 1293051"/>
              <a:gd name="connsiteX6" fmla="*/ 0 w 4722494"/>
              <a:gd name="connsiteY6" fmla="*/ 1293051 h 1293051"/>
              <a:gd name="connsiteX7" fmla="*/ 4722495 w 4722494"/>
              <a:gd name="connsiteY7" fmla="*/ 1293051 h 1293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22494" h="1293051">
                <a:moveTo>
                  <a:pt x="4722495" y="1293051"/>
                </a:moveTo>
                <a:cubicBezTo>
                  <a:pt x="4457557" y="926987"/>
                  <a:pt x="4180380" y="531165"/>
                  <a:pt x="3891525" y="183656"/>
                </a:cubicBezTo>
                <a:cubicBezTo>
                  <a:pt x="3758289" y="23364"/>
                  <a:pt x="3637569" y="-41129"/>
                  <a:pt x="3425381" y="26768"/>
                </a:cubicBezTo>
                <a:cubicBezTo>
                  <a:pt x="3261093" y="79337"/>
                  <a:pt x="3120876" y="186302"/>
                  <a:pt x="2970438" y="267239"/>
                </a:cubicBezTo>
                <a:cubicBezTo>
                  <a:pt x="2730741" y="396201"/>
                  <a:pt x="2501646" y="506678"/>
                  <a:pt x="2227612" y="543174"/>
                </a:cubicBezTo>
                <a:cubicBezTo>
                  <a:pt x="1951882" y="579897"/>
                  <a:pt x="1676419" y="528604"/>
                  <a:pt x="1399851" y="542544"/>
                </a:cubicBezTo>
                <a:cubicBezTo>
                  <a:pt x="853478" y="570084"/>
                  <a:pt x="325336" y="853235"/>
                  <a:pt x="0" y="1293051"/>
                </a:cubicBezTo>
                <a:lnTo>
                  <a:pt x="4722495" y="1293051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SV" dirty="0">
              <a:latin typeface="Montserrat" pitchFamily="2" charset="77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6DD0646B-A0CE-4012-CF68-CE5CF77B265A}"/>
              </a:ext>
            </a:extLst>
          </p:cNvPr>
          <p:cNvSpPr/>
          <p:nvPr/>
        </p:nvSpPr>
        <p:spPr>
          <a:xfrm rot="5141202" flipH="1" flipV="1">
            <a:off x="5241682" y="2337114"/>
            <a:ext cx="12546970" cy="1891553"/>
          </a:xfrm>
          <a:custGeom>
            <a:avLst/>
            <a:gdLst>
              <a:gd name="connsiteX0" fmla="*/ 4722495 w 4722494"/>
              <a:gd name="connsiteY0" fmla="*/ 1293051 h 1293051"/>
              <a:gd name="connsiteX1" fmla="*/ 3891525 w 4722494"/>
              <a:gd name="connsiteY1" fmla="*/ 183656 h 1293051"/>
              <a:gd name="connsiteX2" fmla="*/ 3425381 w 4722494"/>
              <a:gd name="connsiteY2" fmla="*/ 26768 h 1293051"/>
              <a:gd name="connsiteX3" fmla="*/ 2970438 w 4722494"/>
              <a:gd name="connsiteY3" fmla="*/ 267239 h 1293051"/>
              <a:gd name="connsiteX4" fmla="*/ 2227612 w 4722494"/>
              <a:gd name="connsiteY4" fmla="*/ 543174 h 1293051"/>
              <a:gd name="connsiteX5" fmla="*/ 1399851 w 4722494"/>
              <a:gd name="connsiteY5" fmla="*/ 542544 h 1293051"/>
              <a:gd name="connsiteX6" fmla="*/ 0 w 4722494"/>
              <a:gd name="connsiteY6" fmla="*/ 1293051 h 1293051"/>
              <a:gd name="connsiteX7" fmla="*/ 4722495 w 4722494"/>
              <a:gd name="connsiteY7" fmla="*/ 1293051 h 1293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22494" h="1293051">
                <a:moveTo>
                  <a:pt x="4722495" y="1293051"/>
                </a:moveTo>
                <a:cubicBezTo>
                  <a:pt x="4457557" y="926987"/>
                  <a:pt x="4180380" y="531165"/>
                  <a:pt x="3891525" y="183656"/>
                </a:cubicBezTo>
                <a:cubicBezTo>
                  <a:pt x="3758289" y="23364"/>
                  <a:pt x="3637569" y="-41129"/>
                  <a:pt x="3425381" y="26768"/>
                </a:cubicBezTo>
                <a:cubicBezTo>
                  <a:pt x="3261093" y="79337"/>
                  <a:pt x="3120876" y="186302"/>
                  <a:pt x="2970438" y="267239"/>
                </a:cubicBezTo>
                <a:cubicBezTo>
                  <a:pt x="2730741" y="396201"/>
                  <a:pt x="2501646" y="506678"/>
                  <a:pt x="2227612" y="543174"/>
                </a:cubicBezTo>
                <a:cubicBezTo>
                  <a:pt x="1951882" y="579897"/>
                  <a:pt x="1676419" y="528604"/>
                  <a:pt x="1399851" y="542544"/>
                </a:cubicBezTo>
                <a:cubicBezTo>
                  <a:pt x="853478" y="570084"/>
                  <a:pt x="325336" y="853235"/>
                  <a:pt x="0" y="1293051"/>
                </a:cubicBezTo>
                <a:lnTo>
                  <a:pt x="4722495" y="1293051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SV" dirty="0"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740200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>
            <a:extLst>
              <a:ext uri="{FF2B5EF4-FFF2-40B4-BE49-F238E27FC236}">
                <a16:creationId xmlns:a16="http://schemas.microsoft.com/office/drawing/2014/main" id="{A9D32C60-8CCD-1374-FEA3-3B1A4E1F78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สี่เหลี่ยมผืนผ้า: มุมมน 3">
            <a:extLst>
              <a:ext uri="{FF2B5EF4-FFF2-40B4-BE49-F238E27FC236}">
                <a16:creationId xmlns:a16="http://schemas.microsoft.com/office/drawing/2014/main" id="{721ABA91-7CA2-D20A-836D-6949A44A9D7D}"/>
              </a:ext>
            </a:extLst>
          </p:cNvPr>
          <p:cNvSpPr/>
          <p:nvPr/>
        </p:nvSpPr>
        <p:spPr>
          <a:xfrm>
            <a:off x="1353671" y="3845859"/>
            <a:ext cx="9780494" cy="86061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DD47BCB-6451-16A7-EF20-D4F951392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1058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h-TH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ประโยครวม คือ  ประโยคย่อย + ประโยคย่อย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2DFE3301-CEC8-6544-2007-ABF76C81A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6118" y="2665412"/>
            <a:ext cx="10515600" cy="2109881"/>
          </a:xfrm>
        </p:spPr>
        <p:txBody>
          <a:bodyPr>
            <a:normAutofit fontScale="92500" lnSpcReduction="10000"/>
          </a:bodyPr>
          <a:lstStyle/>
          <a:p>
            <a:r>
              <a:rPr lang="th-TH" sz="48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ประโยคย่อยอาจเป็นประโยคสามัญหรือประโยคซ้อนก็ได้</a:t>
            </a:r>
          </a:p>
          <a:p>
            <a:endParaRPr lang="th-TH" sz="48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0" indent="0" algn="ctr">
              <a:buNone/>
            </a:pPr>
            <a:r>
              <a:rPr lang="en-US" sz="48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Keyword: </a:t>
            </a:r>
            <a:r>
              <a:rPr lang="th-TH" sz="48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และ  และก็ แต่ ทว่า แต่ทว่า หรือ  ทำหน้าที่เชื่อม</a:t>
            </a:r>
          </a:p>
        </p:txBody>
      </p:sp>
    </p:spTree>
    <p:extLst>
      <p:ext uri="{BB962C8B-B14F-4D97-AF65-F5344CB8AC3E}">
        <p14:creationId xmlns:p14="http://schemas.microsoft.com/office/powerpoint/2010/main" val="450077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>
            <a:extLst>
              <a:ext uri="{FF2B5EF4-FFF2-40B4-BE49-F238E27FC236}">
                <a16:creationId xmlns:a16="http://schemas.microsoft.com/office/drawing/2014/main" id="{8F424F8C-3DF7-135E-6EA1-DB2C273F74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4322110-9117-195C-F520-21679ACD3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8551" y="1181099"/>
            <a:ext cx="11031071" cy="1325563"/>
          </a:xfrm>
        </p:spPr>
        <p:txBody>
          <a:bodyPr>
            <a:noAutofit/>
          </a:bodyPr>
          <a:lstStyle/>
          <a:p>
            <a:r>
              <a:rPr lang="th-TH" sz="5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ประโยครวมที่เกิดจากประโยค</a:t>
            </a:r>
            <a:r>
              <a:rPr lang="th-TH" sz="5400" b="1" i="1" dirty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สามัญ</a:t>
            </a:r>
            <a:r>
              <a:rPr lang="th-TH" sz="5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รวมกับประโยค</a:t>
            </a:r>
            <a:r>
              <a:rPr lang="th-TH" sz="5400" b="1" i="1" dirty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สามัญ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F6B5D4FB-6EA1-BA90-E8E9-9BE0EB45E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729" y="2596590"/>
            <a:ext cx="1154654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เช่น </a:t>
            </a:r>
          </a:p>
          <a:p>
            <a:pPr marL="0" indent="0" algn="ctr">
              <a:buNone/>
            </a:pPr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	</a:t>
            </a:r>
            <a:r>
              <a:rPr lang="th-TH" sz="40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ภัทรธรเรียนคณะวิศวกรรมศาสตร์</a:t>
            </a:r>
            <a:r>
              <a:rPr lang="th-TH" sz="4000" b="1" dirty="0">
                <a:solidFill>
                  <a:srgbClr val="7030A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sz="4000" b="1" i="1" dirty="0">
                <a:solidFill>
                  <a:srgbClr val="7030A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แต่</a:t>
            </a:r>
            <a:r>
              <a:rPr lang="th-TH" sz="4000" b="1" dirty="0">
                <a:solidFill>
                  <a:srgbClr val="7030A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sz="40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ยอดมิตรเรียนคณะอักษรศาสตร์</a:t>
            </a:r>
            <a:endParaRPr lang="th-TH" sz="36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0" indent="0" algn="ctr">
              <a:buNone/>
            </a:pPr>
            <a:endParaRPr lang="th-TH" sz="36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0" indent="0" algn="ctr">
              <a:buNone/>
            </a:pPr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	</a:t>
            </a:r>
            <a:r>
              <a:rPr lang="th-TH" sz="40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ธนาวิธออกแบบ </a:t>
            </a:r>
            <a:r>
              <a:rPr lang="th-TH" sz="4000" b="1" i="1" dirty="0">
                <a:solidFill>
                  <a:srgbClr val="7030A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และ</a:t>
            </a:r>
            <a:r>
              <a:rPr lang="th-TH" sz="4000" b="1" dirty="0">
                <a:solidFill>
                  <a:srgbClr val="7030A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sz="40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ตัดเย็บเสื้อผ้าเอง</a:t>
            </a:r>
          </a:p>
          <a:p>
            <a:pPr marL="0" indent="0" algn="ctr">
              <a:buNone/>
            </a:pPr>
            <a:endParaRPr lang="th-TH" sz="40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0" indent="0" algn="ctr">
              <a:buNone/>
            </a:pPr>
            <a:r>
              <a:rPr lang="th-TH" sz="40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	นุชนาฎจะไปบางลำพู </a:t>
            </a:r>
            <a:r>
              <a:rPr lang="th-TH" sz="4000" b="1" i="1" dirty="0">
                <a:solidFill>
                  <a:srgbClr val="7030A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และ</a:t>
            </a:r>
            <a:r>
              <a:rPr lang="th-TH" sz="4000" b="1" dirty="0">
                <a:solidFill>
                  <a:srgbClr val="7030A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sz="40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นวรัตน์ก็จะไปด้วย</a:t>
            </a:r>
          </a:p>
        </p:txBody>
      </p:sp>
    </p:spTree>
    <p:extLst>
      <p:ext uri="{BB962C8B-B14F-4D97-AF65-F5344CB8AC3E}">
        <p14:creationId xmlns:p14="http://schemas.microsoft.com/office/powerpoint/2010/main" val="1299379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>
            <a:extLst>
              <a:ext uri="{FF2B5EF4-FFF2-40B4-BE49-F238E27FC236}">
                <a16:creationId xmlns:a16="http://schemas.microsoft.com/office/drawing/2014/main" id="{49FF44B4-391E-5328-0C23-32B4659BCA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7ACF9B7-4B12-729E-6E19-D94529453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288" y="983689"/>
            <a:ext cx="10941424" cy="1325563"/>
          </a:xfrm>
        </p:spPr>
        <p:txBody>
          <a:bodyPr>
            <a:normAutofit/>
          </a:bodyPr>
          <a:lstStyle/>
          <a:p>
            <a:r>
              <a:rPr lang="th-TH" sz="5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ประโยครวมที่เกิดจากประโยค</a:t>
            </a:r>
            <a:r>
              <a:rPr lang="th-TH" sz="5400" b="1" i="1" dirty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สามัญ</a:t>
            </a:r>
            <a:r>
              <a:rPr lang="th-TH" sz="5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รวมกับประโยค</a:t>
            </a:r>
            <a:r>
              <a:rPr lang="th-TH" sz="5400" b="1" i="1" dirty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ซ้อน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9A43C838-7F16-72DF-C880-E5CD9DFE11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09252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th-TH" sz="3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เช่น</a:t>
            </a:r>
          </a:p>
          <a:p>
            <a:pPr marL="0" indent="0" algn="ctr">
              <a:buNone/>
            </a:pPr>
            <a:r>
              <a:rPr lang="th-TH" sz="3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	</a:t>
            </a:r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เกษตรกรแถวนี้นิยมทำนา</a:t>
            </a:r>
            <a:r>
              <a:rPr lang="th-TH" sz="3600" b="1" dirty="0">
                <a:solidFill>
                  <a:srgbClr val="7030A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sz="3600" b="1" i="1" dirty="0">
                <a:solidFill>
                  <a:srgbClr val="7030A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และ </a:t>
            </a:r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เลี้ยงปลาที่กินวัชพืชไว้ในนา</a:t>
            </a:r>
          </a:p>
          <a:p>
            <a:pPr marL="0" indent="0" algn="ctr">
              <a:buNone/>
            </a:pPr>
            <a:endParaRPr lang="th-TH" sz="36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0" indent="0" algn="ctr">
              <a:buNone/>
            </a:pPr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	หมอจะไปหาคนไข้ </a:t>
            </a:r>
            <a:r>
              <a:rPr lang="th-TH" sz="3600" b="1" i="1" dirty="0">
                <a:solidFill>
                  <a:srgbClr val="7030A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หรือ</a:t>
            </a:r>
            <a:r>
              <a:rPr lang="th-TH" sz="3600" b="1" i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จะให้คนไข้มาหาหมอ</a:t>
            </a:r>
          </a:p>
          <a:p>
            <a:pPr marL="0" indent="0" algn="ctr">
              <a:buNone/>
            </a:pPr>
            <a:endParaRPr lang="th-TH" sz="36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0" indent="0" algn="ctr">
              <a:buNone/>
            </a:pPr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	ได้ยินเขาพูดอยู่เหมือนกัน</a:t>
            </a:r>
            <a:r>
              <a:rPr lang="th-TH" sz="3600" b="1" dirty="0">
                <a:solidFill>
                  <a:srgbClr val="7030A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sz="3600" b="1" i="1" dirty="0">
                <a:solidFill>
                  <a:srgbClr val="7030A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แต่ </a:t>
            </a:r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ไม่รู้ว่าเขาต้องการอะไรแน่</a:t>
            </a:r>
          </a:p>
        </p:txBody>
      </p:sp>
    </p:spTree>
    <p:extLst>
      <p:ext uri="{BB962C8B-B14F-4D97-AF65-F5344CB8AC3E}">
        <p14:creationId xmlns:p14="http://schemas.microsoft.com/office/powerpoint/2010/main" val="4015097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>
            <a:extLst>
              <a:ext uri="{FF2B5EF4-FFF2-40B4-BE49-F238E27FC236}">
                <a16:creationId xmlns:a16="http://schemas.microsoft.com/office/drawing/2014/main" id="{6AF7CA9D-29F8-3005-12CC-DC5C2AE039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AB60BF7-B2BF-512B-302D-BDA9CD7EE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517" y="956796"/>
            <a:ext cx="10977282" cy="1325563"/>
          </a:xfrm>
        </p:spPr>
        <p:txBody>
          <a:bodyPr>
            <a:noAutofit/>
          </a:bodyPr>
          <a:lstStyle/>
          <a:p>
            <a:r>
              <a:rPr lang="th-TH" sz="5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ประโยครวมที่เกิดจากประโยค</a:t>
            </a:r>
            <a:r>
              <a:rPr lang="th-TH" sz="5400" b="1" i="1" dirty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ซ้อน</a:t>
            </a:r>
            <a:r>
              <a:rPr lang="th-TH" sz="5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รวมกับประโยค</a:t>
            </a:r>
            <a:r>
              <a:rPr lang="th-TH" sz="5400" b="1" i="1" dirty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สามัญ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43798E14-226D-1C42-6619-A2C91843F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517" y="228235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3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เช่น </a:t>
            </a:r>
          </a:p>
          <a:p>
            <a:pPr marL="0" indent="0" algn="ctr">
              <a:buNone/>
            </a:pPr>
            <a:r>
              <a:rPr lang="th-TH" sz="3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	</a:t>
            </a:r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หลังคาที่รั่วนั้นซ่อมแล้ว</a:t>
            </a:r>
            <a:r>
              <a:rPr lang="th-TH" sz="3600" b="1" i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sz="3600" b="1" i="1" dirty="0">
                <a:solidFill>
                  <a:srgbClr val="7030A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แต่</a:t>
            </a:r>
            <a:r>
              <a:rPr lang="th-TH" sz="3600" b="1" i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น้ำฝนก็ยังซึมลงมาได้</a:t>
            </a:r>
          </a:p>
          <a:p>
            <a:pPr marL="0" indent="0" algn="ctr">
              <a:buNone/>
            </a:pPr>
            <a:endParaRPr lang="th-TH" sz="36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0" indent="0" algn="ctr">
              <a:buNone/>
            </a:pPr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	ครูสั่งให้นักเรียนอ่านบทที่ 3</a:t>
            </a:r>
            <a:r>
              <a:rPr lang="th-TH" sz="3600" b="1" dirty="0">
                <a:solidFill>
                  <a:srgbClr val="7030A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sz="3600" b="1" i="1" dirty="0">
                <a:solidFill>
                  <a:srgbClr val="7030A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และ</a:t>
            </a:r>
            <a:r>
              <a:rPr lang="th-TH" sz="3600" b="1" dirty="0">
                <a:solidFill>
                  <a:srgbClr val="7030A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ทำแบบฝึกหัดท้ายบท</a:t>
            </a:r>
          </a:p>
          <a:p>
            <a:pPr marL="0" indent="0" algn="ctr">
              <a:buNone/>
            </a:pPr>
            <a:endParaRPr lang="th-TH" sz="36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0" indent="0" algn="ctr">
              <a:buNone/>
            </a:pPr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	โค้ชตั้งใจจะเปลี่ยนนักกีฬาคนที่บาดเจ็บออก</a:t>
            </a:r>
            <a:r>
              <a:rPr lang="th-TH" sz="3600" b="1" i="1" dirty="0">
                <a:solidFill>
                  <a:srgbClr val="7030A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 แต่ </a:t>
            </a:r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ภายหลังก็เปลี่ยนใจ</a:t>
            </a:r>
          </a:p>
        </p:txBody>
      </p:sp>
    </p:spTree>
    <p:extLst>
      <p:ext uri="{BB962C8B-B14F-4D97-AF65-F5344CB8AC3E}">
        <p14:creationId xmlns:p14="http://schemas.microsoft.com/office/powerpoint/2010/main" val="932988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>
            <a:extLst>
              <a:ext uri="{FF2B5EF4-FFF2-40B4-BE49-F238E27FC236}">
                <a16:creationId xmlns:a16="http://schemas.microsoft.com/office/drawing/2014/main" id="{226DC22E-EC84-8681-255C-AA4D77C2E3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700B545-477A-7733-FEB6-1CEF08FF1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917" y="992654"/>
            <a:ext cx="10515600" cy="1325563"/>
          </a:xfrm>
        </p:spPr>
        <p:txBody>
          <a:bodyPr>
            <a:normAutofit/>
          </a:bodyPr>
          <a:lstStyle/>
          <a:p>
            <a:r>
              <a:rPr lang="th-TH" sz="5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ประโยครวมที่เกิดจากประโยค</a:t>
            </a:r>
            <a:r>
              <a:rPr lang="th-TH" sz="5400" b="1" i="1" dirty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ซ้อน</a:t>
            </a:r>
            <a:r>
              <a:rPr lang="th-TH" sz="5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เกิดจากประโยค</a:t>
            </a:r>
            <a:r>
              <a:rPr lang="th-TH" sz="5400" b="1" i="1" dirty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ซ้อน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EBBB9859-ACE0-1512-98AE-C126A1628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483" y="231821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เช่น  </a:t>
            </a:r>
          </a:p>
          <a:p>
            <a:pPr marL="0" indent="0">
              <a:buNone/>
            </a:pPr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	คุณจะเลือกประชาธิปไตยที่นักการเมืองคอร</a:t>
            </a:r>
            <a:r>
              <a:rPr lang="th-TH" sz="3600" b="1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์รัปชั่น</a:t>
            </a:r>
            <a:r>
              <a:rPr lang="th-TH" sz="3600" b="1" i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sz="3600" b="1" i="1" dirty="0">
                <a:solidFill>
                  <a:srgbClr val="7030A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หรือ</a:t>
            </a:r>
            <a:r>
              <a:rPr lang="th-TH" sz="3600" b="1" i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เลือกเผด็จการที่ผู้นำมีคุณธรรม</a:t>
            </a:r>
          </a:p>
          <a:p>
            <a:pPr marL="0" indent="0">
              <a:buNone/>
            </a:pPr>
            <a:endParaRPr lang="th-TH" sz="36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0" indent="0">
              <a:buNone/>
            </a:pPr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	เขาบอกว่าจะมาถึงพรุ่งนี้</a:t>
            </a:r>
            <a:r>
              <a:rPr lang="th-TH" sz="3600" b="1" dirty="0">
                <a:solidFill>
                  <a:srgbClr val="7030A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sz="3600" b="1" i="1" dirty="0">
                <a:solidFill>
                  <a:srgbClr val="7030A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แต่</a:t>
            </a:r>
            <a:r>
              <a:rPr lang="th-TH" sz="3600" b="1" dirty="0">
                <a:solidFill>
                  <a:srgbClr val="7030A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ไม่ได้บอกว่าจะมาถึงกี่โมง</a:t>
            </a:r>
          </a:p>
        </p:txBody>
      </p:sp>
    </p:spTree>
    <p:extLst>
      <p:ext uri="{BB962C8B-B14F-4D97-AF65-F5344CB8AC3E}">
        <p14:creationId xmlns:p14="http://schemas.microsoft.com/office/powerpoint/2010/main" val="1707744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>
            <a:extLst>
              <a:ext uri="{FF2B5EF4-FFF2-40B4-BE49-F238E27FC236}">
                <a16:creationId xmlns:a16="http://schemas.microsoft.com/office/drawing/2014/main" id="{10D3D8A2-2C77-5C0B-FDFA-A750499007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9" y="0"/>
            <a:ext cx="12192000" cy="6858000"/>
          </a:xfrm>
          <a:prstGeom prst="rect">
            <a:avLst/>
          </a:prstGeom>
        </p:spPr>
      </p:pic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2403B2F-2724-53DB-343B-6B8C43D4AE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4412" y="1111623"/>
            <a:ext cx="11049000" cy="5916987"/>
          </a:xfrm>
        </p:spPr>
        <p:txBody>
          <a:bodyPr/>
          <a:lstStyle/>
          <a:p>
            <a:pPr marL="0" indent="0">
              <a:buNone/>
            </a:pPr>
            <a:r>
              <a:rPr lang="th-TH" dirty="0"/>
              <a:t>	</a:t>
            </a:r>
            <a:r>
              <a:rPr lang="th-TH" sz="40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ประโยครวมที่มีประธาน กรรม หน่วยเติมเต็ม หรือหน่วยเสริมความเป็นคนหรือสิ่งเดียวกัน มักละประธาน กรรม หน่วยเติมเต็ม หรือหน่วยเสริมความในประโยคย่อยประโยคใดประโยคหนึ่ง เช่น</a:t>
            </a:r>
          </a:p>
          <a:p>
            <a:pPr marL="0" indent="0">
              <a:buNone/>
            </a:pPr>
            <a:endParaRPr lang="th-TH" sz="40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0" indent="0">
              <a:buNone/>
            </a:pPr>
            <a:r>
              <a:rPr lang="th-TH" sz="40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	พรทิพย์ชอบลำไยแต่ไม่ชอบทุเรียน     	ละประธานในประโยคย่อยที่ 2</a:t>
            </a:r>
          </a:p>
          <a:p>
            <a:pPr marL="0" indent="0">
              <a:buNone/>
            </a:pPr>
            <a:r>
              <a:rPr lang="th-TH" sz="40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</a:p>
          <a:p>
            <a:pPr marL="0" indent="0">
              <a:buNone/>
            </a:pPr>
            <a:r>
              <a:rPr lang="th-TH" sz="40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	ผมชอบแมวแต่คุณไม่ชอบนี่   		ละกรรมในประโยคย่อยที่ 2 </a:t>
            </a:r>
          </a:p>
        </p:txBody>
      </p:sp>
    </p:spTree>
    <p:extLst>
      <p:ext uri="{BB962C8B-B14F-4D97-AF65-F5344CB8AC3E}">
        <p14:creationId xmlns:p14="http://schemas.microsoft.com/office/powerpoint/2010/main" val="2297125439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309</Words>
  <Application>Microsoft Office PowerPoint</Application>
  <PresentationFormat>แบบจอกว้าง</PresentationFormat>
  <Paragraphs>36</Paragraphs>
  <Slides>7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Montserrat</vt:lpstr>
      <vt:lpstr>TH SarabunIT๙</vt:lpstr>
      <vt:lpstr>ธีมของ Office</vt:lpstr>
      <vt:lpstr>ประโยครวม</vt:lpstr>
      <vt:lpstr>ประโยครวม คือ  ประโยคย่อย + ประโยคย่อย</vt:lpstr>
      <vt:lpstr>ประโยครวมที่เกิดจากประโยคสามัญรวมกับประโยคสามัญ</vt:lpstr>
      <vt:lpstr>ประโยครวมที่เกิดจากประโยคสามัญรวมกับประโยคซ้อน</vt:lpstr>
      <vt:lpstr>ประโยครวมที่เกิดจากประโยคซ้อนรวมกับประโยคสามัญ</vt:lpstr>
      <vt:lpstr>ประโยครวมที่เกิดจากประโยคซ้อนเกิดจากประโยคซ้อน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ประโยครวม</dc:title>
  <dc:creator>นุชนาฎ เทพสุวรรณ</dc:creator>
  <cp:lastModifiedBy>นุชนาฎ เทพสุวรรณ</cp:lastModifiedBy>
  <cp:revision>8</cp:revision>
  <dcterms:created xsi:type="dcterms:W3CDTF">2024-02-08T12:40:11Z</dcterms:created>
  <dcterms:modified xsi:type="dcterms:W3CDTF">2024-02-08T13:13:39Z</dcterms:modified>
</cp:coreProperties>
</file>